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notesMasterIdLst>
    <p:notesMasterId r:id="rId19"/>
  </p:notesMasterIdLst>
  <p:handoutMasterIdLst>
    <p:handoutMasterId r:id="rId20"/>
  </p:handoutMasterIdLst>
  <p:sldIdLst>
    <p:sldId id="256" r:id="rId2"/>
    <p:sldId id="295" r:id="rId3"/>
    <p:sldId id="300" r:id="rId4"/>
    <p:sldId id="303" r:id="rId5"/>
    <p:sldId id="301" r:id="rId6"/>
    <p:sldId id="302" r:id="rId7"/>
    <p:sldId id="306" r:id="rId8"/>
    <p:sldId id="304" r:id="rId9"/>
    <p:sldId id="305" r:id="rId10"/>
    <p:sldId id="279" r:id="rId11"/>
    <p:sldId id="296" r:id="rId12"/>
    <p:sldId id="308" r:id="rId13"/>
    <p:sldId id="280" r:id="rId14"/>
    <p:sldId id="309" r:id="rId15"/>
    <p:sldId id="298" r:id="rId16"/>
    <p:sldId id="307" r:id="rId17"/>
    <p:sldId id="310" r:id="rId18"/>
  </p:sldIdLst>
  <p:sldSz cx="12192000" cy="6858000"/>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F08BBD5-53F5-492C-844B-1A27DDF141C5}">
          <p14:sldIdLst>
            <p14:sldId id="256"/>
            <p14:sldId id="295"/>
            <p14:sldId id="300"/>
            <p14:sldId id="303"/>
            <p14:sldId id="301"/>
            <p14:sldId id="302"/>
            <p14:sldId id="306"/>
            <p14:sldId id="304"/>
            <p14:sldId id="305"/>
            <p14:sldId id="279"/>
            <p14:sldId id="296"/>
            <p14:sldId id="308"/>
            <p14:sldId id="280"/>
            <p14:sldId id="309"/>
            <p14:sldId id="298"/>
            <p14:sldId id="307"/>
            <p14:sldId id="310"/>
          </p14:sldIdLst>
        </p14:section>
        <p14:section name="Untitled Section" id="{EC362CAC-E5D9-482B-9FBA-D961BFBF791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ourtney Riches" initials="CR" lastIdx="1" clrIdx="0">
    <p:extLst>
      <p:ext uri="{19B8F6BF-5375-455C-9EA6-DF929625EA0E}">
        <p15:presenceInfo xmlns:p15="http://schemas.microsoft.com/office/powerpoint/2012/main" userId="S-1-5-21-1630868709-265225398-930774774-933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67" autoAdjust="0"/>
    <p:restoredTop sz="94660" autoAdjust="0"/>
  </p:normalViewPr>
  <p:slideViewPr>
    <p:cSldViewPr snapToGrid="0">
      <p:cViewPr varScale="1">
        <p:scale>
          <a:sx n="82" d="100"/>
          <a:sy n="82" d="100"/>
        </p:scale>
        <p:origin x="643" y="62"/>
      </p:cViewPr>
      <p:guideLst/>
    </p:cSldViewPr>
  </p:slideViewPr>
  <p:outlineViewPr>
    <p:cViewPr>
      <p:scale>
        <a:sx n="33" d="100"/>
        <a:sy n="33" d="100"/>
      </p:scale>
      <p:origin x="0" y="-13771"/>
    </p:cViewPr>
  </p:outlineViewPr>
  <p:notesTextViewPr>
    <p:cViewPr>
      <p:scale>
        <a:sx n="1" d="1"/>
        <a:sy n="1" d="1"/>
      </p:scale>
      <p:origin x="0" y="0"/>
    </p:cViewPr>
  </p:notesTextViewPr>
  <p:sorterViewPr>
    <p:cViewPr>
      <p:scale>
        <a:sx n="100" d="100"/>
        <a:sy n="100" d="100"/>
      </p:scale>
      <p:origin x="0" y="-1834"/>
    </p:cViewPr>
  </p:sorterViewPr>
  <p:notesViewPr>
    <p:cSldViewPr snapToGrid="0">
      <p:cViewPr varScale="1">
        <p:scale>
          <a:sx n="88" d="100"/>
          <a:sy n="88" d="100"/>
        </p:scale>
        <p:origin x="2964"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2547" cy="45771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3852" y="0"/>
            <a:ext cx="2972547" cy="457712"/>
          </a:xfrm>
          <a:prstGeom prst="rect">
            <a:avLst/>
          </a:prstGeom>
        </p:spPr>
        <p:txBody>
          <a:bodyPr vert="horz" lIns="91440" tIns="45720" rIns="91440" bIns="45720" rtlCol="0"/>
          <a:lstStyle>
            <a:lvl1pPr algn="r">
              <a:defRPr sz="1200"/>
            </a:lvl1pPr>
          </a:lstStyle>
          <a:p>
            <a:fld id="{4B4399E6-355E-4F38-A299-CF752E4F8B01}" type="datetimeFigureOut">
              <a:rPr lang="en-GB" smtClean="0"/>
              <a:t>10/10/2025</a:t>
            </a:fld>
            <a:endParaRPr lang="en-GB"/>
          </a:p>
        </p:txBody>
      </p:sp>
      <p:sp>
        <p:nvSpPr>
          <p:cNvPr id="4" name="Footer Placeholder 3"/>
          <p:cNvSpPr>
            <a:spLocks noGrp="1"/>
          </p:cNvSpPr>
          <p:nvPr>
            <p:ph type="ftr" sz="quarter" idx="2"/>
          </p:nvPr>
        </p:nvSpPr>
        <p:spPr>
          <a:xfrm>
            <a:off x="0" y="8686288"/>
            <a:ext cx="2972547" cy="45771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3852" y="8686288"/>
            <a:ext cx="2972547" cy="457712"/>
          </a:xfrm>
          <a:prstGeom prst="rect">
            <a:avLst/>
          </a:prstGeom>
        </p:spPr>
        <p:txBody>
          <a:bodyPr vert="horz" lIns="91440" tIns="45720" rIns="91440" bIns="45720" rtlCol="0" anchor="b"/>
          <a:lstStyle>
            <a:lvl1pPr algn="r">
              <a:defRPr sz="1200"/>
            </a:lvl1pPr>
          </a:lstStyle>
          <a:p>
            <a:fld id="{423A2BE9-F798-4351-B687-DB9BADCF680C}" type="slidenum">
              <a:rPr lang="en-GB" smtClean="0"/>
              <a:t>‹#›</a:t>
            </a:fld>
            <a:endParaRPr lang="en-GB"/>
          </a:p>
        </p:txBody>
      </p:sp>
    </p:spTree>
    <p:extLst>
      <p:ext uri="{BB962C8B-B14F-4D97-AF65-F5344CB8AC3E}">
        <p14:creationId xmlns:p14="http://schemas.microsoft.com/office/powerpoint/2010/main" val="1522176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4" y="0"/>
            <a:ext cx="2971800" cy="458788"/>
          </a:xfrm>
          <a:prstGeom prst="rect">
            <a:avLst/>
          </a:prstGeom>
        </p:spPr>
        <p:txBody>
          <a:bodyPr vert="horz" lIns="91440" tIns="45720" rIns="91440" bIns="45720" rtlCol="0"/>
          <a:lstStyle>
            <a:lvl1pPr algn="r">
              <a:defRPr sz="1200"/>
            </a:lvl1pPr>
          </a:lstStyle>
          <a:p>
            <a:fld id="{F6F7F1FF-F72E-429B-9BF2-F34314A31EAB}" type="datetimeFigureOut">
              <a:rPr lang="en-GB" smtClean="0"/>
              <a:t>10/10/2025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1"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4"/>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4" y="8685214"/>
            <a:ext cx="2971800" cy="458787"/>
          </a:xfrm>
          <a:prstGeom prst="rect">
            <a:avLst/>
          </a:prstGeom>
        </p:spPr>
        <p:txBody>
          <a:bodyPr vert="horz" lIns="91440" tIns="45720" rIns="91440" bIns="45720" rtlCol="0" anchor="b"/>
          <a:lstStyle>
            <a:lvl1pPr algn="r">
              <a:defRPr sz="1200"/>
            </a:lvl1pPr>
          </a:lstStyle>
          <a:p>
            <a:fld id="{5A74B325-E05A-4EE9-94E8-F9F48109E3F6}" type="slidenum">
              <a:rPr lang="en-GB" smtClean="0"/>
              <a:t>‹#›</a:t>
            </a:fld>
            <a:endParaRPr lang="en-GB"/>
          </a:p>
        </p:txBody>
      </p:sp>
    </p:spTree>
    <p:extLst>
      <p:ext uri="{BB962C8B-B14F-4D97-AF65-F5344CB8AC3E}">
        <p14:creationId xmlns:p14="http://schemas.microsoft.com/office/powerpoint/2010/main" val="418295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A74B325-E05A-4EE9-94E8-F9F48109E3F6}" type="slidenum">
              <a:rPr lang="en-GB" smtClean="0"/>
              <a:t>1</a:t>
            </a:fld>
            <a:endParaRPr lang="en-GB"/>
          </a:p>
        </p:txBody>
      </p:sp>
    </p:spTree>
    <p:extLst>
      <p:ext uri="{BB962C8B-B14F-4D97-AF65-F5344CB8AC3E}">
        <p14:creationId xmlns:p14="http://schemas.microsoft.com/office/powerpoint/2010/main" val="3017630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FF626-A4D1-BD8E-9B68-B8C86E01FE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B17EB4-78EC-B4F9-076E-4C9E147EC8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3565D5-E747-9E85-8500-ACDAD019F902}"/>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5C6FB306-8FDA-A77C-1B6A-DEE94B5D3309}"/>
              </a:ext>
            </a:extLst>
          </p:cNvPr>
          <p:cNvSpPr>
            <a:spLocks noGrp="1"/>
          </p:cNvSpPr>
          <p:nvPr>
            <p:ph type="sldNum" sz="quarter" idx="5"/>
          </p:nvPr>
        </p:nvSpPr>
        <p:spPr/>
        <p:txBody>
          <a:bodyPr/>
          <a:lstStyle/>
          <a:p>
            <a:fld id="{9A4EC7EF-95E1-3D44-A982-BC7A3E9C617E}" type="slidenum">
              <a:rPr lang="en-GB" smtClean="0"/>
              <a:t>10</a:t>
            </a:fld>
            <a:endParaRPr lang="en-GB"/>
          </a:p>
        </p:txBody>
      </p:sp>
    </p:spTree>
    <p:extLst>
      <p:ext uri="{BB962C8B-B14F-4D97-AF65-F5344CB8AC3E}">
        <p14:creationId xmlns:p14="http://schemas.microsoft.com/office/powerpoint/2010/main" val="2779991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FF626-A4D1-BD8E-9B68-B8C86E01FE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B17EB4-78EC-B4F9-076E-4C9E147EC872}"/>
              </a:ext>
            </a:extLst>
          </p:cNvPr>
          <p:cNvSpPr>
            <a:spLocks noGrp="1" noRot="1" noChangeAspect="1"/>
          </p:cNvSpPr>
          <p:nvPr>
            <p:ph type="sldImg"/>
          </p:nvPr>
        </p:nvSpPr>
        <p:spPr>
          <a:xfrm>
            <a:off x="581025" y="193675"/>
            <a:ext cx="5486400" cy="3086100"/>
          </a:xfrm>
        </p:spPr>
      </p:sp>
      <p:sp>
        <p:nvSpPr>
          <p:cNvPr id="3" name="Notes Placeholder 2">
            <a:extLst>
              <a:ext uri="{FF2B5EF4-FFF2-40B4-BE49-F238E27FC236}">
                <a16:creationId xmlns:a16="http://schemas.microsoft.com/office/drawing/2014/main" id="{8B3565D5-E747-9E85-8500-ACDAD019F902}"/>
              </a:ext>
            </a:extLst>
          </p:cNvPr>
          <p:cNvSpPr>
            <a:spLocks noGrp="1"/>
          </p:cNvSpPr>
          <p:nvPr>
            <p:ph type="body" idx="1"/>
          </p:nvPr>
        </p:nvSpPr>
        <p:spPr/>
        <p:txBody>
          <a:bodyPr/>
          <a:lstStyle/>
          <a:p>
            <a:pPr marL="0" indent="0">
              <a:buClr>
                <a:schemeClr val="dk1"/>
              </a:buClr>
              <a:buSzPts val="1100"/>
              <a:buNone/>
            </a:pPr>
            <a:endParaRPr lang="en-GB" sz="8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5C6FB306-8FDA-A77C-1B6A-DEE94B5D3309}"/>
              </a:ext>
            </a:extLst>
          </p:cNvPr>
          <p:cNvSpPr>
            <a:spLocks noGrp="1"/>
          </p:cNvSpPr>
          <p:nvPr>
            <p:ph type="sldNum" sz="quarter" idx="5"/>
          </p:nvPr>
        </p:nvSpPr>
        <p:spPr/>
        <p:txBody>
          <a:bodyPr/>
          <a:lstStyle/>
          <a:p>
            <a:fld id="{9A4EC7EF-95E1-3D44-A982-BC7A3E9C617E}" type="slidenum">
              <a:rPr lang="en-GB" smtClean="0"/>
              <a:t>11</a:t>
            </a:fld>
            <a:endParaRPr lang="en-GB"/>
          </a:p>
        </p:txBody>
      </p:sp>
    </p:spTree>
    <p:extLst>
      <p:ext uri="{BB962C8B-B14F-4D97-AF65-F5344CB8AC3E}">
        <p14:creationId xmlns:p14="http://schemas.microsoft.com/office/powerpoint/2010/main" val="923783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FF626-A4D1-BD8E-9B68-B8C86E01FE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B17EB4-78EC-B4F9-076E-4C9E147EC872}"/>
              </a:ext>
            </a:extLst>
          </p:cNvPr>
          <p:cNvSpPr>
            <a:spLocks noGrp="1" noRot="1" noChangeAspect="1"/>
          </p:cNvSpPr>
          <p:nvPr>
            <p:ph type="sldImg"/>
          </p:nvPr>
        </p:nvSpPr>
        <p:spPr>
          <a:xfrm>
            <a:off x="581025" y="193675"/>
            <a:ext cx="5486400" cy="3086100"/>
          </a:xfrm>
        </p:spPr>
      </p:sp>
      <p:sp>
        <p:nvSpPr>
          <p:cNvPr id="3" name="Notes Placeholder 2">
            <a:extLst>
              <a:ext uri="{FF2B5EF4-FFF2-40B4-BE49-F238E27FC236}">
                <a16:creationId xmlns:a16="http://schemas.microsoft.com/office/drawing/2014/main" id="{8B3565D5-E747-9E85-8500-ACDAD019F902}"/>
              </a:ext>
            </a:extLst>
          </p:cNvPr>
          <p:cNvSpPr>
            <a:spLocks noGrp="1"/>
          </p:cNvSpPr>
          <p:nvPr>
            <p:ph type="body" idx="1"/>
          </p:nvPr>
        </p:nvSpPr>
        <p:spPr/>
        <p:txBody>
          <a:bodyPr/>
          <a:lstStyle/>
          <a:p>
            <a:pPr marL="0" indent="0">
              <a:buClr>
                <a:schemeClr val="dk1"/>
              </a:buClr>
              <a:buSzPts val="1100"/>
              <a:buNone/>
            </a:pPr>
            <a:endParaRPr lang="en-GB" sz="8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5C6FB306-8FDA-A77C-1B6A-DEE94B5D3309}"/>
              </a:ext>
            </a:extLst>
          </p:cNvPr>
          <p:cNvSpPr>
            <a:spLocks noGrp="1"/>
          </p:cNvSpPr>
          <p:nvPr>
            <p:ph type="sldNum" sz="quarter" idx="5"/>
          </p:nvPr>
        </p:nvSpPr>
        <p:spPr/>
        <p:txBody>
          <a:bodyPr/>
          <a:lstStyle/>
          <a:p>
            <a:fld id="{9A4EC7EF-95E1-3D44-A982-BC7A3E9C617E}" type="slidenum">
              <a:rPr lang="en-GB" smtClean="0"/>
              <a:t>12</a:t>
            </a:fld>
            <a:endParaRPr lang="en-GB"/>
          </a:p>
        </p:txBody>
      </p:sp>
    </p:spTree>
    <p:extLst>
      <p:ext uri="{BB962C8B-B14F-4D97-AF65-F5344CB8AC3E}">
        <p14:creationId xmlns:p14="http://schemas.microsoft.com/office/powerpoint/2010/main" val="3203240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5B4692-6CAF-BAEA-F44C-E38B06C6DB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021D21-2D7D-5A94-951D-CB08DAC7A9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6CB498-D14D-95DC-505C-6FD8E1BDDD7D}"/>
              </a:ext>
            </a:extLst>
          </p:cNvPr>
          <p:cNvSpPr>
            <a:spLocks noGrp="1"/>
          </p:cNvSpPr>
          <p:nvPr>
            <p:ph type="body" idx="1"/>
          </p:nvPr>
        </p:nvSpPr>
        <p:spPr/>
        <p:txBody>
          <a:bodyPr/>
          <a:lstStyle/>
          <a:p>
            <a:pPr marL="0" indent="0">
              <a:buClr>
                <a:schemeClr val="dk1"/>
              </a:buClr>
              <a:buSzPts val="1100"/>
              <a:buNone/>
            </a:pPr>
            <a:endParaRPr lang="en-GB" sz="800" dirty="0">
              <a:solidFill>
                <a:srgbClr val="FF0000"/>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7DF2AF00-50F4-CE49-8307-468552C67A4F}"/>
              </a:ext>
            </a:extLst>
          </p:cNvPr>
          <p:cNvSpPr>
            <a:spLocks noGrp="1"/>
          </p:cNvSpPr>
          <p:nvPr>
            <p:ph type="sldNum" sz="quarter" idx="5"/>
          </p:nvPr>
        </p:nvSpPr>
        <p:spPr/>
        <p:txBody>
          <a:bodyPr/>
          <a:lstStyle/>
          <a:p>
            <a:fld id="{9A4EC7EF-95E1-3D44-A982-BC7A3E9C617E}" type="slidenum">
              <a:rPr lang="en-GB" smtClean="0"/>
              <a:t>13</a:t>
            </a:fld>
            <a:endParaRPr lang="en-GB"/>
          </a:p>
        </p:txBody>
      </p:sp>
    </p:spTree>
    <p:extLst>
      <p:ext uri="{BB962C8B-B14F-4D97-AF65-F5344CB8AC3E}">
        <p14:creationId xmlns:p14="http://schemas.microsoft.com/office/powerpoint/2010/main" val="28728851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5B4692-6CAF-BAEA-F44C-E38B06C6DB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021D21-2D7D-5A94-951D-CB08DAC7A9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6CB498-D14D-95DC-505C-6FD8E1BDDD7D}"/>
              </a:ext>
            </a:extLst>
          </p:cNvPr>
          <p:cNvSpPr>
            <a:spLocks noGrp="1"/>
          </p:cNvSpPr>
          <p:nvPr>
            <p:ph type="body" idx="1"/>
          </p:nvPr>
        </p:nvSpPr>
        <p:spPr/>
        <p:txBody>
          <a:bodyPr/>
          <a:lstStyle/>
          <a:p>
            <a:pPr marL="0" indent="0">
              <a:buClr>
                <a:schemeClr val="dk1"/>
              </a:buClr>
              <a:buSzPts val="1100"/>
              <a:buNone/>
            </a:pPr>
            <a:endParaRPr lang="en-GB" sz="800" dirty="0">
              <a:solidFill>
                <a:srgbClr val="FF0000"/>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7DF2AF00-50F4-CE49-8307-468552C67A4F}"/>
              </a:ext>
            </a:extLst>
          </p:cNvPr>
          <p:cNvSpPr>
            <a:spLocks noGrp="1"/>
          </p:cNvSpPr>
          <p:nvPr>
            <p:ph type="sldNum" sz="quarter" idx="5"/>
          </p:nvPr>
        </p:nvSpPr>
        <p:spPr/>
        <p:txBody>
          <a:bodyPr/>
          <a:lstStyle/>
          <a:p>
            <a:fld id="{9A4EC7EF-95E1-3D44-A982-BC7A3E9C617E}" type="slidenum">
              <a:rPr lang="en-GB" smtClean="0"/>
              <a:t>14</a:t>
            </a:fld>
            <a:endParaRPr lang="en-GB"/>
          </a:p>
        </p:txBody>
      </p:sp>
    </p:spTree>
    <p:extLst>
      <p:ext uri="{BB962C8B-B14F-4D97-AF65-F5344CB8AC3E}">
        <p14:creationId xmlns:p14="http://schemas.microsoft.com/office/powerpoint/2010/main" val="34237284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5B4692-6CAF-BAEA-F44C-E38B06C6DB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021D21-2D7D-5A94-951D-CB08DAC7A9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6CB498-D14D-95DC-505C-6FD8E1BDDD7D}"/>
              </a:ext>
            </a:extLst>
          </p:cNvPr>
          <p:cNvSpPr>
            <a:spLocks noGrp="1"/>
          </p:cNvSpPr>
          <p:nvPr>
            <p:ph type="body" idx="1"/>
          </p:nvPr>
        </p:nvSpPr>
        <p:spPr/>
        <p:txBody>
          <a:bodyPr/>
          <a:lstStyle/>
          <a:p>
            <a:pPr marL="0" indent="0">
              <a:buClr>
                <a:schemeClr val="dk1"/>
              </a:buClr>
              <a:buSzPts val="1100"/>
              <a:buNone/>
            </a:pPr>
            <a:endParaRPr lang="en-GB" sz="800" dirty="0">
              <a:solidFill>
                <a:srgbClr val="FF0000"/>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7DF2AF00-50F4-CE49-8307-468552C67A4F}"/>
              </a:ext>
            </a:extLst>
          </p:cNvPr>
          <p:cNvSpPr>
            <a:spLocks noGrp="1"/>
          </p:cNvSpPr>
          <p:nvPr>
            <p:ph type="sldNum" sz="quarter" idx="5"/>
          </p:nvPr>
        </p:nvSpPr>
        <p:spPr/>
        <p:txBody>
          <a:bodyPr/>
          <a:lstStyle/>
          <a:p>
            <a:fld id="{9A4EC7EF-95E1-3D44-A982-BC7A3E9C617E}" type="slidenum">
              <a:rPr lang="en-GB" smtClean="0"/>
              <a:t>15</a:t>
            </a:fld>
            <a:endParaRPr lang="en-GB"/>
          </a:p>
        </p:txBody>
      </p:sp>
    </p:spTree>
    <p:extLst>
      <p:ext uri="{BB962C8B-B14F-4D97-AF65-F5344CB8AC3E}">
        <p14:creationId xmlns:p14="http://schemas.microsoft.com/office/powerpoint/2010/main" val="466260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5B4692-6CAF-BAEA-F44C-E38B06C6DB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021D21-2D7D-5A94-951D-CB08DAC7A9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6CB498-D14D-95DC-505C-6FD8E1BDDD7D}"/>
              </a:ext>
            </a:extLst>
          </p:cNvPr>
          <p:cNvSpPr>
            <a:spLocks noGrp="1"/>
          </p:cNvSpPr>
          <p:nvPr>
            <p:ph type="body" idx="1"/>
          </p:nvPr>
        </p:nvSpPr>
        <p:spPr/>
        <p:txBody>
          <a:bodyPr/>
          <a:lstStyle/>
          <a:p>
            <a:pPr marL="0" indent="0">
              <a:buClr>
                <a:schemeClr val="dk1"/>
              </a:buClr>
              <a:buSzPts val="1100"/>
              <a:buNone/>
            </a:pPr>
            <a:endParaRPr lang="en-GB" sz="800" dirty="0">
              <a:solidFill>
                <a:srgbClr val="FF0000"/>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7DF2AF00-50F4-CE49-8307-468552C67A4F}"/>
              </a:ext>
            </a:extLst>
          </p:cNvPr>
          <p:cNvSpPr>
            <a:spLocks noGrp="1"/>
          </p:cNvSpPr>
          <p:nvPr>
            <p:ph type="sldNum" sz="quarter" idx="5"/>
          </p:nvPr>
        </p:nvSpPr>
        <p:spPr/>
        <p:txBody>
          <a:bodyPr/>
          <a:lstStyle/>
          <a:p>
            <a:fld id="{9A4EC7EF-95E1-3D44-A982-BC7A3E9C617E}" type="slidenum">
              <a:rPr lang="en-GB" smtClean="0"/>
              <a:t>16</a:t>
            </a:fld>
            <a:endParaRPr lang="en-GB"/>
          </a:p>
        </p:txBody>
      </p:sp>
    </p:spTree>
    <p:extLst>
      <p:ext uri="{BB962C8B-B14F-4D97-AF65-F5344CB8AC3E}">
        <p14:creationId xmlns:p14="http://schemas.microsoft.com/office/powerpoint/2010/main" val="42943893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5B4692-6CAF-BAEA-F44C-E38B06C6DB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021D21-2D7D-5A94-951D-CB08DAC7A9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6CB498-D14D-95DC-505C-6FD8E1BDDD7D}"/>
              </a:ext>
            </a:extLst>
          </p:cNvPr>
          <p:cNvSpPr>
            <a:spLocks noGrp="1"/>
          </p:cNvSpPr>
          <p:nvPr>
            <p:ph type="body" idx="1"/>
          </p:nvPr>
        </p:nvSpPr>
        <p:spPr/>
        <p:txBody>
          <a:bodyPr/>
          <a:lstStyle/>
          <a:p>
            <a:pPr marL="0" indent="0">
              <a:buClr>
                <a:schemeClr val="dk1"/>
              </a:buClr>
              <a:buSzPts val="1100"/>
              <a:buNone/>
            </a:pPr>
            <a:endParaRPr lang="en-GB" sz="800" dirty="0">
              <a:solidFill>
                <a:srgbClr val="FF0000"/>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7DF2AF00-50F4-CE49-8307-468552C67A4F}"/>
              </a:ext>
            </a:extLst>
          </p:cNvPr>
          <p:cNvSpPr>
            <a:spLocks noGrp="1"/>
          </p:cNvSpPr>
          <p:nvPr>
            <p:ph type="sldNum" sz="quarter" idx="5"/>
          </p:nvPr>
        </p:nvSpPr>
        <p:spPr/>
        <p:txBody>
          <a:bodyPr/>
          <a:lstStyle/>
          <a:p>
            <a:fld id="{9A4EC7EF-95E1-3D44-A982-BC7A3E9C617E}" type="slidenum">
              <a:rPr lang="en-GB" smtClean="0"/>
              <a:t>17</a:t>
            </a:fld>
            <a:endParaRPr lang="en-GB"/>
          </a:p>
        </p:txBody>
      </p:sp>
    </p:spTree>
    <p:extLst>
      <p:ext uri="{BB962C8B-B14F-4D97-AF65-F5344CB8AC3E}">
        <p14:creationId xmlns:p14="http://schemas.microsoft.com/office/powerpoint/2010/main" val="79920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A1C54A1-6C79-4C6C-B445-ECAE3F8921C8}" type="datetimeFigureOut">
              <a:rPr lang="en-GB" smtClean="0"/>
              <a:t>10/10/2025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E7037A-60A1-4289-A90E-8F42D732F337}" type="slidenum">
              <a:rPr lang="en-GB" smtClean="0"/>
              <a:t>‹#›</a:t>
            </a:fld>
            <a:endParaRPr lang="en-GB"/>
          </a:p>
        </p:txBody>
      </p:sp>
    </p:spTree>
    <p:extLst>
      <p:ext uri="{BB962C8B-B14F-4D97-AF65-F5344CB8AC3E}">
        <p14:creationId xmlns:p14="http://schemas.microsoft.com/office/powerpoint/2010/main" val="2343293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A1C54A1-6C79-4C6C-B445-ECAE3F8921C8}" type="datetimeFigureOut">
              <a:rPr lang="en-GB" smtClean="0"/>
              <a:t>10/10/2025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E7037A-60A1-4289-A90E-8F42D732F337}" type="slidenum">
              <a:rPr lang="en-GB" smtClean="0"/>
              <a:t>‹#›</a:t>
            </a:fld>
            <a:endParaRPr lang="en-GB"/>
          </a:p>
        </p:txBody>
      </p:sp>
    </p:spTree>
    <p:extLst>
      <p:ext uri="{BB962C8B-B14F-4D97-AF65-F5344CB8AC3E}">
        <p14:creationId xmlns:p14="http://schemas.microsoft.com/office/powerpoint/2010/main" val="1204596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A1C54A1-6C79-4C6C-B445-ECAE3F8921C8}" type="datetimeFigureOut">
              <a:rPr lang="en-GB" smtClean="0"/>
              <a:t>10/10/2025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E7037A-60A1-4289-A90E-8F42D732F337}" type="slidenum">
              <a:rPr lang="en-GB" smtClean="0"/>
              <a:t>‹#›</a:t>
            </a:fld>
            <a:endParaRPr lang="en-GB"/>
          </a:p>
        </p:txBody>
      </p:sp>
    </p:spTree>
    <p:extLst>
      <p:ext uri="{BB962C8B-B14F-4D97-AF65-F5344CB8AC3E}">
        <p14:creationId xmlns:p14="http://schemas.microsoft.com/office/powerpoint/2010/main" val="3862984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Heading, subhead, bullets on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F09CFFC-C421-A97A-14A3-FE2852D11994}"/>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352033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A1C54A1-6C79-4C6C-B445-ECAE3F8921C8}" type="datetimeFigureOut">
              <a:rPr lang="en-GB" smtClean="0"/>
              <a:t>10/10/2025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E7037A-60A1-4289-A90E-8F42D732F337}" type="slidenum">
              <a:rPr lang="en-GB" smtClean="0"/>
              <a:t>‹#›</a:t>
            </a:fld>
            <a:endParaRPr lang="en-GB"/>
          </a:p>
        </p:txBody>
      </p:sp>
    </p:spTree>
    <p:extLst>
      <p:ext uri="{BB962C8B-B14F-4D97-AF65-F5344CB8AC3E}">
        <p14:creationId xmlns:p14="http://schemas.microsoft.com/office/powerpoint/2010/main" val="3153436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A1C54A1-6C79-4C6C-B445-ECAE3F8921C8}" type="datetimeFigureOut">
              <a:rPr lang="en-GB" smtClean="0"/>
              <a:t>10/10/2025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E7037A-60A1-4289-A90E-8F42D732F337}" type="slidenum">
              <a:rPr lang="en-GB" smtClean="0"/>
              <a:t>‹#›</a:t>
            </a:fld>
            <a:endParaRPr lang="en-GB"/>
          </a:p>
        </p:txBody>
      </p:sp>
    </p:spTree>
    <p:extLst>
      <p:ext uri="{BB962C8B-B14F-4D97-AF65-F5344CB8AC3E}">
        <p14:creationId xmlns:p14="http://schemas.microsoft.com/office/powerpoint/2010/main" val="3327353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A1C54A1-6C79-4C6C-B445-ECAE3F8921C8}" type="datetimeFigureOut">
              <a:rPr lang="en-GB" smtClean="0"/>
              <a:t>10/10/2025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E7037A-60A1-4289-A90E-8F42D732F337}" type="slidenum">
              <a:rPr lang="en-GB" smtClean="0"/>
              <a:t>‹#›</a:t>
            </a:fld>
            <a:endParaRPr lang="en-GB"/>
          </a:p>
        </p:txBody>
      </p:sp>
    </p:spTree>
    <p:extLst>
      <p:ext uri="{BB962C8B-B14F-4D97-AF65-F5344CB8AC3E}">
        <p14:creationId xmlns:p14="http://schemas.microsoft.com/office/powerpoint/2010/main" val="1495527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A1C54A1-6C79-4C6C-B445-ECAE3F8921C8}" type="datetimeFigureOut">
              <a:rPr lang="en-GB" smtClean="0"/>
              <a:t>10/10/2025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AE7037A-60A1-4289-A90E-8F42D732F337}" type="slidenum">
              <a:rPr lang="en-GB" smtClean="0"/>
              <a:t>‹#›</a:t>
            </a:fld>
            <a:endParaRPr lang="en-GB"/>
          </a:p>
        </p:txBody>
      </p:sp>
    </p:spTree>
    <p:extLst>
      <p:ext uri="{BB962C8B-B14F-4D97-AF65-F5344CB8AC3E}">
        <p14:creationId xmlns:p14="http://schemas.microsoft.com/office/powerpoint/2010/main" val="441372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A1C54A1-6C79-4C6C-B445-ECAE3F8921C8}" type="datetimeFigureOut">
              <a:rPr lang="en-GB" smtClean="0"/>
              <a:t>10/10/2025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AE7037A-60A1-4289-A90E-8F42D732F337}" type="slidenum">
              <a:rPr lang="en-GB" smtClean="0"/>
              <a:t>‹#›</a:t>
            </a:fld>
            <a:endParaRPr lang="en-GB"/>
          </a:p>
        </p:txBody>
      </p:sp>
    </p:spTree>
    <p:extLst>
      <p:ext uri="{BB962C8B-B14F-4D97-AF65-F5344CB8AC3E}">
        <p14:creationId xmlns:p14="http://schemas.microsoft.com/office/powerpoint/2010/main" val="3062063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1C54A1-6C79-4C6C-B445-ECAE3F8921C8}" type="datetimeFigureOut">
              <a:rPr lang="en-GB" smtClean="0"/>
              <a:t>10/10/2025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AE7037A-60A1-4289-A90E-8F42D732F337}" type="slidenum">
              <a:rPr lang="en-GB" smtClean="0"/>
              <a:t>‹#›</a:t>
            </a:fld>
            <a:endParaRPr lang="en-GB"/>
          </a:p>
        </p:txBody>
      </p:sp>
    </p:spTree>
    <p:extLst>
      <p:ext uri="{BB962C8B-B14F-4D97-AF65-F5344CB8AC3E}">
        <p14:creationId xmlns:p14="http://schemas.microsoft.com/office/powerpoint/2010/main" val="2196865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A1C54A1-6C79-4C6C-B445-ECAE3F8921C8}" type="datetimeFigureOut">
              <a:rPr lang="en-GB" smtClean="0"/>
              <a:t>10/10/2025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E7037A-60A1-4289-A90E-8F42D732F337}" type="slidenum">
              <a:rPr lang="en-GB" smtClean="0"/>
              <a:t>‹#›</a:t>
            </a:fld>
            <a:endParaRPr lang="en-GB"/>
          </a:p>
        </p:txBody>
      </p:sp>
    </p:spTree>
    <p:extLst>
      <p:ext uri="{BB962C8B-B14F-4D97-AF65-F5344CB8AC3E}">
        <p14:creationId xmlns:p14="http://schemas.microsoft.com/office/powerpoint/2010/main" val="167950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A1C54A1-6C79-4C6C-B445-ECAE3F8921C8}" type="datetimeFigureOut">
              <a:rPr lang="en-GB" smtClean="0"/>
              <a:t>10/10/2025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E7037A-60A1-4289-A90E-8F42D732F337}" type="slidenum">
              <a:rPr lang="en-GB" smtClean="0"/>
              <a:t>‹#›</a:t>
            </a:fld>
            <a:endParaRPr lang="en-GB"/>
          </a:p>
        </p:txBody>
      </p:sp>
    </p:spTree>
    <p:extLst>
      <p:ext uri="{BB962C8B-B14F-4D97-AF65-F5344CB8AC3E}">
        <p14:creationId xmlns:p14="http://schemas.microsoft.com/office/powerpoint/2010/main" val="156735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1C54A1-6C79-4C6C-B445-ECAE3F8921C8}" type="datetimeFigureOut">
              <a:rPr lang="en-GB" smtClean="0"/>
              <a:t>10/10/2025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E7037A-60A1-4289-A90E-8F42D732F337}" type="slidenum">
              <a:rPr lang="en-GB" smtClean="0"/>
              <a:t>‹#›</a:t>
            </a:fld>
            <a:endParaRPr lang="en-GB"/>
          </a:p>
        </p:txBody>
      </p:sp>
    </p:spTree>
    <p:extLst>
      <p:ext uri="{BB962C8B-B14F-4D97-AF65-F5344CB8AC3E}">
        <p14:creationId xmlns:p14="http://schemas.microsoft.com/office/powerpoint/2010/main" val="4113576850"/>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5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11.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13.xml"/><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15.xml"/><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16.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ags" Target="../tags/tag17.xml"/><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18.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tags" Target="../tags/tag3.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hyperlink" Target="https://www.diabetes.org.uk/type-1-diabetes" TargetMode="External"/><Relationship Id="rId2" Type="http://schemas.openxmlformats.org/officeDocument/2006/relationships/slideLayout" Target="../slideLayouts/slideLayout12.xml"/><Relationship Id="rId1" Type="http://schemas.openxmlformats.org/officeDocument/2006/relationships/tags" Target="../tags/tag5.xml"/><Relationship Id="rId4" Type="http://schemas.openxmlformats.org/officeDocument/2006/relationships/hyperlink" Target="https://www.diabetes.org.uk/type-2-diabetes" TargetMode="Externa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hyperlink" Target="https://www.diabetes.org.uk/guide-to-diabetes/managing-your-diabetes/care-to-expect#regular" TargetMode="External"/><Relationship Id="rId2" Type="http://schemas.openxmlformats.org/officeDocument/2006/relationships/slideLayout" Target="../slideLayouts/slideLayout12.xml"/><Relationship Id="rId1" Type="http://schemas.openxmlformats.org/officeDocument/2006/relationships/tags" Target="../tags/tag7.xml"/><Relationship Id="rId6" Type="http://schemas.openxmlformats.org/officeDocument/2006/relationships/image" Target="../media/image6.png"/><Relationship Id="rId5" Type="http://schemas.openxmlformats.org/officeDocument/2006/relationships/hyperlink" Target="https://www.diabetes.org.uk/guide-to-diabetes/managing-your-diabetes/testing" TargetMode="External"/><Relationship Id="rId4" Type="http://schemas.openxmlformats.org/officeDocument/2006/relationships/hyperlink" Target="https://www.diabetes.org.uk/insulin"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12.xml"/><Relationship Id="rId1" Type="http://schemas.openxmlformats.org/officeDocument/2006/relationships/tags" Target="../tags/tag9.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82" y="1871984"/>
            <a:ext cx="12192000" cy="4281854"/>
          </a:xfrm>
          <a:prstGeom prst="rect">
            <a:avLst/>
          </a:prstGeom>
          <a:solidFill>
            <a:srgbClr val="0070C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60784" y="2864138"/>
            <a:ext cx="12106275" cy="2294792"/>
          </a:xfrm>
        </p:spPr>
        <p:txBody>
          <a:bodyPr>
            <a:noAutofit/>
          </a:bodyPr>
          <a:lstStyle/>
          <a:p>
            <a:r>
              <a:rPr lang="en-GB" sz="5400" dirty="0">
                <a:solidFill>
                  <a:schemeClr val="bg1"/>
                </a:solidFill>
                <a:latin typeface="Source Sans Pro"/>
                <a:ea typeface="Source Sans Pro"/>
              </a:rPr>
              <a:t>Bedfordshire, Luton and </a:t>
            </a:r>
            <a:br>
              <a:rPr lang="en-GB" sz="5400" dirty="0">
                <a:solidFill>
                  <a:schemeClr val="bg1"/>
                </a:solidFill>
                <a:latin typeface="Source Sans Pro"/>
                <a:ea typeface="Source Sans Pro"/>
              </a:rPr>
            </a:br>
            <a:r>
              <a:rPr lang="en-GB" sz="5400" dirty="0">
                <a:solidFill>
                  <a:schemeClr val="bg1"/>
                </a:solidFill>
                <a:latin typeface="Source Sans Pro"/>
                <a:ea typeface="Source Sans Pro"/>
              </a:rPr>
              <a:t>Milton Keynes </a:t>
            </a:r>
            <a:br>
              <a:rPr lang="en-GB" sz="5400" dirty="0">
                <a:solidFill>
                  <a:schemeClr val="bg1"/>
                </a:solidFill>
                <a:latin typeface="Source Sans Pro"/>
                <a:ea typeface="Source Sans Pro"/>
              </a:rPr>
            </a:br>
            <a:r>
              <a:rPr lang="en-GB" sz="5400" dirty="0">
                <a:solidFill>
                  <a:schemeClr val="bg1"/>
                </a:solidFill>
                <a:latin typeface="Source Sans Pro"/>
                <a:ea typeface="Source Sans Pro"/>
              </a:rPr>
              <a:t>Diabetic Eye Screening Programme</a:t>
            </a:r>
          </a:p>
        </p:txBody>
      </p:sp>
      <p:pic>
        <p:nvPicPr>
          <p:cNvPr id="5122" name="Picture 2" descr="BLMK Diabetic Eye Screen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8818" y="291289"/>
            <a:ext cx="8729666" cy="142422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710355" y="6295292"/>
            <a:ext cx="4387360" cy="400110"/>
          </a:xfrm>
          <a:prstGeom prst="rect">
            <a:avLst/>
          </a:prstGeom>
          <a:noFill/>
        </p:spPr>
        <p:txBody>
          <a:bodyPr wrap="square" rtlCol="0">
            <a:spAutoFit/>
          </a:bodyPr>
          <a:lstStyle/>
          <a:p>
            <a:r>
              <a:rPr lang="en-GB" sz="2000" dirty="0"/>
              <a:t>www.blmkdiabeticeyescreening.nhs.net</a:t>
            </a:r>
          </a:p>
        </p:txBody>
      </p:sp>
    </p:spTree>
    <p:custDataLst>
      <p:tags r:id="rId1"/>
    </p:custDataLst>
    <p:extLst>
      <p:ext uri="{BB962C8B-B14F-4D97-AF65-F5344CB8AC3E}">
        <p14:creationId xmlns:p14="http://schemas.microsoft.com/office/powerpoint/2010/main" val="3551836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27B124-8426-EC18-1986-DF70FDCAFCDA}"/>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EA5B54A5-0BBC-40F2-0AD1-E67555052E70}"/>
              </a:ext>
            </a:extLst>
          </p:cNvPr>
          <p:cNvSpPr>
            <a:spLocks noGrp="1"/>
          </p:cNvSpPr>
          <p:nvPr>
            <p:ph type="title"/>
          </p:nvPr>
        </p:nvSpPr>
        <p:spPr>
          <a:xfrm>
            <a:off x="679880" y="505446"/>
            <a:ext cx="10201479" cy="865186"/>
          </a:xfrm>
        </p:spPr>
        <p:txBody>
          <a:bodyPr vert="horz" lIns="0" tIns="0" rIns="0" bIns="0" rtlCol="0" anchor="t">
            <a:noAutofit/>
          </a:bodyPr>
          <a:lstStyle/>
          <a:p>
            <a:pPr algn="ctr"/>
            <a:r>
              <a:rPr lang="en-GB" sz="4400" dirty="0" smtClean="0">
                <a:solidFill>
                  <a:srgbClr val="0070C0"/>
                </a:solidFill>
                <a:latin typeface="Source Sans Pro"/>
                <a:cs typeface="Arial"/>
              </a:rPr>
              <a:t>What do we check for?</a:t>
            </a:r>
            <a:r>
              <a:rPr lang="en-GB" sz="4400" dirty="0">
                <a:latin typeface="Source Sans Pro"/>
              </a:rPr>
              <a:t/>
            </a:r>
            <a:br>
              <a:rPr lang="en-GB" sz="4400" dirty="0">
                <a:latin typeface="Source Sans Pro"/>
              </a:rPr>
            </a:br>
            <a:endParaRPr lang="en-GB" sz="4400" spc="-40" dirty="0">
              <a:solidFill>
                <a:schemeClr val="accent5"/>
              </a:solidFill>
              <a:latin typeface="Source Sans Pro"/>
              <a:ea typeface="Source Sans Pro"/>
              <a:cs typeface="Arial" panose="020B0604020202020204" pitchFamily="34" charset="0"/>
            </a:endParaRPr>
          </a:p>
        </p:txBody>
      </p:sp>
      <p:sp>
        <p:nvSpPr>
          <p:cNvPr id="5" name="Content Placeholder 4">
            <a:extLst>
              <a:ext uri="{FF2B5EF4-FFF2-40B4-BE49-F238E27FC236}">
                <a16:creationId xmlns:a16="http://schemas.microsoft.com/office/drawing/2014/main" id="{E994B4CC-A48C-159C-F26D-5EBF9E9AB605}"/>
              </a:ext>
            </a:extLst>
          </p:cNvPr>
          <p:cNvSpPr>
            <a:spLocks noGrp="1"/>
          </p:cNvSpPr>
          <p:nvPr>
            <p:ph idx="1"/>
          </p:nvPr>
        </p:nvSpPr>
        <p:spPr>
          <a:xfrm>
            <a:off x="432000" y="1372161"/>
            <a:ext cx="11182952" cy="4113678"/>
          </a:xfrm>
        </p:spPr>
        <p:txBody>
          <a:bodyPr>
            <a:normAutofit/>
          </a:bodyPr>
          <a:lstStyle/>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p:txBody>
      </p:sp>
      <p:sp>
        <p:nvSpPr>
          <p:cNvPr id="3" name="TextBox 2"/>
          <p:cNvSpPr txBox="1"/>
          <p:nvPr/>
        </p:nvSpPr>
        <p:spPr>
          <a:xfrm>
            <a:off x="3913322" y="6392008"/>
            <a:ext cx="4220308" cy="369332"/>
          </a:xfrm>
          <a:prstGeom prst="rect">
            <a:avLst/>
          </a:prstGeom>
          <a:noFill/>
        </p:spPr>
        <p:txBody>
          <a:bodyPr wrap="square" rtlCol="0">
            <a:spAutoFit/>
          </a:bodyPr>
          <a:lstStyle/>
          <a:p>
            <a:r>
              <a:rPr lang="en-GB" dirty="0"/>
              <a:t>www.blmkdiabeticeyescreening.nhs.net</a:t>
            </a:r>
          </a:p>
        </p:txBody>
      </p:sp>
      <p:sp>
        <p:nvSpPr>
          <p:cNvPr id="4" name="Rectangle 3"/>
          <p:cNvSpPr/>
          <p:nvPr/>
        </p:nvSpPr>
        <p:spPr>
          <a:xfrm>
            <a:off x="600421" y="1361614"/>
            <a:ext cx="11183778" cy="1631216"/>
          </a:xfrm>
          <a:prstGeom prst="rect">
            <a:avLst/>
          </a:prstGeom>
        </p:spPr>
        <p:txBody>
          <a:bodyPr wrap="square" lIns="91440" tIns="45720" rIns="91440" bIns="45720" anchor="t">
            <a:spAutoFit/>
          </a:bodyPr>
          <a:lstStyle/>
          <a:p>
            <a:pPr algn="just"/>
            <a:r>
              <a:rPr lang="en-GB" sz="2000" dirty="0">
                <a:solidFill>
                  <a:srgbClr val="0070C0"/>
                </a:solidFill>
                <a:latin typeface="Source Sans Pro"/>
                <a:ea typeface="Source Sans Pro"/>
              </a:rPr>
              <a:t>Diabetic eye screening checks for signs of diabetic retinopathy and other eye problems caused by diabetes and monitor the health of your eyes if you are pregnant and have type 1 or type 2 diabetes. </a:t>
            </a:r>
            <a:r>
              <a:rPr lang="en-GB" sz="2000" dirty="0">
                <a:solidFill>
                  <a:srgbClr val="0070C0"/>
                </a:solidFill>
                <a:latin typeface="Source Sans Pro"/>
                <a:ea typeface="Source Sans Pro"/>
                <a:cs typeface="Arial"/>
              </a:rPr>
              <a:t>Gestational diabetes can be treated through changes in diet and usually goes away once the baby is born. You will not be offered diabetic eye screening if you develop gestational diabetes.</a:t>
            </a:r>
            <a:endParaRPr lang="en-US" sz="2000" dirty="0">
              <a:solidFill>
                <a:srgbClr val="0070C0"/>
              </a:solidFill>
              <a:latin typeface="Source Sans Pro"/>
              <a:ea typeface="Source Sans Pro"/>
            </a:endParaRPr>
          </a:p>
        </p:txBody>
      </p:sp>
      <p:pic>
        <p:nvPicPr>
          <p:cNvPr id="7" name="Picture 6"/>
          <p:cNvPicPr>
            <a:picLocks noChangeAspect="1"/>
          </p:cNvPicPr>
          <p:nvPr/>
        </p:nvPicPr>
        <p:blipFill>
          <a:blip r:embed="rId4"/>
          <a:stretch>
            <a:fillRect/>
          </a:stretch>
        </p:blipFill>
        <p:spPr>
          <a:xfrm>
            <a:off x="3261308" y="3134342"/>
            <a:ext cx="5524335" cy="2974642"/>
          </a:xfrm>
          <a:prstGeom prst="rect">
            <a:avLst/>
          </a:prstGeom>
        </p:spPr>
      </p:pic>
    </p:spTree>
    <p:custDataLst>
      <p:tags r:id="rId1"/>
    </p:custDataLst>
    <p:extLst>
      <p:ext uri="{BB962C8B-B14F-4D97-AF65-F5344CB8AC3E}">
        <p14:creationId xmlns:p14="http://schemas.microsoft.com/office/powerpoint/2010/main" val="699017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27B124-8426-EC18-1986-DF70FDCAFCDA}"/>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EA5B54A5-0BBC-40F2-0AD1-E67555052E70}"/>
              </a:ext>
            </a:extLst>
          </p:cNvPr>
          <p:cNvSpPr>
            <a:spLocks noGrp="1"/>
          </p:cNvSpPr>
          <p:nvPr>
            <p:ph type="title"/>
          </p:nvPr>
        </p:nvSpPr>
        <p:spPr>
          <a:xfrm>
            <a:off x="652337" y="505446"/>
            <a:ext cx="10844129" cy="865186"/>
          </a:xfrm>
        </p:spPr>
        <p:txBody>
          <a:bodyPr>
            <a:noAutofit/>
          </a:bodyPr>
          <a:lstStyle/>
          <a:p>
            <a:pPr algn="ctr"/>
            <a:r>
              <a:rPr lang="en-GB" sz="4000" b="1" spc="-40" dirty="0">
                <a:solidFill>
                  <a:schemeClr val="accent5"/>
                </a:solidFill>
                <a:latin typeface="Source Sans Pro"/>
                <a:ea typeface="Source Sans Pro"/>
                <a:cs typeface="Arial"/>
              </a:rPr>
              <a:t>Why do we offer regular Eye Screening check ups</a:t>
            </a:r>
            <a:r>
              <a:rPr lang="en-GB" sz="4000" spc="-40" dirty="0">
                <a:solidFill>
                  <a:schemeClr val="accent5"/>
                </a:solidFill>
                <a:latin typeface="Source Sans Pro"/>
                <a:ea typeface="Source Sans Pro"/>
                <a:cs typeface="Arial"/>
              </a:rPr>
              <a:t>?</a:t>
            </a:r>
          </a:p>
        </p:txBody>
      </p:sp>
      <p:sp>
        <p:nvSpPr>
          <p:cNvPr id="5" name="Content Placeholder 4">
            <a:extLst>
              <a:ext uri="{FF2B5EF4-FFF2-40B4-BE49-F238E27FC236}">
                <a16:creationId xmlns:a16="http://schemas.microsoft.com/office/drawing/2014/main" id="{E994B4CC-A48C-159C-F26D-5EBF9E9AB605}"/>
              </a:ext>
            </a:extLst>
          </p:cNvPr>
          <p:cNvSpPr>
            <a:spLocks noGrp="1"/>
          </p:cNvSpPr>
          <p:nvPr>
            <p:ph idx="1"/>
          </p:nvPr>
        </p:nvSpPr>
        <p:spPr>
          <a:xfrm>
            <a:off x="432000" y="1372161"/>
            <a:ext cx="11182952" cy="4113678"/>
          </a:xfrm>
        </p:spPr>
        <p:txBody>
          <a:bodyPr>
            <a:normAutofit/>
          </a:bodyPr>
          <a:lstStyle/>
          <a:p>
            <a:endParaRPr lang="en-GB" sz="2400"/>
          </a:p>
          <a:p>
            <a:endParaRPr lang="en-GB" sz="2400"/>
          </a:p>
          <a:p>
            <a:endParaRPr lang="en-GB" sz="2400"/>
          </a:p>
          <a:p>
            <a:endParaRPr lang="en-GB" sz="2400"/>
          </a:p>
          <a:p>
            <a:endParaRPr lang="en-GB" sz="2400"/>
          </a:p>
          <a:p>
            <a:endParaRPr lang="en-GB" sz="2400"/>
          </a:p>
          <a:p>
            <a:endParaRPr lang="en-GB" sz="2400"/>
          </a:p>
          <a:p>
            <a:endParaRPr lang="en-GB" sz="2400"/>
          </a:p>
          <a:p>
            <a:endParaRPr lang="en-GB" sz="2400"/>
          </a:p>
          <a:p>
            <a:endParaRPr lang="en-GB" sz="2400"/>
          </a:p>
          <a:p>
            <a:endParaRPr lang="en-GB" sz="2400"/>
          </a:p>
        </p:txBody>
      </p:sp>
      <p:sp>
        <p:nvSpPr>
          <p:cNvPr id="2" name="TextBox 1"/>
          <p:cNvSpPr txBox="1"/>
          <p:nvPr/>
        </p:nvSpPr>
        <p:spPr>
          <a:xfrm>
            <a:off x="515127" y="1450110"/>
            <a:ext cx="10660873" cy="4154984"/>
          </a:xfrm>
          <a:prstGeom prst="rect">
            <a:avLst/>
          </a:prstGeom>
          <a:noFill/>
        </p:spPr>
        <p:txBody>
          <a:bodyPr wrap="square" lIns="91440" tIns="45720" rIns="91440" bIns="45720" rtlCol="0" anchor="t">
            <a:spAutoFit/>
          </a:bodyPr>
          <a:lstStyle/>
          <a:p>
            <a:r>
              <a:rPr lang="en-GB" sz="2400" dirty="0">
                <a:solidFill>
                  <a:schemeClr val="accent5"/>
                </a:solidFill>
                <a:latin typeface="Source Sans Pro"/>
                <a:ea typeface="Source Sans Pro"/>
                <a:cs typeface="Arial"/>
              </a:rPr>
              <a:t>People with Diabetes are at a greater risk of </a:t>
            </a:r>
            <a:r>
              <a:rPr lang="en-GB" sz="2400" dirty="0" smtClean="0">
                <a:solidFill>
                  <a:schemeClr val="accent5"/>
                </a:solidFill>
                <a:latin typeface="Source Sans Pro"/>
                <a:ea typeface="Source Sans Pro"/>
                <a:cs typeface="Arial"/>
              </a:rPr>
              <a:t>Diabetic </a:t>
            </a:r>
            <a:r>
              <a:rPr lang="en-GB" sz="2400" dirty="0">
                <a:solidFill>
                  <a:schemeClr val="accent5"/>
                </a:solidFill>
                <a:latin typeface="Source Sans Pro"/>
                <a:ea typeface="Source Sans Pro"/>
                <a:cs typeface="Arial"/>
              </a:rPr>
              <a:t>R</a:t>
            </a:r>
            <a:r>
              <a:rPr lang="en-GB" sz="2400" dirty="0" smtClean="0">
                <a:solidFill>
                  <a:schemeClr val="accent5"/>
                </a:solidFill>
                <a:latin typeface="Source Sans Pro"/>
                <a:ea typeface="Source Sans Pro"/>
                <a:cs typeface="Arial"/>
              </a:rPr>
              <a:t>etinopathy </a:t>
            </a:r>
            <a:r>
              <a:rPr lang="en-GB" sz="2400" dirty="0">
                <a:solidFill>
                  <a:schemeClr val="accent5"/>
                </a:solidFill>
                <a:latin typeface="Source Sans Pro"/>
                <a:ea typeface="Source Sans Pro"/>
                <a:cs typeface="Arial"/>
              </a:rPr>
              <a:t>if you:</a:t>
            </a:r>
            <a:endParaRPr lang="en-US" dirty="0"/>
          </a:p>
          <a:p>
            <a:endParaRPr lang="en-GB" sz="2400" dirty="0">
              <a:solidFill>
                <a:srgbClr val="0070C0"/>
              </a:solidFill>
              <a:latin typeface="Source Sans Pro"/>
              <a:ea typeface="Source Sans Pro"/>
              <a:cs typeface="Arial" panose="020B0604020202020204" pitchFamily="34" charset="0"/>
            </a:endParaRPr>
          </a:p>
          <a:p>
            <a:pPr marL="285750" indent="-285750">
              <a:buFont typeface="Arial" panose="020B0604020202020204" pitchFamily="34" charset="0"/>
              <a:buChar char="•"/>
            </a:pPr>
            <a:r>
              <a:rPr lang="en-GB" sz="2400" dirty="0">
                <a:solidFill>
                  <a:srgbClr val="0070C0"/>
                </a:solidFill>
                <a:latin typeface="Source Sans Pro"/>
                <a:ea typeface="Source Sans Pro"/>
                <a:cs typeface="Arial"/>
              </a:rPr>
              <a:t>Have had diabetes for a long time</a:t>
            </a:r>
          </a:p>
          <a:p>
            <a:pPr marL="285750" indent="-285750">
              <a:buFont typeface="Arial" panose="020B0604020202020204" pitchFamily="34" charset="0"/>
              <a:buChar char="•"/>
            </a:pPr>
            <a:endParaRPr lang="en-GB" sz="2400" dirty="0">
              <a:solidFill>
                <a:srgbClr val="0070C0"/>
              </a:solidFill>
              <a:latin typeface="Source Sans Pro"/>
              <a:ea typeface="Source Sans Pro"/>
              <a:cs typeface="Arial" panose="020B0604020202020204" pitchFamily="34" charset="0"/>
            </a:endParaRPr>
          </a:p>
          <a:p>
            <a:pPr marL="285750" indent="-285750">
              <a:buFont typeface="Arial" panose="020B0604020202020204" pitchFamily="34" charset="0"/>
              <a:buChar char="•"/>
            </a:pPr>
            <a:r>
              <a:rPr lang="en-GB" sz="2400" dirty="0">
                <a:solidFill>
                  <a:srgbClr val="0070C0"/>
                </a:solidFill>
                <a:latin typeface="Source Sans Pro"/>
                <a:ea typeface="Source Sans Pro"/>
                <a:cs typeface="Arial"/>
              </a:rPr>
              <a:t>Have poorly controlled diabetes</a:t>
            </a:r>
          </a:p>
          <a:p>
            <a:pPr marL="285750" indent="-285750">
              <a:buFont typeface="Arial" panose="020B0604020202020204" pitchFamily="34" charset="0"/>
              <a:buChar char="•"/>
            </a:pPr>
            <a:endParaRPr lang="en-GB" sz="2400" dirty="0">
              <a:solidFill>
                <a:srgbClr val="0070C0"/>
              </a:solidFill>
              <a:latin typeface="Source Sans Pro"/>
              <a:ea typeface="Source Sans Pro"/>
              <a:cs typeface="Arial" panose="020B0604020202020204" pitchFamily="34" charset="0"/>
            </a:endParaRPr>
          </a:p>
          <a:p>
            <a:pPr marL="285750" indent="-285750">
              <a:buFont typeface="Arial" panose="020B0604020202020204" pitchFamily="34" charset="0"/>
              <a:buChar char="•"/>
            </a:pPr>
            <a:r>
              <a:rPr lang="en-GB" sz="2400" dirty="0">
                <a:solidFill>
                  <a:srgbClr val="0070C0"/>
                </a:solidFill>
                <a:latin typeface="Source Sans Pro"/>
                <a:ea typeface="Source Sans Pro"/>
                <a:cs typeface="Arial"/>
              </a:rPr>
              <a:t>Have high blood pressure</a:t>
            </a:r>
          </a:p>
          <a:p>
            <a:pPr marL="285750" indent="-285750">
              <a:buFont typeface="Arial" panose="020B0604020202020204" pitchFamily="34" charset="0"/>
              <a:buChar char="•"/>
            </a:pPr>
            <a:endParaRPr lang="en-GB" sz="2400" dirty="0">
              <a:solidFill>
                <a:srgbClr val="0070C0"/>
              </a:solidFill>
              <a:latin typeface="Source Sans Pro"/>
              <a:ea typeface="Source Sans Pro"/>
              <a:cs typeface="Arial" panose="020B0604020202020204" pitchFamily="34" charset="0"/>
            </a:endParaRPr>
          </a:p>
          <a:p>
            <a:pPr marL="285750" indent="-285750">
              <a:buFont typeface="Arial" panose="020B0604020202020204" pitchFamily="34" charset="0"/>
              <a:buChar char="•"/>
            </a:pPr>
            <a:r>
              <a:rPr lang="en-GB" sz="2400" dirty="0">
                <a:solidFill>
                  <a:srgbClr val="0070C0"/>
                </a:solidFill>
                <a:latin typeface="Source Sans Pro"/>
                <a:ea typeface="Source Sans Pro"/>
                <a:cs typeface="Arial"/>
              </a:rPr>
              <a:t>Are pregnant</a:t>
            </a:r>
          </a:p>
          <a:p>
            <a:pPr marL="285750" indent="-285750">
              <a:buFont typeface="Arial" panose="020B0604020202020204" pitchFamily="34" charset="0"/>
              <a:buChar char="•"/>
            </a:pPr>
            <a:endParaRPr lang="en-GB" sz="2400" dirty="0">
              <a:solidFill>
                <a:srgbClr val="0070C0"/>
              </a:solidFill>
              <a:latin typeface="Source Sans Pro"/>
              <a:ea typeface="Source Sans Pro"/>
              <a:cs typeface="Arial" panose="020B0604020202020204" pitchFamily="34" charset="0"/>
            </a:endParaRPr>
          </a:p>
          <a:p>
            <a:pPr marL="285750" indent="-285750">
              <a:buFont typeface="Arial" panose="020B0604020202020204" pitchFamily="34" charset="0"/>
              <a:buChar char="•"/>
            </a:pPr>
            <a:r>
              <a:rPr lang="en-GB" sz="2400" dirty="0">
                <a:solidFill>
                  <a:srgbClr val="0070C0"/>
                </a:solidFill>
                <a:latin typeface="Source Sans Pro"/>
                <a:ea typeface="Source Sans Pro"/>
                <a:cs typeface="Arial"/>
              </a:rPr>
              <a:t>Are of Asian or Afro-Caribbean ethnic background</a:t>
            </a:r>
          </a:p>
        </p:txBody>
      </p:sp>
      <p:sp>
        <p:nvSpPr>
          <p:cNvPr id="3" name="TextBox 2"/>
          <p:cNvSpPr txBox="1"/>
          <p:nvPr/>
        </p:nvSpPr>
        <p:spPr>
          <a:xfrm>
            <a:off x="3913322" y="6392008"/>
            <a:ext cx="4220308" cy="369332"/>
          </a:xfrm>
          <a:prstGeom prst="rect">
            <a:avLst/>
          </a:prstGeom>
          <a:noFill/>
        </p:spPr>
        <p:txBody>
          <a:bodyPr wrap="square" rtlCol="0">
            <a:spAutoFit/>
          </a:bodyPr>
          <a:lstStyle/>
          <a:p>
            <a:r>
              <a:rPr lang="en-GB" dirty="0"/>
              <a:t>www.blmkdiabeticeyescreening.nhs.net</a:t>
            </a:r>
          </a:p>
        </p:txBody>
      </p:sp>
    </p:spTree>
    <p:custDataLst>
      <p:tags r:id="rId1"/>
    </p:custDataLst>
    <p:extLst>
      <p:ext uri="{BB962C8B-B14F-4D97-AF65-F5344CB8AC3E}">
        <p14:creationId xmlns:p14="http://schemas.microsoft.com/office/powerpoint/2010/main" val="2760521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27B124-8426-EC18-1986-DF70FDCAFCDA}"/>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994B4CC-A48C-159C-F26D-5EBF9E9AB605}"/>
              </a:ext>
            </a:extLst>
          </p:cNvPr>
          <p:cNvSpPr>
            <a:spLocks noGrp="1"/>
          </p:cNvSpPr>
          <p:nvPr>
            <p:ph idx="1"/>
          </p:nvPr>
        </p:nvSpPr>
        <p:spPr>
          <a:xfrm>
            <a:off x="432000" y="1372161"/>
            <a:ext cx="11182952" cy="4113678"/>
          </a:xfrm>
        </p:spPr>
        <p:txBody>
          <a:bodyPr>
            <a:normAutofit/>
          </a:bodyPr>
          <a:lstStyle/>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p:txBody>
      </p:sp>
      <p:sp>
        <p:nvSpPr>
          <p:cNvPr id="3" name="TextBox 2"/>
          <p:cNvSpPr txBox="1"/>
          <p:nvPr/>
        </p:nvSpPr>
        <p:spPr>
          <a:xfrm>
            <a:off x="3913322" y="6392008"/>
            <a:ext cx="4220308" cy="369332"/>
          </a:xfrm>
          <a:prstGeom prst="rect">
            <a:avLst/>
          </a:prstGeom>
          <a:noFill/>
        </p:spPr>
        <p:txBody>
          <a:bodyPr wrap="square" rtlCol="0">
            <a:spAutoFit/>
          </a:bodyPr>
          <a:lstStyle/>
          <a:p>
            <a:r>
              <a:rPr lang="en-GB" dirty="0"/>
              <a:t>www.blmkdiabeticeyescreening.nhs.net</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3671" y="1509203"/>
            <a:ext cx="5220071" cy="3480047"/>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62027" y="1499093"/>
            <a:ext cx="5235236" cy="3490157"/>
          </a:xfrm>
          <a:prstGeom prst="rect">
            <a:avLst/>
          </a:prstGeom>
        </p:spPr>
      </p:pic>
      <p:sp>
        <p:nvSpPr>
          <p:cNvPr id="7" name="TextBox 6"/>
          <p:cNvSpPr txBox="1"/>
          <p:nvPr/>
        </p:nvSpPr>
        <p:spPr>
          <a:xfrm>
            <a:off x="2121763" y="3429000"/>
            <a:ext cx="4181383" cy="369332"/>
          </a:xfrm>
          <a:prstGeom prst="rect">
            <a:avLst/>
          </a:prstGeom>
          <a:noFill/>
        </p:spPr>
        <p:txBody>
          <a:bodyPr wrap="square" rtlCol="0">
            <a:spAutoFit/>
          </a:bodyPr>
          <a:lstStyle/>
          <a:p>
            <a:r>
              <a:rPr lang="en-GB" dirty="0" smtClean="0">
                <a:solidFill>
                  <a:schemeClr val="bg1"/>
                </a:solidFill>
              </a:rPr>
              <a:t>Left Eye with no Retinopathy</a:t>
            </a:r>
            <a:endParaRPr lang="en-GB" dirty="0">
              <a:solidFill>
                <a:schemeClr val="bg1"/>
              </a:solidFill>
            </a:endParaRPr>
          </a:p>
        </p:txBody>
      </p:sp>
      <p:sp>
        <p:nvSpPr>
          <p:cNvPr id="9" name="TextBox 8"/>
          <p:cNvSpPr txBox="1"/>
          <p:nvPr/>
        </p:nvSpPr>
        <p:spPr>
          <a:xfrm>
            <a:off x="7177595" y="3395709"/>
            <a:ext cx="4181383" cy="369332"/>
          </a:xfrm>
          <a:prstGeom prst="rect">
            <a:avLst/>
          </a:prstGeom>
          <a:noFill/>
        </p:spPr>
        <p:txBody>
          <a:bodyPr wrap="square" rtlCol="0">
            <a:spAutoFit/>
          </a:bodyPr>
          <a:lstStyle/>
          <a:p>
            <a:r>
              <a:rPr lang="en-GB" dirty="0" smtClean="0">
                <a:solidFill>
                  <a:schemeClr val="bg1"/>
                </a:solidFill>
              </a:rPr>
              <a:t>Left Eye with Retinopathy grade 3</a:t>
            </a:r>
            <a:endParaRPr lang="en-GB" dirty="0">
              <a:solidFill>
                <a:schemeClr val="bg1"/>
              </a:solidFill>
            </a:endParaRPr>
          </a:p>
        </p:txBody>
      </p:sp>
      <p:sp>
        <p:nvSpPr>
          <p:cNvPr id="8" name="TextBox 7"/>
          <p:cNvSpPr txBox="1"/>
          <p:nvPr/>
        </p:nvSpPr>
        <p:spPr>
          <a:xfrm>
            <a:off x="870011" y="626689"/>
            <a:ext cx="6684885" cy="707886"/>
          </a:xfrm>
          <a:prstGeom prst="rect">
            <a:avLst/>
          </a:prstGeom>
          <a:noFill/>
        </p:spPr>
        <p:txBody>
          <a:bodyPr wrap="square" rtlCol="0">
            <a:spAutoFit/>
          </a:bodyPr>
          <a:lstStyle/>
          <a:p>
            <a:r>
              <a:rPr lang="en-GB" sz="4000" b="1" dirty="0" smtClean="0">
                <a:solidFill>
                  <a:srgbClr val="0070C0"/>
                </a:solidFill>
                <a:latin typeface="Source Sans Pro" panose="020B0503030403020204"/>
              </a:rPr>
              <a:t>Diabetic Retinopathy</a:t>
            </a:r>
            <a:endParaRPr lang="en-GB" sz="4000" b="1" dirty="0">
              <a:solidFill>
                <a:srgbClr val="0070C0"/>
              </a:solidFill>
              <a:latin typeface="Source Sans Pro" panose="020B0503030403020204"/>
            </a:endParaRPr>
          </a:p>
        </p:txBody>
      </p:sp>
    </p:spTree>
    <p:custDataLst>
      <p:tags r:id="rId1"/>
    </p:custDataLst>
    <p:extLst>
      <p:ext uri="{BB962C8B-B14F-4D97-AF65-F5344CB8AC3E}">
        <p14:creationId xmlns:p14="http://schemas.microsoft.com/office/powerpoint/2010/main" val="2012616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7D709-27AD-F3F1-BE0D-2C9E45479667}"/>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75F8E95E-9597-6984-A5A3-339466518409}"/>
              </a:ext>
            </a:extLst>
          </p:cNvPr>
          <p:cNvSpPr>
            <a:spLocks noGrp="1"/>
          </p:cNvSpPr>
          <p:nvPr>
            <p:ph type="title"/>
          </p:nvPr>
        </p:nvSpPr>
        <p:spPr>
          <a:xfrm>
            <a:off x="432000" y="280002"/>
            <a:ext cx="11404154" cy="865186"/>
          </a:xfrm>
        </p:spPr>
        <p:txBody>
          <a:bodyPr>
            <a:normAutofit/>
          </a:bodyPr>
          <a:lstStyle/>
          <a:p>
            <a:r>
              <a:rPr lang="en-GB" sz="4400" b="1" spc="-40" dirty="0" smtClean="0">
                <a:solidFill>
                  <a:schemeClr val="accent5"/>
                </a:solidFill>
                <a:latin typeface="Source Sans Pro"/>
                <a:ea typeface="Source Sans Pro"/>
                <a:cs typeface="Arial"/>
              </a:rPr>
              <a:t>What is Retinopathy?</a:t>
            </a:r>
            <a:endParaRPr lang="en-GB" sz="4400" spc="-40" dirty="0">
              <a:solidFill>
                <a:schemeClr val="accent5"/>
              </a:solidFill>
              <a:latin typeface="Source Sans Pro"/>
              <a:ea typeface="Source Sans Pro"/>
              <a:cs typeface="Arial"/>
            </a:endParaRPr>
          </a:p>
        </p:txBody>
      </p:sp>
      <p:sp>
        <p:nvSpPr>
          <p:cNvPr id="3" name="TextBox 2"/>
          <p:cNvSpPr txBox="1"/>
          <p:nvPr/>
        </p:nvSpPr>
        <p:spPr>
          <a:xfrm>
            <a:off x="432001" y="1813404"/>
            <a:ext cx="11404153" cy="4278094"/>
          </a:xfrm>
          <a:prstGeom prst="rect">
            <a:avLst/>
          </a:prstGeom>
          <a:noFill/>
        </p:spPr>
        <p:txBody>
          <a:bodyPr wrap="square" lIns="91440" tIns="45720" rIns="91440" bIns="45720" rtlCol="0" anchor="t">
            <a:spAutoFit/>
          </a:bodyPr>
          <a:lstStyle/>
          <a:p>
            <a:pPr algn="just"/>
            <a:r>
              <a:rPr lang="en-GB" sz="1600" b="1" dirty="0">
                <a:solidFill>
                  <a:srgbClr val="0070C0"/>
                </a:solidFill>
                <a:latin typeface="Source Sans Pro"/>
                <a:ea typeface="Source Sans Pro"/>
              </a:rPr>
              <a:t>Background Retinopathy </a:t>
            </a:r>
            <a:r>
              <a:rPr lang="en-GB" sz="1600" dirty="0">
                <a:solidFill>
                  <a:srgbClr val="0070C0"/>
                </a:solidFill>
                <a:latin typeface="Source Sans Pro"/>
                <a:ea typeface="Source Sans Pro"/>
              </a:rPr>
              <a:t>This means that tiny bulges (microaneurysms) have appeared in the blood vessels in the back of your eyes (retina), which may leak small amounts of blood. This is very common in people with diabetes.</a:t>
            </a:r>
            <a:endParaRPr lang="en-US" sz="1600" dirty="0">
              <a:solidFill>
                <a:srgbClr val="0070C0"/>
              </a:solidFill>
            </a:endParaRPr>
          </a:p>
          <a:p>
            <a:pPr algn="just"/>
            <a:endParaRPr lang="en-GB" sz="1600" dirty="0">
              <a:solidFill>
                <a:srgbClr val="0070C0"/>
              </a:solidFill>
              <a:latin typeface="Source Sans Pro"/>
              <a:ea typeface="Source Sans Pro"/>
            </a:endParaRPr>
          </a:p>
          <a:p>
            <a:pPr algn="just"/>
            <a:r>
              <a:rPr lang="en-GB" sz="1600" dirty="0">
                <a:solidFill>
                  <a:srgbClr val="0070C0"/>
                </a:solidFill>
                <a:latin typeface="Source Sans Pro"/>
                <a:ea typeface="Source Sans Pro"/>
              </a:rPr>
              <a:t>At this stage your sight is not affected, although you're at a higher risk of developing vision problems in the future</a:t>
            </a:r>
          </a:p>
          <a:p>
            <a:pPr algn="just"/>
            <a:r>
              <a:rPr lang="en-GB" sz="1600" dirty="0">
                <a:solidFill>
                  <a:srgbClr val="0070C0"/>
                </a:solidFill>
                <a:latin typeface="Source Sans Pro"/>
                <a:ea typeface="Source Sans Pro"/>
              </a:rPr>
              <a:t>you do not need treatment, but you'll need to take care to prevent the problem getting worse. The chances of your sight getting worse are higher if both of your eyes are affected</a:t>
            </a:r>
          </a:p>
          <a:p>
            <a:pPr algn="just"/>
            <a:endParaRPr lang="en-GB" sz="1600" dirty="0">
              <a:solidFill>
                <a:srgbClr val="0070C0"/>
              </a:solidFill>
              <a:latin typeface="Source Sans Pro"/>
              <a:ea typeface="Source Sans Pro"/>
            </a:endParaRPr>
          </a:p>
          <a:p>
            <a:pPr algn="just"/>
            <a:r>
              <a:rPr lang="en-GB" sz="1600" b="1" dirty="0">
                <a:solidFill>
                  <a:srgbClr val="0070C0"/>
                </a:solidFill>
                <a:latin typeface="Source Sans Pro"/>
                <a:ea typeface="Source Sans Pro"/>
              </a:rPr>
              <a:t>Pre-proliferative Retinopathy</a:t>
            </a:r>
          </a:p>
          <a:p>
            <a:pPr algn="just"/>
            <a:r>
              <a:rPr lang="en-GB" sz="1600" dirty="0">
                <a:solidFill>
                  <a:srgbClr val="0070C0"/>
                </a:solidFill>
                <a:latin typeface="Source Sans Pro"/>
                <a:ea typeface="Source Sans Pro"/>
              </a:rPr>
              <a:t>This means that more severe and widespread changes are seen in the retina, including bleeding into the retina.</a:t>
            </a:r>
          </a:p>
          <a:p>
            <a:pPr algn="just"/>
            <a:r>
              <a:rPr lang="en-GB" sz="1600" dirty="0">
                <a:solidFill>
                  <a:srgbClr val="0070C0"/>
                </a:solidFill>
                <a:latin typeface="Source Sans Pro"/>
                <a:ea typeface="Source Sans Pro"/>
              </a:rPr>
              <a:t>There's a high risk that your vision could eventually be affected you'll usually be advised to have more frequent screening appointments every 3, 6, 9 or 12 months to monitor your eyes</a:t>
            </a:r>
          </a:p>
          <a:p>
            <a:pPr algn="just"/>
            <a:endParaRPr lang="en-GB" sz="1600" b="1" dirty="0">
              <a:solidFill>
                <a:srgbClr val="0070C0"/>
              </a:solidFill>
              <a:latin typeface="Source Sans Pro"/>
              <a:ea typeface="Source Sans Pro"/>
            </a:endParaRPr>
          </a:p>
          <a:p>
            <a:pPr algn="just"/>
            <a:r>
              <a:rPr lang="en-GB" sz="1600" b="1" dirty="0">
                <a:solidFill>
                  <a:srgbClr val="0070C0"/>
                </a:solidFill>
                <a:latin typeface="Source Sans Pro"/>
                <a:ea typeface="Source Sans Pro"/>
              </a:rPr>
              <a:t>Proliferative Retinopathy</a:t>
            </a:r>
          </a:p>
          <a:p>
            <a:pPr algn="just"/>
            <a:r>
              <a:rPr lang="en-GB" sz="1600" dirty="0">
                <a:solidFill>
                  <a:srgbClr val="0070C0"/>
                </a:solidFill>
                <a:latin typeface="Source Sans Pro"/>
                <a:ea typeface="Source Sans Pro"/>
              </a:rPr>
              <a:t>This means that new blood vessels and scar tissue have formed on your retina, which can cause significant bleeding and lead to retinal detachment, where the retina pulls away from the back of the eye.  There's a very high risk you could lose your </a:t>
            </a:r>
            <a:r>
              <a:rPr lang="en-GB" sz="1600" dirty="0" smtClean="0">
                <a:solidFill>
                  <a:srgbClr val="0070C0"/>
                </a:solidFill>
                <a:latin typeface="Source Sans Pro"/>
                <a:ea typeface="Source Sans Pro"/>
              </a:rPr>
              <a:t>vision, </a:t>
            </a:r>
            <a:r>
              <a:rPr lang="en-GB" sz="1600" dirty="0">
                <a:solidFill>
                  <a:srgbClr val="0070C0"/>
                </a:solidFill>
                <a:latin typeface="Source Sans Pro"/>
                <a:ea typeface="Source Sans Pro"/>
              </a:rPr>
              <a:t>treatment will be offered to stabilise your vision as much as possible, although it will not be possible to restore any vision you've lost.</a:t>
            </a:r>
          </a:p>
        </p:txBody>
      </p:sp>
      <p:sp>
        <p:nvSpPr>
          <p:cNvPr id="5" name="Rectangle 4"/>
          <p:cNvSpPr/>
          <p:nvPr/>
        </p:nvSpPr>
        <p:spPr>
          <a:xfrm>
            <a:off x="3906982" y="6390868"/>
            <a:ext cx="3924344" cy="369332"/>
          </a:xfrm>
          <a:prstGeom prst="rect">
            <a:avLst/>
          </a:prstGeom>
        </p:spPr>
        <p:txBody>
          <a:bodyPr wrap="none">
            <a:spAutoFit/>
          </a:bodyPr>
          <a:lstStyle/>
          <a:p>
            <a:r>
              <a:rPr lang="en-GB" dirty="0"/>
              <a:t>www.blmkdiabeticeyescreening.nhs.net</a:t>
            </a:r>
          </a:p>
        </p:txBody>
      </p:sp>
    </p:spTree>
    <p:custDataLst>
      <p:tags r:id="rId1"/>
    </p:custDataLst>
    <p:extLst>
      <p:ext uri="{BB962C8B-B14F-4D97-AF65-F5344CB8AC3E}">
        <p14:creationId xmlns:p14="http://schemas.microsoft.com/office/powerpoint/2010/main" val="24990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7D709-27AD-F3F1-BE0D-2C9E45479667}"/>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75F8E95E-9597-6984-A5A3-339466518409}"/>
              </a:ext>
            </a:extLst>
          </p:cNvPr>
          <p:cNvSpPr>
            <a:spLocks noGrp="1"/>
          </p:cNvSpPr>
          <p:nvPr>
            <p:ph type="title"/>
          </p:nvPr>
        </p:nvSpPr>
        <p:spPr>
          <a:xfrm>
            <a:off x="432000" y="280002"/>
            <a:ext cx="11404154" cy="865186"/>
          </a:xfrm>
        </p:spPr>
        <p:txBody>
          <a:bodyPr>
            <a:normAutofit/>
          </a:bodyPr>
          <a:lstStyle/>
          <a:p>
            <a:r>
              <a:rPr lang="en-GB" sz="4400" b="1" spc="-40" dirty="0" smtClean="0">
                <a:solidFill>
                  <a:schemeClr val="accent5"/>
                </a:solidFill>
                <a:latin typeface="Source Sans Pro"/>
                <a:ea typeface="Source Sans Pro"/>
                <a:cs typeface="Arial"/>
              </a:rPr>
              <a:t>Maculopathy</a:t>
            </a:r>
            <a:endParaRPr lang="en-GB" sz="4400" spc="-40" dirty="0">
              <a:solidFill>
                <a:schemeClr val="accent5"/>
              </a:solidFill>
              <a:latin typeface="Source Sans Pro"/>
              <a:ea typeface="Source Sans Pro"/>
              <a:cs typeface="Arial"/>
            </a:endParaRPr>
          </a:p>
        </p:txBody>
      </p:sp>
      <p:sp>
        <p:nvSpPr>
          <p:cNvPr id="3" name="TextBox 2"/>
          <p:cNvSpPr txBox="1"/>
          <p:nvPr/>
        </p:nvSpPr>
        <p:spPr>
          <a:xfrm>
            <a:off x="276427" y="4330850"/>
            <a:ext cx="8231758" cy="196280"/>
          </a:xfrm>
          <a:prstGeom prst="rect">
            <a:avLst/>
          </a:prstGeom>
          <a:noFill/>
        </p:spPr>
        <p:txBody>
          <a:bodyPr wrap="square" lIns="91440" tIns="45720" rIns="91440" bIns="45720" rtlCol="0" anchor="t">
            <a:spAutoFit/>
          </a:bodyPr>
          <a:lstStyle/>
          <a:p>
            <a:pPr algn="just"/>
            <a:endParaRPr lang="en-GB" sz="1600" dirty="0">
              <a:solidFill>
                <a:srgbClr val="0070C0"/>
              </a:solidFill>
              <a:latin typeface="Source Sans Pro"/>
              <a:ea typeface="Source Sans Pro"/>
            </a:endParaRPr>
          </a:p>
        </p:txBody>
      </p:sp>
      <p:sp>
        <p:nvSpPr>
          <p:cNvPr id="5" name="Rectangle 4"/>
          <p:cNvSpPr/>
          <p:nvPr/>
        </p:nvSpPr>
        <p:spPr>
          <a:xfrm>
            <a:off x="3906982" y="6390868"/>
            <a:ext cx="3924344" cy="369332"/>
          </a:xfrm>
          <a:prstGeom prst="rect">
            <a:avLst/>
          </a:prstGeom>
        </p:spPr>
        <p:txBody>
          <a:bodyPr wrap="none">
            <a:spAutoFit/>
          </a:bodyPr>
          <a:lstStyle/>
          <a:p>
            <a:r>
              <a:rPr lang="en-GB" dirty="0"/>
              <a:t>www.blmkdiabeticeyescreening.nhs.net</a:t>
            </a:r>
          </a:p>
        </p:txBody>
      </p:sp>
      <p:pic>
        <p:nvPicPr>
          <p:cNvPr id="1026" name="Picture 2" descr="Maculopathy | Macular Degeneration Treatments and Risk Facto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795335"/>
            <a:ext cx="5918074" cy="394538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iabetic Maculopath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45353" y="1795336"/>
            <a:ext cx="5914653" cy="394538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930009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7D709-27AD-F3F1-BE0D-2C9E45479667}"/>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75F8E95E-9597-6984-A5A3-339466518409}"/>
              </a:ext>
            </a:extLst>
          </p:cNvPr>
          <p:cNvSpPr>
            <a:spLocks noGrp="1"/>
          </p:cNvSpPr>
          <p:nvPr>
            <p:ph type="title"/>
          </p:nvPr>
        </p:nvSpPr>
        <p:spPr>
          <a:xfrm>
            <a:off x="432000" y="280002"/>
            <a:ext cx="11404154" cy="865186"/>
          </a:xfrm>
        </p:spPr>
        <p:txBody>
          <a:bodyPr>
            <a:normAutofit/>
          </a:bodyPr>
          <a:lstStyle/>
          <a:p>
            <a:pPr algn="ctr"/>
            <a:r>
              <a:rPr lang="en-GB" sz="4400" b="1" spc="-40" dirty="0">
                <a:solidFill>
                  <a:schemeClr val="accent5"/>
                </a:solidFill>
                <a:latin typeface="Source Sans Pro"/>
                <a:ea typeface="Source Sans Pro"/>
                <a:cs typeface="Arial"/>
              </a:rPr>
              <a:t>What is Maculopathy</a:t>
            </a:r>
            <a:r>
              <a:rPr lang="en-GB" sz="4400" spc="-40" dirty="0">
                <a:solidFill>
                  <a:schemeClr val="accent5"/>
                </a:solidFill>
                <a:latin typeface="Source Sans Pro"/>
                <a:ea typeface="Source Sans Pro"/>
                <a:cs typeface="Arial"/>
              </a:rPr>
              <a:t>?</a:t>
            </a:r>
          </a:p>
        </p:txBody>
      </p:sp>
      <p:pic>
        <p:nvPicPr>
          <p:cNvPr id="2" name="Picture 1"/>
          <p:cNvPicPr>
            <a:picLocks noChangeAspect="1"/>
          </p:cNvPicPr>
          <p:nvPr/>
        </p:nvPicPr>
        <p:blipFill>
          <a:blip r:embed="rId4"/>
          <a:stretch>
            <a:fillRect/>
          </a:stretch>
        </p:blipFill>
        <p:spPr>
          <a:xfrm>
            <a:off x="282709" y="1358759"/>
            <a:ext cx="5036897" cy="3777673"/>
          </a:xfrm>
          <a:prstGeom prst="rect">
            <a:avLst/>
          </a:prstGeom>
        </p:spPr>
      </p:pic>
      <p:sp>
        <p:nvSpPr>
          <p:cNvPr id="3" name="TextBox 2"/>
          <p:cNvSpPr txBox="1"/>
          <p:nvPr/>
        </p:nvSpPr>
        <p:spPr>
          <a:xfrm>
            <a:off x="5624945" y="1145188"/>
            <a:ext cx="6279840" cy="4247317"/>
          </a:xfrm>
          <a:prstGeom prst="rect">
            <a:avLst/>
          </a:prstGeom>
          <a:noFill/>
        </p:spPr>
        <p:txBody>
          <a:bodyPr wrap="square" lIns="91440" tIns="45720" rIns="91440" bIns="45720" rtlCol="0" anchor="t">
            <a:spAutoFit/>
          </a:bodyPr>
          <a:lstStyle/>
          <a:p>
            <a:pPr algn="just"/>
            <a:endParaRPr lang="en-GB" dirty="0">
              <a:solidFill>
                <a:srgbClr val="0070C0"/>
              </a:solidFill>
              <a:latin typeface="Source Sans Pro"/>
              <a:ea typeface="Source Sans Pro"/>
              <a:cs typeface="Arial" panose="020B0604020202020204" pitchFamily="34" charset="0"/>
            </a:endParaRPr>
          </a:p>
          <a:p>
            <a:pPr algn="just"/>
            <a:r>
              <a:rPr lang="en-GB" dirty="0">
                <a:solidFill>
                  <a:srgbClr val="0070C0"/>
                </a:solidFill>
                <a:latin typeface="Source Sans Pro"/>
                <a:ea typeface="Source Sans Pro"/>
                <a:cs typeface="Arial"/>
              </a:rPr>
              <a:t>In some cases, the blood vessels in the part of the eye called the macula (the central area of the retina) can also become leaky or blocked. This is known as diabetic maculopathy. If this is detected  there's a high risk that your vision could eventually be affected you may be advised to have more frequent specialised testing to monitor your eyes you may be referred to a hospital specialist to discuss treatments that can help stop the problem getting worse.</a:t>
            </a:r>
          </a:p>
          <a:p>
            <a:pPr algn="just"/>
            <a:endParaRPr lang="en-GB" dirty="0">
              <a:solidFill>
                <a:srgbClr val="0070C0"/>
              </a:solidFill>
              <a:latin typeface="Source Sans Pro"/>
              <a:ea typeface="Source Sans Pro"/>
              <a:cs typeface="Arial" panose="020B0604020202020204" pitchFamily="34" charset="0"/>
            </a:endParaRPr>
          </a:p>
          <a:p>
            <a:pPr algn="just"/>
            <a:r>
              <a:rPr lang="en-GB" dirty="0">
                <a:solidFill>
                  <a:srgbClr val="0070C0"/>
                </a:solidFill>
                <a:latin typeface="Source Sans Pro"/>
                <a:ea typeface="Source Sans Pro"/>
                <a:cs typeface="Arial"/>
              </a:rPr>
              <a:t>The macula is the small central part of the retina that you use to see things clearly.  It is the most used </a:t>
            </a:r>
            <a:r>
              <a:rPr lang="en-GB" dirty="0" smtClean="0">
                <a:solidFill>
                  <a:srgbClr val="0070C0"/>
                </a:solidFill>
                <a:latin typeface="Source Sans Pro"/>
                <a:ea typeface="Source Sans Pro"/>
                <a:cs typeface="Arial"/>
              </a:rPr>
              <a:t>area </a:t>
            </a:r>
            <a:r>
              <a:rPr lang="en-GB" dirty="0">
                <a:solidFill>
                  <a:srgbClr val="0070C0"/>
                </a:solidFill>
                <a:latin typeface="Source Sans Pro"/>
                <a:ea typeface="Source Sans Pro"/>
                <a:cs typeface="Arial"/>
              </a:rPr>
              <a:t>of the retina and is the part you are using now to read this. If you have this you will need to be seen more regularly and offered treatment to reduce your risk of sight loss.</a:t>
            </a:r>
          </a:p>
        </p:txBody>
      </p:sp>
      <p:cxnSp>
        <p:nvCxnSpPr>
          <p:cNvPr id="10" name="Straight Arrow Connector 9"/>
          <p:cNvCxnSpPr/>
          <p:nvPr/>
        </p:nvCxnSpPr>
        <p:spPr>
          <a:xfrm flipH="1" flipV="1">
            <a:off x="3195879" y="3353636"/>
            <a:ext cx="822036" cy="775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906982" y="3851564"/>
            <a:ext cx="895927" cy="369332"/>
          </a:xfrm>
          <a:prstGeom prst="rect">
            <a:avLst/>
          </a:prstGeom>
          <a:noFill/>
        </p:spPr>
        <p:txBody>
          <a:bodyPr wrap="square" rtlCol="0">
            <a:spAutoFit/>
          </a:bodyPr>
          <a:lstStyle/>
          <a:p>
            <a:r>
              <a:rPr lang="en-GB" dirty="0">
                <a:solidFill>
                  <a:schemeClr val="bg1"/>
                </a:solidFill>
              </a:rPr>
              <a:t>Macula</a:t>
            </a:r>
          </a:p>
        </p:txBody>
      </p:sp>
      <p:cxnSp>
        <p:nvCxnSpPr>
          <p:cNvPr id="14" name="Straight Arrow Connector 13"/>
          <p:cNvCxnSpPr/>
          <p:nvPr/>
        </p:nvCxnSpPr>
        <p:spPr>
          <a:xfrm flipH="1" flipV="1">
            <a:off x="2284946" y="1961180"/>
            <a:ext cx="1487054" cy="4525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495964" y="2363082"/>
            <a:ext cx="1385454" cy="369332"/>
          </a:xfrm>
          <a:prstGeom prst="rect">
            <a:avLst/>
          </a:prstGeom>
          <a:noFill/>
        </p:spPr>
        <p:txBody>
          <a:bodyPr wrap="square" rtlCol="0">
            <a:spAutoFit/>
          </a:bodyPr>
          <a:lstStyle/>
          <a:p>
            <a:r>
              <a:rPr lang="en-GB" dirty="0">
                <a:solidFill>
                  <a:schemeClr val="bg1"/>
                </a:solidFill>
              </a:rPr>
              <a:t>Optic Nerve</a:t>
            </a:r>
          </a:p>
        </p:txBody>
      </p:sp>
      <p:sp>
        <p:nvSpPr>
          <p:cNvPr id="5" name="Rectangle 4"/>
          <p:cNvSpPr/>
          <p:nvPr/>
        </p:nvSpPr>
        <p:spPr>
          <a:xfrm>
            <a:off x="3906982" y="6390868"/>
            <a:ext cx="3924344" cy="369332"/>
          </a:xfrm>
          <a:prstGeom prst="rect">
            <a:avLst/>
          </a:prstGeom>
        </p:spPr>
        <p:txBody>
          <a:bodyPr wrap="none">
            <a:spAutoFit/>
          </a:bodyPr>
          <a:lstStyle/>
          <a:p>
            <a:r>
              <a:rPr lang="en-GB" dirty="0"/>
              <a:t>www.blmkdiabeticeyescreening.nhs.net</a:t>
            </a:r>
          </a:p>
        </p:txBody>
      </p:sp>
    </p:spTree>
    <p:custDataLst>
      <p:tags r:id="rId1"/>
    </p:custDataLst>
    <p:extLst>
      <p:ext uri="{BB962C8B-B14F-4D97-AF65-F5344CB8AC3E}">
        <p14:creationId xmlns:p14="http://schemas.microsoft.com/office/powerpoint/2010/main" val="658946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7D709-27AD-F3F1-BE0D-2C9E45479667}"/>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75F8E95E-9597-6984-A5A3-339466518409}"/>
              </a:ext>
            </a:extLst>
          </p:cNvPr>
          <p:cNvSpPr>
            <a:spLocks noGrp="1"/>
          </p:cNvSpPr>
          <p:nvPr>
            <p:ph type="title"/>
          </p:nvPr>
        </p:nvSpPr>
        <p:spPr>
          <a:xfrm>
            <a:off x="-739852" y="181740"/>
            <a:ext cx="11404154" cy="865186"/>
          </a:xfrm>
        </p:spPr>
        <p:txBody>
          <a:bodyPr>
            <a:normAutofit fontScale="90000"/>
          </a:bodyPr>
          <a:lstStyle/>
          <a:p>
            <a:pPr algn="ctr"/>
            <a:r>
              <a:rPr lang="en-GB" sz="4400" b="1" spc="-40" dirty="0" smtClean="0">
                <a:solidFill>
                  <a:schemeClr val="accent5"/>
                </a:solidFill>
                <a:latin typeface="Source Sans Pro"/>
                <a:ea typeface="Source Sans Pro"/>
                <a:cs typeface="Arial"/>
              </a:rPr>
              <a:t/>
            </a:r>
            <a:br>
              <a:rPr lang="en-GB" sz="4400" b="1" spc="-40" dirty="0" smtClean="0">
                <a:solidFill>
                  <a:schemeClr val="accent5"/>
                </a:solidFill>
                <a:latin typeface="Source Sans Pro"/>
                <a:ea typeface="Source Sans Pro"/>
                <a:cs typeface="Arial"/>
              </a:rPr>
            </a:br>
            <a:r>
              <a:rPr lang="en-GB" b="1" spc="-40" dirty="0" smtClean="0">
                <a:solidFill>
                  <a:schemeClr val="accent5"/>
                </a:solidFill>
                <a:latin typeface="Source Sans Pro"/>
                <a:ea typeface="Source Sans Pro"/>
                <a:cs typeface="Arial"/>
              </a:rPr>
              <a:t>What is Optical </a:t>
            </a:r>
            <a:r>
              <a:rPr lang="en-GB" b="1" spc="-40" dirty="0" err="1" smtClean="0">
                <a:solidFill>
                  <a:schemeClr val="accent5"/>
                </a:solidFill>
                <a:latin typeface="Source Sans Pro"/>
                <a:ea typeface="Source Sans Pro"/>
                <a:cs typeface="Arial"/>
              </a:rPr>
              <a:t>Coherance</a:t>
            </a:r>
            <a:r>
              <a:rPr lang="en-GB" b="1" spc="-40" dirty="0" smtClean="0">
                <a:solidFill>
                  <a:schemeClr val="accent5"/>
                </a:solidFill>
                <a:latin typeface="Source Sans Pro"/>
                <a:ea typeface="Source Sans Pro"/>
                <a:cs typeface="Arial"/>
              </a:rPr>
              <a:t> Tomography (OCT)</a:t>
            </a:r>
            <a:r>
              <a:rPr lang="en-GB" spc="-40" dirty="0" smtClean="0">
                <a:solidFill>
                  <a:schemeClr val="accent5"/>
                </a:solidFill>
                <a:latin typeface="Source Sans Pro"/>
                <a:ea typeface="Source Sans Pro"/>
                <a:cs typeface="Arial"/>
              </a:rPr>
              <a:t>?</a:t>
            </a:r>
            <a:endParaRPr lang="en-GB" spc="-40" dirty="0">
              <a:solidFill>
                <a:schemeClr val="accent5"/>
              </a:solidFill>
              <a:latin typeface="Source Sans Pro"/>
              <a:ea typeface="Source Sans Pro"/>
              <a:cs typeface="Arial"/>
            </a:endParaRPr>
          </a:p>
        </p:txBody>
      </p:sp>
      <p:sp>
        <p:nvSpPr>
          <p:cNvPr id="11" name="TextBox 10"/>
          <p:cNvSpPr txBox="1"/>
          <p:nvPr/>
        </p:nvSpPr>
        <p:spPr>
          <a:xfrm>
            <a:off x="3906982" y="3851564"/>
            <a:ext cx="895927" cy="369332"/>
          </a:xfrm>
          <a:prstGeom prst="rect">
            <a:avLst/>
          </a:prstGeom>
          <a:noFill/>
        </p:spPr>
        <p:txBody>
          <a:bodyPr wrap="square" rtlCol="0">
            <a:spAutoFit/>
          </a:bodyPr>
          <a:lstStyle/>
          <a:p>
            <a:r>
              <a:rPr lang="en-GB" dirty="0">
                <a:solidFill>
                  <a:schemeClr val="bg1"/>
                </a:solidFill>
              </a:rPr>
              <a:t>Macula</a:t>
            </a:r>
          </a:p>
        </p:txBody>
      </p:sp>
      <p:sp>
        <p:nvSpPr>
          <p:cNvPr id="15" name="TextBox 14"/>
          <p:cNvSpPr txBox="1"/>
          <p:nvPr/>
        </p:nvSpPr>
        <p:spPr>
          <a:xfrm>
            <a:off x="3495964" y="2363082"/>
            <a:ext cx="1385454" cy="369332"/>
          </a:xfrm>
          <a:prstGeom prst="rect">
            <a:avLst/>
          </a:prstGeom>
          <a:noFill/>
        </p:spPr>
        <p:txBody>
          <a:bodyPr wrap="square" rtlCol="0">
            <a:spAutoFit/>
          </a:bodyPr>
          <a:lstStyle/>
          <a:p>
            <a:r>
              <a:rPr lang="en-GB" dirty="0">
                <a:solidFill>
                  <a:schemeClr val="bg1"/>
                </a:solidFill>
              </a:rPr>
              <a:t>Optic Nerve</a:t>
            </a:r>
          </a:p>
        </p:txBody>
      </p:sp>
      <p:sp>
        <p:nvSpPr>
          <p:cNvPr id="5" name="Rectangle 4"/>
          <p:cNvSpPr/>
          <p:nvPr/>
        </p:nvSpPr>
        <p:spPr>
          <a:xfrm>
            <a:off x="3906982" y="6390868"/>
            <a:ext cx="3924344" cy="369332"/>
          </a:xfrm>
          <a:prstGeom prst="rect">
            <a:avLst/>
          </a:prstGeom>
        </p:spPr>
        <p:txBody>
          <a:bodyPr wrap="none">
            <a:spAutoFit/>
          </a:bodyPr>
          <a:lstStyle/>
          <a:p>
            <a:r>
              <a:rPr lang="en-GB" dirty="0"/>
              <a:t>www.blmkdiabeticeyescreening.nhs.net</a:t>
            </a:r>
          </a:p>
        </p:txBody>
      </p:sp>
      <p:pic>
        <p:nvPicPr>
          <p:cNvPr id="4" name="Picture 3"/>
          <p:cNvPicPr>
            <a:picLocks noChangeAspect="1"/>
          </p:cNvPicPr>
          <p:nvPr/>
        </p:nvPicPr>
        <p:blipFill>
          <a:blip r:embed="rId4"/>
          <a:stretch>
            <a:fillRect/>
          </a:stretch>
        </p:blipFill>
        <p:spPr>
          <a:xfrm>
            <a:off x="7581246" y="1233892"/>
            <a:ext cx="3756738" cy="2465354"/>
          </a:xfrm>
          <a:prstGeom prst="rect">
            <a:avLst/>
          </a:prstGeom>
        </p:spPr>
      </p:pic>
      <p:sp>
        <p:nvSpPr>
          <p:cNvPr id="6" name="TextBox 5"/>
          <p:cNvSpPr txBox="1"/>
          <p:nvPr/>
        </p:nvSpPr>
        <p:spPr>
          <a:xfrm>
            <a:off x="432000" y="1173908"/>
            <a:ext cx="6585827" cy="1477328"/>
          </a:xfrm>
          <a:prstGeom prst="rect">
            <a:avLst/>
          </a:prstGeom>
          <a:noFill/>
        </p:spPr>
        <p:txBody>
          <a:bodyPr wrap="square" rtlCol="0">
            <a:spAutoFit/>
          </a:bodyPr>
          <a:lstStyle/>
          <a:p>
            <a:r>
              <a:rPr lang="en-GB" dirty="0" smtClean="0">
                <a:solidFill>
                  <a:srgbClr val="0070C0"/>
                </a:solidFill>
                <a:latin typeface="Source Sans Pro" panose="020B0503030403020204" pitchFamily="34" charset="0"/>
              </a:rPr>
              <a:t>Optical </a:t>
            </a:r>
            <a:r>
              <a:rPr lang="en-GB" dirty="0" err="1" smtClean="0">
                <a:solidFill>
                  <a:srgbClr val="0070C0"/>
                </a:solidFill>
                <a:latin typeface="Source Sans Pro" panose="020B0503030403020204" pitchFamily="34" charset="0"/>
              </a:rPr>
              <a:t>Coherance</a:t>
            </a:r>
            <a:r>
              <a:rPr lang="en-GB" dirty="0" smtClean="0">
                <a:solidFill>
                  <a:srgbClr val="0070C0"/>
                </a:solidFill>
                <a:latin typeface="Source Sans Pro" panose="020B0503030403020204" pitchFamily="34" charset="0"/>
              </a:rPr>
              <a:t> Tomography (OCT) is a non-invasive imaging test, widely used in the field of Ophthalmology. An OCT scan provides a high resolution, cross sectional image of the ocular tissues at the back of the eye. The scanning uses light waves to achieve high resolution pictures.</a:t>
            </a:r>
          </a:p>
        </p:txBody>
      </p:sp>
      <p:pic>
        <p:nvPicPr>
          <p:cNvPr id="7" name="Picture 6"/>
          <p:cNvPicPr>
            <a:picLocks noChangeAspect="1"/>
          </p:cNvPicPr>
          <p:nvPr/>
        </p:nvPicPr>
        <p:blipFill>
          <a:blip r:embed="rId5"/>
          <a:stretch>
            <a:fillRect/>
          </a:stretch>
        </p:blipFill>
        <p:spPr>
          <a:xfrm>
            <a:off x="895913" y="2732414"/>
            <a:ext cx="4973241" cy="3385076"/>
          </a:xfrm>
          <a:prstGeom prst="rect">
            <a:avLst/>
          </a:prstGeom>
        </p:spPr>
      </p:pic>
      <p:sp>
        <p:nvSpPr>
          <p:cNvPr id="8" name="TextBox 7"/>
          <p:cNvSpPr txBox="1"/>
          <p:nvPr/>
        </p:nvSpPr>
        <p:spPr>
          <a:xfrm>
            <a:off x="6466788" y="4036229"/>
            <a:ext cx="4871195" cy="1200329"/>
          </a:xfrm>
          <a:prstGeom prst="rect">
            <a:avLst/>
          </a:prstGeom>
          <a:noFill/>
        </p:spPr>
        <p:txBody>
          <a:bodyPr wrap="square" rtlCol="0">
            <a:spAutoFit/>
          </a:bodyPr>
          <a:lstStyle/>
          <a:p>
            <a:pPr lvl="0"/>
            <a:r>
              <a:rPr lang="en-GB" dirty="0">
                <a:solidFill>
                  <a:srgbClr val="0070C0"/>
                </a:solidFill>
                <a:latin typeface="Source Sans Pro" panose="020B0503030403020204" pitchFamily="34" charset="0"/>
              </a:rPr>
              <a:t>The most regular scans performed by the OCT scanner are a macular OCT (a small area in the retina that deals with fine, detailed vision) and an optic disc OCT (the head of the optic nerve)</a:t>
            </a:r>
          </a:p>
        </p:txBody>
      </p:sp>
    </p:spTree>
    <p:custDataLst>
      <p:tags r:id="rId1"/>
    </p:custDataLst>
    <p:extLst>
      <p:ext uri="{BB962C8B-B14F-4D97-AF65-F5344CB8AC3E}">
        <p14:creationId xmlns:p14="http://schemas.microsoft.com/office/powerpoint/2010/main" val="3428512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7D709-27AD-F3F1-BE0D-2C9E45479667}"/>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75F8E95E-9597-6984-A5A3-339466518409}"/>
              </a:ext>
            </a:extLst>
          </p:cNvPr>
          <p:cNvSpPr>
            <a:spLocks noGrp="1"/>
          </p:cNvSpPr>
          <p:nvPr>
            <p:ph type="title"/>
          </p:nvPr>
        </p:nvSpPr>
        <p:spPr>
          <a:xfrm>
            <a:off x="-739852" y="181740"/>
            <a:ext cx="11404154" cy="865186"/>
          </a:xfrm>
        </p:spPr>
        <p:txBody>
          <a:bodyPr>
            <a:normAutofit fontScale="90000"/>
          </a:bodyPr>
          <a:lstStyle/>
          <a:p>
            <a:pPr algn="ctr"/>
            <a:r>
              <a:rPr lang="en-GB" sz="4400" b="1" spc="-40" dirty="0" smtClean="0">
                <a:solidFill>
                  <a:schemeClr val="accent5"/>
                </a:solidFill>
                <a:latin typeface="Source Sans Pro"/>
                <a:ea typeface="Source Sans Pro"/>
                <a:cs typeface="Arial"/>
              </a:rPr>
              <a:t/>
            </a:r>
            <a:br>
              <a:rPr lang="en-GB" sz="4400" b="1" spc="-40" dirty="0" smtClean="0">
                <a:solidFill>
                  <a:schemeClr val="accent5"/>
                </a:solidFill>
                <a:latin typeface="Source Sans Pro"/>
                <a:ea typeface="Source Sans Pro"/>
                <a:cs typeface="Arial"/>
              </a:rPr>
            </a:br>
            <a:r>
              <a:rPr lang="en-GB" b="1" spc="-40" dirty="0" smtClean="0">
                <a:solidFill>
                  <a:schemeClr val="accent5"/>
                </a:solidFill>
                <a:latin typeface="Source Sans Pro"/>
                <a:ea typeface="Source Sans Pro"/>
                <a:cs typeface="Arial"/>
              </a:rPr>
              <a:t>How to contact us:</a:t>
            </a:r>
            <a:endParaRPr lang="en-GB" spc="-40" dirty="0">
              <a:solidFill>
                <a:schemeClr val="accent5"/>
              </a:solidFill>
              <a:latin typeface="Source Sans Pro"/>
              <a:ea typeface="Source Sans Pro"/>
              <a:cs typeface="Arial"/>
            </a:endParaRPr>
          </a:p>
        </p:txBody>
      </p:sp>
      <p:sp>
        <p:nvSpPr>
          <p:cNvPr id="11" name="TextBox 10"/>
          <p:cNvSpPr txBox="1"/>
          <p:nvPr/>
        </p:nvSpPr>
        <p:spPr>
          <a:xfrm>
            <a:off x="3906982" y="3851564"/>
            <a:ext cx="895927" cy="369332"/>
          </a:xfrm>
          <a:prstGeom prst="rect">
            <a:avLst/>
          </a:prstGeom>
          <a:noFill/>
        </p:spPr>
        <p:txBody>
          <a:bodyPr wrap="square" rtlCol="0">
            <a:spAutoFit/>
          </a:bodyPr>
          <a:lstStyle/>
          <a:p>
            <a:r>
              <a:rPr lang="en-GB" dirty="0">
                <a:solidFill>
                  <a:schemeClr val="bg1"/>
                </a:solidFill>
              </a:rPr>
              <a:t>Macula</a:t>
            </a:r>
          </a:p>
        </p:txBody>
      </p:sp>
      <p:sp>
        <p:nvSpPr>
          <p:cNvPr id="15" name="TextBox 14"/>
          <p:cNvSpPr txBox="1"/>
          <p:nvPr/>
        </p:nvSpPr>
        <p:spPr>
          <a:xfrm>
            <a:off x="3495964" y="2363082"/>
            <a:ext cx="1385454" cy="369332"/>
          </a:xfrm>
          <a:prstGeom prst="rect">
            <a:avLst/>
          </a:prstGeom>
          <a:noFill/>
        </p:spPr>
        <p:txBody>
          <a:bodyPr wrap="square" rtlCol="0">
            <a:spAutoFit/>
          </a:bodyPr>
          <a:lstStyle/>
          <a:p>
            <a:r>
              <a:rPr lang="en-GB" dirty="0">
                <a:solidFill>
                  <a:schemeClr val="bg1"/>
                </a:solidFill>
              </a:rPr>
              <a:t>Optic Nerve</a:t>
            </a:r>
          </a:p>
        </p:txBody>
      </p:sp>
      <p:sp>
        <p:nvSpPr>
          <p:cNvPr id="5" name="Rectangle 4"/>
          <p:cNvSpPr/>
          <p:nvPr/>
        </p:nvSpPr>
        <p:spPr>
          <a:xfrm>
            <a:off x="3906982" y="6390868"/>
            <a:ext cx="3924344" cy="369332"/>
          </a:xfrm>
          <a:prstGeom prst="rect">
            <a:avLst/>
          </a:prstGeom>
        </p:spPr>
        <p:txBody>
          <a:bodyPr wrap="none">
            <a:spAutoFit/>
          </a:bodyPr>
          <a:lstStyle/>
          <a:p>
            <a:r>
              <a:rPr lang="en-GB" dirty="0"/>
              <a:t>www.blmkdiabeticeyescreening.nhs.net</a:t>
            </a:r>
          </a:p>
        </p:txBody>
      </p:sp>
      <p:sp>
        <p:nvSpPr>
          <p:cNvPr id="2" name="TextBox 1"/>
          <p:cNvSpPr txBox="1"/>
          <p:nvPr/>
        </p:nvSpPr>
        <p:spPr>
          <a:xfrm>
            <a:off x="1054360" y="1726163"/>
            <a:ext cx="8332236" cy="1384995"/>
          </a:xfrm>
          <a:prstGeom prst="rect">
            <a:avLst/>
          </a:prstGeom>
          <a:noFill/>
        </p:spPr>
        <p:txBody>
          <a:bodyPr wrap="square" rtlCol="0">
            <a:spAutoFit/>
          </a:bodyPr>
          <a:lstStyle/>
          <a:p>
            <a:r>
              <a:rPr lang="en-GB" sz="2800" dirty="0" smtClean="0">
                <a:solidFill>
                  <a:srgbClr val="0070C0"/>
                </a:solidFill>
                <a:latin typeface="Source Sans Pro" panose="020B0503030403020204"/>
              </a:rPr>
              <a:t>Our main office contact number is 01234 795861</a:t>
            </a:r>
          </a:p>
          <a:p>
            <a:endParaRPr lang="en-GB" sz="2800" dirty="0">
              <a:solidFill>
                <a:srgbClr val="0070C0"/>
              </a:solidFill>
              <a:latin typeface="Source Sans Pro" panose="020B0503030403020204"/>
            </a:endParaRPr>
          </a:p>
          <a:p>
            <a:r>
              <a:rPr lang="en-GB" sz="2800" dirty="0" smtClean="0">
                <a:solidFill>
                  <a:srgbClr val="0070C0"/>
                </a:solidFill>
                <a:latin typeface="Source Sans Pro" panose="020B0503030403020204"/>
              </a:rPr>
              <a:t>www.blmkdiabeticeyescreening.nhs.uk</a:t>
            </a:r>
            <a:endParaRPr lang="en-GB" sz="2800" dirty="0">
              <a:solidFill>
                <a:srgbClr val="0070C0"/>
              </a:solidFill>
              <a:latin typeface="Source Sans Pro" panose="020B0503030403020204"/>
            </a:endParaRPr>
          </a:p>
        </p:txBody>
      </p:sp>
      <p:pic>
        <p:nvPicPr>
          <p:cNvPr id="12" name="Picture 11" descr="Human eye seen through transparent digital chart">
            <a:extLst>
              <a:ext uri="{FF2B5EF4-FFF2-40B4-BE49-F238E27FC236}">
                <a16:creationId xmlns:a16="http://schemas.microsoft.com/office/drawing/2014/main" id="{CE8B6F93-688D-7170-61DE-327F47396E67}"/>
              </a:ext>
            </a:extLst>
          </p:cNvPr>
          <p:cNvPicPr/>
          <p:nvPr/>
        </p:nvPicPr>
        <p:blipFill>
          <a:blip r:embed="rId4" cstate="print">
            <a:extLst>
              <a:ext uri="{28A0092B-C50C-407E-A947-70E740481C1C}">
                <a14:useLocalDpi xmlns:a14="http://schemas.microsoft.com/office/drawing/2010/main" val="0"/>
              </a:ext>
            </a:extLst>
          </a:blip>
          <a:srcRect l="21317" r="21317"/>
          <a:stretch/>
        </p:blipFill>
        <p:spPr>
          <a:xfrm>
            <a:off x="8421275" y="3512374"/>
            <a:ext cx="3615216" cy="2790532"/>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custDataLst>
      <p:tags r:id="rId1"/>
    </p:custDataLst>
    <p:extLst>
      <p:ext uri="{BB962C8B-B14F-4D97-AF65-F5344CB8AC3E}">
        <p14:creationId xmlns:p14="http://schemas.microsoft.com/office/powerpoint/2010/main" val="904549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2000" y="2771999"/>
            <a:ext cx="3752073" cy="3456000"/>
          </a:xfrm>
        </p:spPr>
        <p:txBody>
          <a:bodyPr/>
          <a:lstStyle/>
          <a:p>
            <a:endParaRPr lang="en-GB" dirty="0"/>
          </a:p>
          <a:p>
            <a:endParaRPr lang="en-GB" dirty="0"/>
          </a:p>
        </p:txBody>
      </p:sp>
      <p:sp>
        <p:nvSpPr>
          <p:cNvPr id="4" name="Title 3"/>
          <p:cNvSpPr>
            <a:spLocks noGrp="1"/>
          </p:cNvSpPr>
          <p:nvPr>
            <p:ph type="title"/>
          </p:nvPr>
        </p:nvSpPr>
        <p:spPr>
          <a:xfrm>
            <a:off x="3241301" y="633975"/>
            <a:ext cx="6620998" cy="865186"/>
          </a:xfrm>
        </p:spPr>
        <p:txBody>
          <a:bodyPr vert="horz" lIns="0" tIns="0" rIns="0" bIns="0" rtlCol="0" anchor="b">
            <a:normAutofit fontScale="90000"/>
          </a:bodyPr>
          <a:lstStyle/>
          <a:p>
            <a:r>
              <a:rPr lang="en-GB" sz="5400" dirty="0">
                <a:latin typeface="Source Sans Pro"/>
              </a:rPr>
              <a:t/>
            </a:r>
            <a:br>
              <a:rPr lang="en-GB" sz="5400" dirty="0">
                <a:latin typeface="Source Sans Pro"/>
              </a:rPr>
            </a:br>
            <a:r>
              <a:rPr lang="en-GB" sz="4900" dirty="0">
                <a:solidFill>
                  <a:srgbClr val="0070C0"/>
                </a:solidFill>
                <a:latin typeface="Source Sans Pro"/>
                <a:ea typeface="Source Sans Pro"/>
                <a:cs typeface="Arial"/>
              </a:rPr>
              <a:t>Diabetes Eye Screening</a:t>
            </a:r>
            <a:endParaRPr lang="en-GB" sz="4900" dirty="0">
              <a:latin typeface="Source Sans Pro"/>
              <a:ea typeface="Source Sans Pro"/>
              <a:cs typeface="Arial"/>
            </a:endParaRPr>
          </a:p>
        </p:txBody>
      </p:sp>
      <p:pic>
        <p:nvPicPr>
          <p:cNvPr id="6" name="Picture 5"/>
          <p:cNvPicPr>
            <a:picLocks noChangeAspect="1"/>
          </p:cNvPicPr>
          <p:nvPr/>
        </p:nvPicPr>
        <p:blipFill>
          <a:blip r:embed="rId3"/>
          <a:stretch>
            <a:fillRect/>
          </a:stretch>
        </p:blipFill>
        <p:spPr>
          <a:xfrm>
            <a:off x="8229600" y="1637177"/>
            <a:ext cx="3481760" cy="2506868"/>
          </a:xfrm>
          <a:prstGeom prst="rect">
            <a:avLst/>
          </a:prstGeom>
        </p:spPr>
      </p:pic>
      <p:pic>
        <p:nvPicPr>
          <p:cNvPr id="7" name="Picture 6"/>
          <p:cNvPicPr>
            <a:picLocks noChangeAspect="1"/>
          </p:cNvPicPr>
          <p:nvPr/>
        </p:nvPicPr>
        <p:blipFill>
          <a:blip r:embed="rId4"/>
          <a:stretch>
            <a:fillRect/>
          </a:stretch>
        </p:blipFill>
        <p:spPr>
          <a:xfrm>
            <a:off x="4567709" y="2771999"/>
            <a:ext cx="3298556" cy="2674505"/>
          </a:xfrm>
          <a:prstGeom prst="rect">
            <a:avLst/>
          </a:prstGeom>
        </p:spPr>
      </p:pic>
      <p:sp>
        <p:nvSpPr>
          <p:cNvPr id="3" name="Rectangle 2"/>
          <p:cNvSpPr/>
          <p:nvPr/>
        </p:nvSpPr>
        <p:spPr>
          <a:xfrm>
            <a:off x="4098743" y="6339226"/>
            <a:ext cx="3924344" cy="369332"/>
          </a:xfrm>
          <a:prstGeom prst="rect">
            <a:avLst/>
          </a:prstGeom>
        </p:spPr>
        <p:txBody>
          <a:bodyPr wrap="none">
            <a:spAutoFit/>
          </a:bodyPr>
          <a:lstStyle/>
          <a:p>
            <a:r>
              <a:rPr lang="en-GB" dirty="0"/>
              <a:t>www.blmkdiabeticeyescreening.nhs.net</a:t>
            </a:r>
          </a:p>
        </p:txBody>
      </p:sp>
      <p:sp>
        <p:nvSpPr>
          <p:cNvPr id="5" name="AutoShape 2" descr="Image result for Diabetes eye screen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7"/>
          <p:cNvPicPr>
            <a:picLocks noChangeAspect="1"/>
          </p:cNvPicPr>
          <p:nvPr/>
        </p:nvPicPr>
        <p:blipFill>
          <a:blip r:embed="rId5"/>
          <a:stretch>
            <a:fillRect/>
          </a:stretch>
        </p:blipFill>
        <p:spPr>
          <a:xfrm>
            <a:off x="304023" y="1635152"/>
            <a:ext cx="3804198" cy="2321386"/>
          </a:xfrm>
          <a:prstGeom prst="rect">
            <a:avLst/>
          </a:prstGeom>
        </p:spPr>
      </p:pic>
    </p:spTree>
    <p:custDataLst>
      <p:tags r:id="rId1"/>
    </p:custDataLst>
    <p:extLst>
      <p:ext uri="{BB962C8B-B14F-4D97-AF65-F5344CB8AC3E}">
        <p14:creationId xmlns:p14="http://schemas.microsoft.com/office/powerpoint/2010/main" val="88125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2000" y="1315847"/>
            <a:ext cx="11088000" cy="4982316"/>
          </a:xfrm>
        </p:spPr>
        <p:txBody>
          <a:bodyPr>
            <a:normAutofit/>
          </a:bodyPr>
          <a:lstStyle/>
          <a:p>
            <a:r>
              <a:rPr lang="en-GB" dirty="0">
                <a:solidFill>
                  <a:srgbClr val="0070C0"/>
                </a:solidFill>
              </a:rPr>
              <a:t>We are the</a:t>
            </a:r>
            <a:r>
              <a:rPr lang="en-GB" dirty="0"/>
              <a:t> </a:t>
            </a:r>
            <a:r>
              <a:rPr lang="en-GB" dirty="0">
                <a:solidFill>
                  <a:srgbClr val="0070C0"/>
                </a:solidFill>
              </a:rPr>
              <a:t>only provider of NHS specialist diabetic eye screening in Bedfordshire, Luton and Milton Keynes (BLMK). </a:t>
            </a:r>
          </a:p>
          <a:p>
            <a:r>
              <a:rPr lang="en-GB" dirty="0" smtClean="0">
                <a:solidFill>
                  <a:srgbClr val="0070C0"/>
                </a:solidFill>
              </a:rPr>
              <a:t>Eye </a:t>
            </a:r>
            <a:r>
              <a:rPr lang="en-GB" dirty="0">
                <a:solidFill>
                  <a:srgbClr val="0070C0"/>
                </a:solidFill>
              </a:rPr>
              <a:t>screening is a key part of diabetes care, and all diabetic patients aged 12 years or older, should have a specialist diabetic eye screening test every year due to the risk of developing diabetic retinopathy which can severely affect their sight.</a:t>
            </a:r>
          </a:p>
          <a:p>
            <a:r>
              <a:rPr lang="en-GB" dirty="0">
                <a:solidFill>
                  <a:srgbClr val="0070C0"/>
                </a:solidFill>
              </a:rPr>
              <a:t>Screening can detect the condition early and before any changes to the vision are noted by the patient and where needed the patient can be referred into hospital eye services for treatment. Early treatment can prevent severe sight loss</a:t>
            </a:r>
            <a:r>
              <a:rPr lang="en-GB" dirty="0" smtClean="0">
                <a:solidFill>
                  <a:srgbClr val="0070C0"/>
                </a:solidFill>
              </a:rPr>
              <a:t>. </a:t>
            </a:r>
          </a:p>
          <a:p>
            <a:endParaRPr lang="en-GB" dirty="0">
              <a:solidFill>
                <a:srgbClr val="0070C0"/>
              </a:solidFill>
            </a:endParaRPr>
          </a:p>
          <a:p>
            <a:pPr marL="342900" indent="-342900">
              <a:buFont typeface="Wingdings" panose="05000000000000000000" pitchFamily="2" charset="2"/>
              <a:buChar char="§"/>
            </a:pPr>
            <a:r>
              <a:rPr lang="en-GB" dirty="0" smtClean="0">
                <a:solidFill>
                  <a:srgbClr val="0070C0"/>
                </a:solidFill>
              </a:rPr>
              <a:t>We provide annual eye screening service to our patients in over 20 locations.</a:t>
            </a:r>
          </a:p>
          <a:p>
            <a:pPr marL="342900" indent="-342900">
              <a:buFont typeface="Wingdings" panose="05000000000000000000" pitchFamily="2" charset="2"/>
              <a:buChar char="§"/>
            </a:pPr>
            <a:r>
              <a:rPr lang="en-GB" dirty="0" smtClean="0">
                <a:solidFill>
                  <a:srgbClr val="0070C0"/>
                </a:solidFill>
              </a:rPr>
              <a:t>We currently support 80,000 patients with their Diabetes</a:t>
            </a:r>
            <a:r>
              <a:rPr lang="en-GB" dirty="0">
                <a:solidFill>
                  <a:srgbClr val="0070C0"/>
                </a:solidFill>
              </a:rPr>
              <a:t> </a:t>
            </a:r>
            <a:r>
              <a:rPr lang="en-GB" dirty="0" smtClean="0">
                <a:solidFill>
                  <a:srgbClr val="0070C0"/>
                </a:solidFill>
              </a:rPr>
              <a:t>eye screening.</a:t>
            </a:r>
          </a:p>
          <a:p>
            <a:pPr marL="342900" indent="-342900">
              <a:buFont typeface="Wingdings" panose="05000000000000000000" pitchFamily="2" charset="2"/>
              <a:buChar char="§"/>
            </a:pPr>
            <a:r>
              <a:rPr lang="en-GB" dirty="0" smtClean="0">
                <a:solidFill>
                  <a:srgbClr val="0070C0"/>
                </a:solidFill>
              </a:rPr>
              <a:t>More information can be found on </a:t>
            </a:r>
            <a:r>
              <a:rPr lang="en-GB" dirty="0">
                <a:solidFill>
                  <a:srgbClr val="0070C0"/>
                </a:solidFill>
              </a:rPr>
              <a:t>our website: </a:t>
            </a:r>
            <a:r>
              <a:rPr lang="en-GB" dirty="0" smtClean="0">
                <a:solidFill>
                  <a:srgbClr val="0070C0"/>
                </a:solidFill>
              </a:rPr>
              <a:t>www.blmkdiabeticeyescreening.nhs.uk</a:t>
            </a:r>
          </a:p>
          <a:p>
            <a:pPr marL="342900" indent="-342900">
              <a:buFont typeface="Wingdings" panose="05000000000000000000" pitchFamily="2" charset="2"/>
              <a:buChar char="§"/>
            </a:pPr>
            <a:endParaRPr lang="en-GB" dirty="0"/>
          </a:p>
        </p:txBody>
      </p:sp>
      <p:sp>
        <p:nvSpPr>
          <p:cNvPr id="4" name="Title 3"/>
          <p:cNvSpPr>
            <a:spLocks noGrp="1"/>
          </p:cNvSpPr>
          <p:nvPr>
            <p:ph type="title"/>
          </p:nvPr>
        </p:nvSpPr>
        <p:spPr/>
        <p:txBody>
          <a:bodyPr>
            <a:normAutofit/>
          </a:bodyPr>
          <a:lstStyle/>
          <a:p>
            <a:pPr algn="ctr"/>
            <a:r>
              <a:rPr lang="en-GB" sz="4400" dirty="0" smtClean="0">
                <a:solidFill>
                  <a:srgbClr val="0070C0"/>
                </a:solidFill>
                <a:latin typeface="Source Sans Pro"/>
              </a:rPr>
              <a:t>Who we are and what we do</a:t>
            </a:r>
            <a:endParaRPr lang="en-GB" sz="4400" dirty="0">
              <a:solidFill>
                <a:srgbClr val="0070C0"/>
              </a:solidFill>
              <a:latin typeface="Source Sans Pro"/>
            </a:endParaRPr>
          </a:p>
        </p:txBody>
      </p:sp>
    </p:spTree>
    <p:custDataLst>
      <p:tags r:id="rId1"/>
    </p:custDataLst>
    <p:extLst>
      <p:ext uri="{BB962C8B-B14F-4D97-AF65-F5344CB8AC3E}">
        <p14:creationId xmlns:p14="http://schemas.microsoft.com/office/powerpoint/2010/main" val="565318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2000" y="1512366"/>
            <a:ext cx="11088000" cy="4673830"/>
          </a:xfrm>
        </p:spPr>
        <p:txBody>
          <a:bodyPr/>
          <a:lstStyle/>
          <a:p>
            <a:r>
              <a:rPr lang="en-GB" sz="2400" dirty="0">
                <a:solidFill>
                  <a:srgbClr val="0070C0"/>
                </a:solidFill>
                <a:latin typeface="Source Sans Pro"/>
              </a:rPr>
              <a:t>There are two main types of diabetes: type 1 and type 2.</a:t>
            </a:r>
          </a:p>
          <a:p>
            <a:r>
              <a:rPr lang="en-GB" sz="2400" dirty="0">
                <a:solidFill>
                  <a:srgbClr val="0070C0"/>
                </a:solidFill>
                <a:latin typeface="Source Sans Pro"/>
              </a:rPr>
              <a:t>When you’ve got </a:t>
            </a:r>
            <a:r>
              <a:rPr lang="en-GB" sz="2400" b="1" dirty="0">
                <a:solidFill>
                  <a:srgbClr val="0070C0"/>
                </a:solidFill>
                <a:latin typeface="Source Sans Pro"/>
                <a:hlinkClick r:id="rId3"/>
              </a:rPr>
              <a:t>type 1 diabetes</a:t>
            </a:r>
            <a:r>
              <a:rPr lang="en-GB" sz="2400" dirty="0">
                <a:solidFill>
                  <a:srgbClr val="0070C0"/>
                </a:solidFill>
                <a:latin typeface="Source Sans Pro"/>
              </a:rPr>
              <a:t>, you can’t make any insulin at all. If you’ve got </a:t>
            </a:r>
            <a:r>
              <a:rPr lang="en-GB" sz="2400" b="1" dirty="0">
                <a:solidFill>
                  <a:srgbClr val="0070C0"/>
                </a:solidFill>
                <a:latin typeface="Source Sans Pro"/>
                <a:hlinkClick r:id="rId4"/>
              </a:rPr>
              <a:t>type 2 diabetes</a:t>
            </a:r>
            <a:r>
              <a:rPr lang="en-GB" sz="2400" dirty="0">
                <a:solidFill>
                  <a:srgbClr val="0070C0"/>
                </a:solidFill>
                <a:latin typeface="Source Sans Pro"/>
              </a:rPr>
              <a:t>, which is the most common, it’s a bit different. The insulin you make either can’t work effectively, or you can’t produce enough of it. They’re different conditions, but they’re both serious. </a:t>
            </a:r>
            <a:endParaRPr lang="en-GB" sz="2400" dirty="0" smtClean="0">
              <a:solidFill>
                <a:srgbClr val="0070C0"/>
              </a:solidFill>
              <a:latin typeface="Source Sans Pro"/>
            </a:endParaRPr>
          </a:p>
          <a:p>
            <a:endParaRPr lang="en-GB" sz="2400" dirty="0">
              <a:solidFill>
                <a:srgbClr val="0070C0"/>
              </a:solidFill>
              <a:latin typeface="Source Sans Pro"/>
            </a:endParaRPr>
          </a:p>
          <a:p>
            <a:r>
              <a:rPr lang="en-GB" sz="2400" dirty="0" smtClean="0">
                <a:solidFill>
                  <a:srgbClr val="0070C0"/>
                </a:solidFill>
                <a:latin typeface="Source Sans Pro"/>
              </a:rPr>
              <a:t>In </a:t>
            </a:r>
            <a:r>
              <a:rPr lang="en-GB" sz="2400" dirty="0">
                <a:solidFill>
                  <a:srgbClr val="0070C0"/>
                </a:solidFill>
                <a:latin typeface="Source Sans Pro"/>
              </a:rPr>
              <a:t>all types of diabetes, glucose can’t get into your cells properly, so it begins to build up in your blood. And too much glucose in your blood causes a lot of different problems. To begin with, it may lead to diabetes symptoms.</a:t>
            </a:r>
            <a:endParaRPr lang="en-GB" sz="2400" dirty="0" smtClean="0">
              <a:solidFill>
                <a:srgbClr val="0070C0"/>
              </a:solidFill>
              <a:latin typeface="Source Sans Pro"/>
            </a:endParaRPr>
          </a:p>
          <a:p>
            <a:endParaRPr lang="en-GB" dirty="0"/>
          </a:p>
          <a:p>
            <a:endParaRPr lang="en-GB" dirty="0"/>
          </a:p>
          <a:p>
            <a:endParaRPr lang="en-GB" dirty="0"/>
          </a:p>
        </p:txBody>
      </p:sp>
      <p:sp>
        <p:nvSpPr>
          <p:cNvPr id="4" name="Title 3"/>
          <p:cNvSpPr>
            <a:spLocks noGrp="1"/>
          </p:cNvSpPr>
          <p:nvPr>
            <p:ph type="title"/>
          </p:nvPr>
        </p:nvSpPr>
        <p:spPr/>
        <p:txBody>
          <a:bodyPr>
            <a:normAutofit/>
          </a:bodyPr>
          <a:lstStyle/>
          <a:p>
            <a:pPr algn="ctr"/>
            <a:r>
              <a:rPr lang="en-GB" sz="4400" dirty="0" smtClean="0">
                <a:solidFill>
                  <a:srgbClr val="0070C0"/>
                </a:solidFill>
                <a:latin typeface="Source Sans Pro"/>
              </a:rPr>
              <a:t>Diabetes</a:t>
            </a:r>
            <a:endParaRPr lang="en-GB" sz="4400" dirty="0">
              <a:solidFill>
                <a:srgbClr val="0070C0"/>
              </a:solidFill>
              <a:latin typeface="Source Sans Pro"/>
            </a:endParaRPr>
          </a:p>
        </p:txBody>
      </p:sp>
    </p:spTree>
    <p:custDataLst>
      <p:tags r:id="rId1"/>
    </p:custDataLst>
    <p:extLst>
      <p:ext uri="{BB962C8B-B14F-4D97-AF65-F5344CB8AC3E}">
        <p14:creationId xmlns:p14="http://schemas.microsoft.com/office/powerpoint/2010/main" val="1907370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2000" y="1231641"/>
            <a:ext cx="11088000" cy="5355771"/>
          </a:xfrm>
        </p:spPr>
        <p:txBody>
          <a:bodyPr>
            <a:normAutofit lnSpcReduction="10000"/>
          </a:bodyPr>
          <a:lstStyle/>
          <a:p>
            <a:r>
              <a:rPr lang="en-GB" sz="2400" dirty="0" smtClean="0">
                <a:solidFill>
                  <a:srgbClr val="0070C0"/>
                </a:solidFill>
                <a:latin typeface="Source Sans Pro"/>
              </a:rPr>
              <a:t>The </a:t>
            </a:r>
            <a:r>
              <a:rPr lang="en-GB" sz="2400" dirty="0">
                <a:solidFill>
                  <a:srgbClr val="0070C0"/>
                </a:solidFill>
                <a:latin typeface="Source Sans Pro"/>
              </a:rPr>
              <a:t>symptoms can depend on the type of diabetes you have. But the common symptoms of diabetes include</a:t>
            </a:r>
            <a:r>
              <a:rPr lang="en-GB" sz="2400" dirty="0" smtClean="0">
                <a:solidFill>
                  <a:srgbClr val="0070C0"/>
                </a:solidFill>
                <a:latin typeface="Source Sans Pro"/>
              </a:rPr>
              <a:t>:</a:t>
            </a:r>
          </a:p>
          <a:p>
            <a:endParaRPr lang="en-GB" sz="2400" dirty="0" smtClean="0">
              <a:solidFill>
                <a:srgbClr val="0070C0"/>
              </a:solidFill>
              <a:latin typeface="Source Sans Pro"/>
            </a:endParaRPr>
          </a:p>
          <a:p>
            <a:pPr marL="457200" indent="-457200">
              <a:buFont typeface="Arial" panose="020B0604020202020204" pitchFamily="34" charset="0"/>
              <a:buChar char="•"/>
            </a:pPr>
            <a:r>
              <a:rPr lang="en-GB" sz="2400" dirty="0" smtClean="0">
                <a:solidFill>
                  <a:srgbClr val="0070C0"/>
                </a:solidFill>
                <a:latin typeface="Source Sans Pro"/>
              </a:rPr>
              <a:t>Going </a:t>
            </a:r>
            <a:r>
              <a:rPr lang="en-GB" sz="2400" dirty="0">
                <a:solidFill>
                  <a:srgbClr val="0070C0"/>
                </a:solidFill>
                <a:latin typeface="Source Sans Pro"/>
              </a:rPr>
              <a:t>to the toilet a lot, especially at night</a:t>
            </a:r>
          </a:p>
          <a:p>
            <a:pPr marL="457200" indent="-457200">
              <a:buFont typeface="Arial" panose="020B0604020202020204" pitchFamily="34" charset="0"/>
              <a:buChar char="•"/>
            </a:pPr>
            <a:r>
              <a:rPr lang="en-GB" sz="2400" dirty="0">
                <a:solidFill>
                  <a:srgbClr val="0070C0"/>
                </a:solidFill>
                <a:latin typeface="Source Sans Pro"/>
              </a:rPr>
              <a:t>Being really thirsty</a:t>
            </a:r>
          </a:p>
          <a:p>
            <a:pPr marL="457200" indent="-457200">
              <a:buFont typeface="Arial" panose="020B0604020202020204" pitchFamily="34" charset="0"/>
              <a:buChar char="•"/>
            </a:pPr>
            <a:r>
              <a:rPr lang="en-GB" sz="2400" dirty="0">
                <a:solidFill>
                  <a:srgbClr val="0070C0"/>
                </a:solidFill>
                <a:latin typeface="Source Sans Pro"/>
              </a:rPr>
              <a:t>Feeling more tired than usual</a:t>
            </a:r>
          </a:p>
          <a:p>
            <a:pPr marL="457200" indent="-457200">
              <a:buFont typeface="Arial" panose="020B0604020202020204" pitchFamily="34" charset="0"/>
              <a:buChar char="•"/>
            </a:pPr>
            <a:r>
              <a:rPr lang="en-GB" sz="2400" dirty="0">
                <a:solidFill>
                  <a:srgbClr val="0070C0"/>
                </a:solidFill>
                <a:latin typeface="Source Sans Pro"/>
              </a:rPr>
              <a:t>Losing weight without trying to</a:t>
            </a:r>
          </a:p>
          <a:p>
            <a:pPr marL="457200" indent="-457200">
              <a:buFont typeface="Arial" panose="020B0604020202020204" pitchFamily="34" charset="0"/>
              <a:buChar char="•"/>
            </a:pPr>
            <a:r>
              <a:rPr lang="en-GB" sz="2400" dirty="0">
                <a:solidFill>
                  <a:srgbClr val="0070C0"/>
                </a:solidFill>
                <a:latin typeface="Source Sans Pro"/>
              </a:rPr>
              <a:t>Genital itching or thrush</a:t>
            </a:r>
          </a:p>
          <a:p>
            <a:pPr marL="457200" indent="-457200">
              <a:buFont typeface="Arial" panose="020B0604020202020204" pitchFamily="34" charset="0"/>
              <a:buChar char="•"/>
            </a:pPr>
            <a:r>
              <a:rPr lang="en-GB" sz="2400" dirty="0">
                <a:solidFill>
                  <a:srgbClr val="0070C0"/>
                </a:solidFill>
                <a:latin typeface="Source Sans Pro"/>
              </a:rPr>
              <a:t>Cuts and wounds take longer to heal</a:t>
            </a:r>
          </a:p>
          <a:p>
            <a:pPr marL="457200" indent="-457200">
              <a:buFont typeface="Arial" panose="020B0604020202020204" pitchFamily="34" charset="0"/>
              <a:buChar char="•"/>
            </a:pPr>
            <a:r>
              <a:rPr lang="en-GB" sz="2400" dirty="0">
                <a:solidFill>
                  <a:srgbClr val="0070C0"/>
                </a:solidFill>
                <a:latin typeface="Source Sans Pro"/>
              </a:rPr>
              <a:t>Blurred </a:t>
            </a:r>
            <a:r>
              <a:rPr lang="en-GB" sz="2400" dirty="0" smtClean="0">
                <a:solidFill>
                  <a:srgbClr val="0070C0"/>
                </a:solidFill>
                <a:latin typeface="Source Sans Pro"/>
              </a:rPr>
              <a:t>vision</a:t>
            </a:r>
          </a:p>
          <a:p>
            <a:endParaRPr lang="en-GB" sz="2400" b="1" dirty="0" smtClean="0">
              <a:solidFill>
                <a:srgbClr val="0070C0"/>
              </a:solidFill>
              <a:latin typeface="Source Sans Pro"/>
            </a:endParaRPr>
          </a:p>
          <a:p>
            <a:r>
              <a:rPr lang="en-GB" sz="2400" b="1" dirty="0" smtClean="0">
                <a:solidFill>
                  <a:srgbClr val="0070C0"/>
                </a:solidFill>
                <a:latin typeface="Source Sans Pro"/>
              </a:rPr>
              <a:t>5.6 </a:t>
            </a:r>
            <a:r>
              <a:rPr lang="en-GB" sz="2400" b="1" dirty="0">
                <a:solidFill>
                  <a:srgbClr val="0070C0"/>
                </a:solidFill>
                <a:latin typeface="Source Sans Pro"/>
              </a:rPr>
              <a:t>million people are </a:t>
            </a:r>
            <a:r>
              <a:rPr lang="en-GB" sz="2400" b="1" dirty="0" smtClean="0">
                <a:solidFill>
                  <a:srgbClr val="0070C0"/>
                </a:solidFill>
                <a:latin typeface="Source Sans Pro"/>
              </a:rPr>
              <a:t>estimated at living </a:t>
            </a:r>
            <a:r>
              <a:rPr lang="en-GB" sz="2400" b="1" dirty="0">
                <a:solidFill>
                  <a:srgbClr val="0070C0"/>
                </a:solidFill>
                <a:latin typeface="Source Sans Pro"/>
              </a:rPr>
              <a:t>with a diagnosis of diabetes in the UK</a:t>
            </a:r>
            <a:endParaRPr lang="en-GB" sz="2400" dirty="0" smtClean="0">
              <a:solidFill>
                <a:srgbClr val="0070C0"/>
              </a:solidFill>
              <a:latin typeface="Source Sans Pro"/>
            </a:endParaRPr>
          </a:p>
          <a:p>
            <a:endParaRPr lang="en-GB" dirty="0">
              <a:solidFill>
                <a:srgbClr val="0070C0"/>
              </a:solidFill>
            </a:endParaRPr>
          </a:p>
          <a:p>
            <a:endParaRPr lang="en-GB" dirty="0">
              <a:solidFill>
                <a:srgbClr val="0070C0"/>
              </a:solidFill>
            </a:endParaRPr>
          </a:p>
        </p:txBody>
      </p:sp>
      <p:sp>
        <p:nvSpPr>
          <p:cNvPr id="4" name="Title 3"/>
          <p:cNvSpPr>
            <a:spLocks noGrp="1"/>
          </p:cNvSpPr>
          <p:nvPr>
            <p:ph type="title"/>
          </p:nvPr>
        </p:nvSpPr>
        <p:spPr/>
        <p:txBody>
          <a:bodyPr>
            <a:normAutofit/>
          </a:bodyPr>
          <a:lstStyle/>
          <a:p>
            <a:pPr algn="ctr"/>
            <a:r>
              <a:rPr lang="en-GB" sz="4400" dirty="0" smtClean="0">
                <a:solidFill>
                  <a:srgbClr val="0070C0"/>
                </a:solidFill>
                <a:latin typeface="Source Sans Pro"/>
              </a:rPr>
              <a:t>Diabetes - Symptoms</a:t>
            </a:r>
            <a:endParaRPr lang="en-GB" sz="4400" dirty="0">
              <a:solidFill>
                <a:srgbClr val="0070C0"/>
              </a:solidFill>
              <a:latin typeface="Source Sans Pro"/>
            </a:endParaRPr>
          </a:p>
        </p:txBody>
      </p:sp>
    </p:spTree>
    <p:custDataLst>
      <p:tags r:id="rId1"/>
    </p:custDataLst>
    <p:extLst>
      <p:ext uri="{BB962C8B-B14F-4D97-AF65-F5344CB8AC3E}">
        <p14:creationId xmlns:p14="http://schemas.microsoft.com/office/powerpoint/2010/main" val="163481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2000" y="1418254"/>
            <a:ext cx="11088000" cy="4809746"/>
          </a:xfrm>
        </p:spPr>
        <p:txBody>
          <a:bodyPr/>
          <a:lstStyle/>
          <a:p>
            <a:r>
              <a:rPr lang="en-GB" sz="2400" dirty="0">
                <a:solidFill>
                  <a:srgbClr val="0070C0"/>
                </a:solidFill>
                <a:latin typeface="Source Sans Pro"/>
              </a:rPr>
              <a:t>Treatment is about trying to keep blood sugars within a target range. Being as active as possible, eating </a:t>
            </a:r>
            <a:r>
              <a:rPr lang="en-GB" sz="2400" dirty="0" smtClean="0">
                <a:solidFill>
                  <a:srgbClr val="0070C0"/>
                </a:solidFill>
                <a:latin typeface="Source Sans Pro"/>
              </a:rPr>
              <a:t>healthy </a:t>
            </a:r>
            <a:r>
              <a:rPr lang="en-GB" sz="2400" dirty="0">
                <a:solidFill>
                  <a:srgbClr val="0070C0"/>
                </a:solidFill>
                <a:latin typeface="Source Sans Pro"/>
              </a:rPr>
              <a:t>and going for </a:t>
            </a:r>
            <a:r>
              <a:rPr lang="en-GB" sz="2400" b="1" dirty="0">
                <a:solidFill>
                  <a:srgbClr val="0070C0"/>
                </a:solidFill>
                <a:latin typeface="Source Sans Pro"/>
                <a:hlinkClick r:id="rId3"/>
              </a:rPr>
              <a:t>regular health checks</a:t>
            </a:r>
            <a:r>
              <a:rPr lang="en-GB" sz="2400" dirty="0">
                <a:solidFill>
                  <a:srgbClr val="0070C0"/>
                </a:solidFill>
                <a:latin typeface="Source Sans Pro"/>
              </a:rPr>
              <a:t> will help you do this. Some people will also need to take </a:t>
            </a:r>
            <a:r>
              <a:rPr lang="en-GB" sz="2400" b="1" dirty="0">
                <a:solidFill>
                  <a:srgbClr val="0070C0"/>
                </a:solidFill>
                <a:latin typeface="Source Sans Pro"/>
                <a:hlinkClick r:id="rId4"/>
              </a:rPr>
              <a:t>insulin</a:t>
            </a:r>
            <a:r>
              <a:rPr lang="en-GB" sz="2400" dirty="0">
                <a:solidFill>
                  <a:srgbClr val="0070C0"/>
                </a:solidFill>
                <a:latin typeface="Source Sans Pro"/>
              </a:rPr>
              <a:t> or other medication and </a:t>
            </a:r>
            <a:r>
              <a:rPr lang="en-GB" sz="2400" b="1" dirty="0">
                <a:solidFill>
                  <a:srgbClr val="0070C0"/>
                </a:solidFill>
                <a:latin typeface="Source Sans Pro"/>
                <a:hlinkClick r:id="rId5"/>
              </a:rPr>
              <a:t>check their blood sugars</a:t>
            </a:r>
            <a:r>
              <a:rPr lang="en-GB" sz="2400" dirty="0">
                <a:solidFill>
                  <a:srgbClr val="0070C0"/>
                </a:solidFill>
                <a:latin typeface="Source Sans Pro"/>
              </a:rPr>
              <a:t> regularly. </a:t>
            </a:r>
          </a:p>
          <a:p>
            <a:endParaRPr lang="en-GB" sz="2400" dirty="0" smtClean="0">
              <a:solidFill>
                <a:srgbClr val="0070C0"/>
              </a:solidFill>
              <a:latin typeface="Source Sans Pro"/>
            </a:endParaRPr>
          </a:p>
          <a:p>
            <a:r>
              <a:rPr lang="en-GB" sz="2400" dirty="0" smtClean="0">
                <a:solidFill>
                  <a:srgbClr val="0070C0"/>
                </a:solidFill>
                <a:latin typeface="Source Sans Pro"/>
              </a:rPr>
              <a:t>Lots </a:t>
            </a:r>
            <a:r>
              <a:rPr lang="en-GB" sz="2400" dirty="0">
                <a:solidFill>
                  <a:srgbClr val="0070C0"/>
                </a:solidFill>
                <a:latin typeface="Source Sans Pro"/>
              </a:rPr>
              <a:t>of things can affect blood sugars, so it can be tricky to balance. But it’s possible to lead a full life. It's about being in tune with your body and learning what works for you</a:t>
            </a:r>
            <a:r>
              <a:rPr lang="en-GB" sz="2400" dirty="0" smtClean="0">
                <a:solidFill>
                  <a:srgbClr val="0070C0"/>
                </a:solidFill>
                <a:latin typeface="Source Sans Pro"/>
              </a:rPr>
              <a:t>.</a:t>
            </a:r>
          </a:p>
          <a:p>
            <a:endParaRPr lang="en-GB" sz="2400" dirty="0">
              <a:solidFill>
                <a:srgbClr val="0070C0"/>
              </a:solidFill>
              <a:latin typeface="Source Sans Pro"/>
            </a:endParaRPr>
          </a:p>
          <a:p>
            <a:endParaRPr lang="en-GB" sz="2400" dirty="0">
              <a:solidFill>
                <a:srgbClr val="0070C0"/>
              </a:solidFill>
              <a:latin typeface="Source Sans Pro"/>
            </a:endParaRPr>
          </a:p>
          <a:p>
            <a:endParaRPr lang="en-GB" dirty="0"/>
          </a:p>
        </p:txBody>
      </p:sp>
      <p:sp>
        <p:nvSpPr>
          <p:cNvPr id="4" name="Title 3"/>
          <p:cNvSpPr>
            <a:spLocks noGrp="1"/>
          </p:cNvSpPr>
          <p:nvPr>
            <p:ph type="title"/>
          </p:nvPr>
        </p:nvSpPr>
        <p:spPr/>
        <p:txBody>
          <a:bodyPr>
            <a:normAutofit/>
          </a:bodyPr>
          <a:lstStyle/>
          <a:p>
            <a:pPr algn="ctr"/>
            <a:r>
              <a:rPr lang="en-GB" sz="4400" dirty="0" smtClean="0">
                <a:solidFill>
                  <a:srgbClr val="0070C0"/>
                </a:solidFill>
                <a:latin typeface="Source Sans Pro"/>
              </a:rPr>
              <a:t>Diabetes - Treatment </a:t>
            </a:r>
            <a:endParaRPr lang="en-GB" sz="4400" dirty="0">
              <a:solidFill>
                <a:srgbClr val="0070C0"/>
              </a:solidFill>
              <a:latin typeface="Source Sans Pro"/>
            </a:endParaRPr>
          </a:p>
        </p:txBody>
      </p:sp>
      <p:pic>
        <p:nvPicPr>
          <p:cNvPr id="3" name="Picture 2"/>
          <p:cNvPicPr>
            <a:picLocks noChangeAspect="1"/>
          </p:cNvPicPr>
          <p:nvPr/>
        </p:nvPicPr>
        <p:blipFill>
          <a:blip r:embed="rId6"/>
          <a:stretch>
            <a:fillRect/>
          </a:stretch>
        </p:blipFill>
        <p:spPr>
          <a:xfrm>
            <a:off x="4216820" y="4227360"/>
            <a:ext cx="2819400" cy="1885950"/>
          </a:xfrm>
          <a:prstGeom prst="rect">
            <a:avLst/>
          </a:prstGeom>
        </p:spPr>
      </p:pic>
    </p:spTree>
    <p:custDataLst>
      <p:tags r:id="rId1"/>
    </p:custDataLst>
    <p:extLst>
      <p:ext uri="{BB962C8B-B14F-4D97-AF65-F5344CB8AC3E}">
        <p14:creationId xmlns:p14="http://schemas.microsoft.com/office/powerpoint/2010/main" val="896090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2000" y="1604865"/>
            <a:ext cx="11088000" cy="4623134"/>
          </a:xfrm>
        </p:spPr>
        <p:txBody>
          <a:bodyPr/>
          <a:lstStyle/>
          <a:p>
            <a:r>
              <a:rPr lang="en-GB" sz="2400" dirty="0">
                <a:solidFill>
                  <a:srgbClr val="0070C0"/>
                </a:solidFill>
                <a:latin typeface="Source Sans Pro"/>
              </a:rPr>
              <a:t>Plan how you'll get to and from the test – do not drive, as your sight may be blurry for a few hours afterwards</a:t>
            </a:r>
          </a:p>
          <a:p>
            <a:r>
              <a:rPr lang="en-GB" sz="2400" dirty="0" smtClean="0">
                <a:solidFill>
                  <a:srgbClr val="0070C0"/>
                </a:solidFill>
                <a:latin typeface="Source Sans Pro"/>
              </a:rPr>
              <a:t>Bring </a:t>
            </a:r>
            <a:r>
              <a:rPr lang="en-GB" sz="2400" dirty="0">
                <a:solidFill>
                  <a:srgbClr val="0070C0"/>
                </a:solidFill>
                <a:latin typeface="Source Sans Pro"/>
              </a:rPr>
              <a:t>all the glasses and contact lenses you wear, along with contact lens solution</a:t>
            </a:r>
          </a:p>
          <a:p>
            <a:r>
              <a:rPr lang="en-GB" sz="2400" dirty="0">
                <a:solidFill>
                  <a:srgbClr val="0070C0"/>
                </a:solidFill>
                <a:latin typeface="Source Sans Pro"/>
              </a:rPr>
              <a:t>bring sunglasses – everything can look very bright for a few hours after the test</a:t>
            </a:r>
          </a:p>
          <a:p>
            <a:r>
              <a:rPr lang="en-GB" sz="2400" dirty="0">
                <a:solidFill>
                  <a:srgbClr val="0070C0"/>
                </a:solidFill>
                <a:latin typeface="Source Sans Pro"/>
              </a:rPr>
              <a:t>eat and drink as normal</a:t>
            </a:r>
          </a:p>
          <a:p>
            <a:r>
              <a:rPr lang="en-GB" sz="2400" dirty="0" smtClean="0">
                <a:solidFill>
                  <a:srgbClr val="0070C0"/>
                </a:solidFill>
                <a:latin typeface="Source Sans Pro"/>
              </a:rPr>
              <a:t>You </a:t>
            </a:r>
            <a:r>
              <a:rPr lang="en-GB" sz="2400" dirty="0">
                <a:solidFill>
                  <a:srgbClr val="0070C0"/>
                </a:solidFill>
                <a:latin typeface="Source Sans Pro"/>
              </a:rPr>
              <a:t>might want to bring someone with you, or ask someone to collect you after the test.</a:t>
            </a:r>
          </a:p>
          <a:p>
            <a:endParaRPr lang="en-GB" dirty="0"/>
          </a:p>
        </p:txBody>
      </p:sp>
      <p:sp>
        <p:nvSpPr>
          <p:cNvPr id="4" name="Title 3"/>
          <p:cNvSpPr>
            <a:spLocks noGrp="1"/>
          </p:cNvSpPr>
          <p:nvPr>
            <p:ph type="title"/>
          </p:nvPr>
        </p:nvSpPr>
        <p:spPr/>
        <p:txBody>
          <a:bodyPr>
            <a:normAutofit/>
          </a:bodyPr>
          <a:lstStyle/>
          <a:p>
            <a:pPr algn="ctr"/>
            <a:r>
              <a:rPr lang="en-GB" sz="4400" dirty="0" smtClean="0">
                <a:solidFill>
                  <a:srgbClr val="0070C0"/>
                </a:solidFill>
                <a:latin typeface="Source Sans Pro"/>
              </a:rPr>
              <a:t>What happens at your eye test</a:t>
            </a:r>
            <a:endParaRPr lang="en-GB" sz="4400" dirty="0">
              <a:solidFill>
                <a:srgbClr val="0070C0"/>
              </a:solidFill>
              <a:latin typeface="Source Sans Pro"/>
            </a:endParaRPr>
          </a:p>
        </p:txBody>
      </p:sp>
      <p:pic>
        <p:nvPicPr>
          <p:cNvPr id="5" name="Picture 4"/>
          <p:cNvPicPr>
            <a:picLocks noChangeAspect="1"/>
          </p:cNvPicPr>
          <p:nvPr/>
        </p:nvPicPr>
        <p:blipFill>
          <a:blip r:embed="rId3"/>
          <a:stretch>
            <a:fillRect/>
          </a:stretch>
        </p:blipFill>
        <p:spPr>
          <a:xfrm>
            <a:off x="4393179" y="4410132"/>
            <a:ext cx="2228850" cy="1714500"/>
          </a:xfrm>
          <a:prstGeom prst="rect">
            <a:avLst/>
          </a:prstGeom>
        </p:spPr>
      </p:pic>
    </p:spTree>
    <p:custDataLst>
      <p:tags r:id="rId1"/>
    </p:custDataLst>
    <p:extLst>
      <p:ext uri="{BB962C8B-B14F-4D97-AF65-F5344CB8AC3E}">
        <p14:creationId xmlns:p14="http://schemas.microsoft.com/office/powerpoint/2010/main" val="3266385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058" y="1297186"/>
            <a:ext cx="8136665" cy="4702397"/>
          </a:xfrm>
        </p:spPr>
        <p:txBody>
          <a:bodyPr>
            <a:normAutofit/>
          </a:bodyPr>
          <a:lstStyle/>
          <a:p>
            <a:r>
              <a:rPr lang="en-GB" sz="2000" dirty="0" smtClean="0">
                <a:solidFill>
                  <a:srgbClr val="0070C0"/>
                </a:solidFill>
                <a:latin typeface="Source Sans Pro"/>
              </a:rPr>
              <a:t>You'll </a:t>
            </a:r>
            <a:r>
              <a:rPr lang="en-GB" sz="2000" dirty="0">
                <a:solidFill>
                  <a:srgbClr val="0070C0"/>
                </a:solidFill>
                <a:latin typeface="Source Sans Pro"/>
              </a:rPr>
              <a:t>be asked to read some letters on a chart first.</a:t>
            </a:r>
          </a:p>
          <a:p>
            <a:endParaRPr lang="en-GB" sz="2000" dirty="0">
              <a:solidFill>
                <a:srgbClr val="0070C0"/>
              </a:solidFill>
              <a:latin typeface="Source Sans Pro"/>
            </a:endParaRPr>
          </a:p>
          <a:p>
            <a:r>
              <a:rPr lang="en-GB" sz="2000" dirty="0" smtClean="0">
                <a:solidFill>
                  <a:srgbClr val="0070C0"/>
                </a:solidFill>
                <a:latin typeface="Source Sans Pro"/>
              </a:rPr>
              <a:t>Pictures </a:t>
            </a:r>
            <a:r>
              <a:rPr lang="en-GB" sz="2000" dirty="0">
                <a:solidFill>
                  <a:srgbClr val="0070C0"/>
                </a:solidFill>
                <a:latin typeface="Source Sans Pro"/>
              </a:rPr>
              <a:t>are taken of the back of your eyes. There will be a bright flash when a picture is taken.</a:t>
            </a:r>
          </a:p>
          <a:p>
            <a:endParaRPr lang="en-GB" sz="2000" dirty="0" smtClean="0">
              <a:solidFill>
                <a:srgbClr val="0070C0"/>
              </a:solidFill>
              <a:latin typeface="Source Sans Pro"/>
            </a:endParaRPr>
          </a:p>
          <a:p>
            <a:r>
              <a:rPr lang="en-GB" sz="2000" dirty="0" smtClean="0">
                <a:solidFill>
                  <a:srgbClr val="0070C0"/>
                </a:solidFill>
                <a:latin typeface="Source Sans Pro"/>
              </a:rPr>
              <a:t>Your </a:t>
            </a:r>
            <a:r>
              <a:rPr lang="en-GB" sz="2000" dirty="0">
                <a:solidFill>
                  <a:srgbClr val="0070C0"/>
                </a:solidFill>
                <a:latin typeface="Source Sans Pro"/>
              </a:rPr>
              <a:t>appointment will usually last about 30 minutes</a:t>
            </a:r>
            <a:r>
              <a:rPr lang="en-GB" sz="2000" dirty="0" smtClean="0">
                <a:solidFill>
                  <a:srgbClr val="0070C0"/>
                </a:solidFill>
                <a:latin typeface="Source Sans Pro"/>
              </a:rPr>
              <a:t>.</a:t>
            </a:r>
          </a:p>
          <a:p>
            <a:pPr algn="just"/>
            <a:endParaRPr lang="en-GB" sz="2000" dirty="0" smtClean="0">
              <a:solidFill>
                <a:srgbClr val="0070C0"/>
              </a:solidFill>
            </a:endParaRPr>
          </a:p>
          <a:p>
            <a:pPr algn="just"/>
            <a:r>
              <a:rPr lang="en-GB" sz="2000" dirty="0" smtClean="0">
                <a:solidFill>
                  <a:srgbClr val="0070C0"/>
                </a:solidFill>
              </a:rPr>
              <a:t>Drops </a:t>
            </a:r>
            <a:r>
              <a:rPr lang="en-GB" sz="2000" dirty="0">
                <a:solidFill>
                  <a:srgbClr val="0070C0"/>
                </a:solidFill>
              </a:rPr>
              <a:t>are put in your eyes.  These may sting for a few seconds.</a:t>
            </a:r>
          </a:p>
          <a:p>
            <a:pPr algn="just"/>
            <a:endParaRPr lang="en-GB" sz="2000" dirty="0" smtClean="0">
              <a:solidFill>
                <a:srgbClr val="0070C0"/>
              </a:solidFill>
            </a:endParaRPr>
          </a:p>
          <a:p>
            <a:pPr algn="just"/>
            <a:r>
              <a:rPr lang="en-GB" sz="2000" dirty="0" smtClean="0">
                <a:solidFill>
                  <a:srgbClr val="0070C0"/>
                </a:solidFill>
              </a:rPr>
              <a:t>The </a:t>
            </a:r>
            <a:r>
              <a:rPr lang="en-GB" sz="2000" dirty="0">
                <a:solidFill>
                  <a:srgbClr val="0070C0"/>
                </a:solidFill>
              </a:rPr>
              <a:t>drops make your sight blurry after about 15 </a:t>
            </a:r>
            <a:r>
              <a:rPr lang="en-GB" sz="2000" dirty="0" err="1">
                <a:solidFill>
                  <a:srgbClr val="0070C0"/>
                </a:solidFill>
              </a:rPr>
              <a:t>mins</a:t>
            </a:r>
            <a:r>
              <a:rPr lang="en-GB" sz="2000" dirty="0">
                <a:solidFill>
                  <a:srgbClr val="0070C0"/>
                </a:solidFill>
              </a:rPr>
              <a:t>.</a:t>
            </a:r>
          </a:p>
          <a:p>
            <a:pPr algn="just"/>
            <a:endParaRPr lang="en-GB" sz="2000" dirty="0" smtClean="0">
              <a:solidFill>
                <a:srgbClr val="0070C0"/>
              </a:solidFill>
            </a:endParaRPr>
          </a:p>
          <a:p>
            <a:pPr algn="just"/>
            <a:r>
              <a:rPr lang="en-GB" sz="2000" dirty="0" smtClean="0">
                <a:solidFill>
                  <a:srgbClr val="0070C0"/>
                </a:solidFill>
              </a:rPr>
              <a:t>When </a:t>
            </a:r>
            <a:r>
              <a:rPr lang="en-GB" sz="2000" dirty="0">
                <a:solidFill>
                  <a:srgbClr val="0070C0"/>
                </a:solidFill>
              </a:rPr>
              <a:t>they start working we will take an image of your eye.</a:t>
            </a:r>
          </a:p>
          <a:p>
            <a:endParaRPr lang="en-GB" sz="2000" dirty="0">
              <a:solidFill>
                <a:srgbClr val="0070C0"/>
              </a:solidFill>
              <a:latin typeface="Source Sans Pro"/>
            </a:endParaRPr>
          </a:p>
          <a:p>
            <a:endParaRPr lang="en-GB" dirty="0"/>
          </a:p>
        </p:txBody>
      </p:sp>
      <p:sp>
        <p:nvSpPr>
          <p:cNvPr id="4" name="Title 3"/>
          <p:cNvSpPr>
            <a:spLocks noGrp="1"/>
          </p:cNvSpPr>
          <p:nvPr>
            <p:ph type="title"/>
          </p:nvPr>
        </p:nvSpPr>
        <p:spPr/>
        <p:txBody>
          <a:bodyPr>
            <a:normAutofit/>
          </a:bodyPr>
          <a:lstStyle/>
          <a:p>
            <a:r>
              <a:rPr lang="en-GB" sz="4400" dirty="0" smtClean="0">
                <a:solidFill>
                  <a:srgbClr val="0070C0"/>
                </a:solidFill>
                <a:latin typeface="Source Sans Pro"/>
              </a:rPr>
              <a:t>What happens at your eye test</a:t>
            </a:r>
            <a:endParaRPr lang="en-GB" sz="4400" dirty="0">
              <a:solidFill>
                <a:srgbClr val="0070C0"/>
              </a:solidFill>
              <a:latin typeface="Source Sans Pro"/>
            </a:endParaRPr>
          </a:p>
        </p:txBody>
      </p:sp>
      <p:pic>
        <p:nvPicPr>
          <p:cNvPr id="3" name="Picture 2"/>
          <p:cNvPicPr>
            <a:picLocks noChangeAspect="1"/>
          </p:cNvPicPr>
          <p:nvPr/>
        </p:nvPicPr>
        <p:blipFill>
          <a:blip r:embed="rId3"/>
          <a:stretch>
            <a:fillRect/>
          </a:stretch>
        </p:blipFill>
        <p:spPr>
          <a:xfrm>
            <a:off x="8597654" y="75228"/>
            <a:ext cx="3238500" cy="2228850"/>
          </a:xfrm>
          <a:prstGeom prst="rect">
            <a:avLst/>
          </a:prstGeom>
        </p:spPr>
      </p:pic>
      <p:pic>
        <p:nvPicPr>
          <p:cNvPr id="5" name="Picture 4"/>
          <p:cNvPicPr>
            <a:picLocks noChangeAspect="1"/>
          </p:cNvPicPr>
          <p:nvPr/>
        </p:nvPicPr>
        <p:blipFill>
          <a:blip r:embed="rId4"/>
          <a:stretch>
            <a:fillRect/>
          </a:stretch>
        </p:blipFill>
        <p:spPr>
          <a:xfrm>
            <a:off x="8597654" y="3324356"/>
            <a:ext cx="3313022" cy="2384680"/>
          </a:xfrm>
          <a:prstGeom prst="rect">
            <a:avLst/>
          </a:prstGeom>
        </p:spPr>
      </p:pic>
    </p:spTree>
    <p:custDataLst>
      <p:tags r:id="rId1"/>
    </p:custDataLst>
    <p:extLst>
      <p:ext uri="{BB962C8B-B14F-4D97-AF65-F5344CB8AC3E}">
        <p14:creationId xmlns:p14="http://schemas.microsoft.com/office/powerpoint/2010/main" val="2467527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2000" y="1633665"/>
            <a:ext cx="11088000" cy="4599184"/>
          </a:xfrm>
        </p:spPr>
        <p:txBody>
          <a:bodyPr>
            <a:normAutofit/>
          </a:bodyPr>
          <a:lstStyle/>
          <a:p>
            <a:endParaRPr lang="en-GB" sz="2400" dirty="0" smtClean="0">
              <a:solidFill>
                <a:srgbClr val="0070C0"/>
              </a:solidFill>
              <a:latin typeface="Source Sans Pro"/>
            </a:endParaRPr>
          </a:p>
          <a:p>
            <a:r>
              <a:rPr lang="en-GB" sz="2800" dirty="0" smtClean="0">
                <a:solidFill>
                  <a:srgbClr val="0070C0"/>
                </a:solidFill>
                <a:latin typeface="Source Sans Pro"/>
              </a:rPr>
              <a:t>You </a:t>
            </a:r>
            <a:r>
              <a:rPr lang="en-GB" sz="2800" dirty="0">
                <a:solidFill>
                  <a:srgbClr val="0070C0"/>
                </a:solidFill>
                <a:latin typeface="Source Sans Pro"/>
              </a:rPr>
              <a:t>can go home when the test is finished</a:t>
            </a:r>
            <a:r>
              <a:rPr lang="en-GB" sz="2800" dirty="0" smtClean="0">
                <a:solidFill>
                  <a:srgbClr val="0070C0"/>
                </a:solidFill>
                <a:latin typeface="Source Sans Pro"/>
              </a:rPr>
              <a:t>.</a:t>
            </a:r>
          </a:p>
          <a:p>
            <a:endParaRPr lang="en-GB" sz="2800" dirty="0">
              <a:solidFill>
                <a:srgbClr val="0070C0"/>
              </a:solidFill>
              <a:latin typeface="Source Sans Pro"/>
            </a:endParaRPr>
          </a:p>
          <a:p>
            <a:pPr marL="457200" indent="-457200">
              <a:buFont typeface="Arial" panose="020B0604020202020204" pitchFamily="34" charset="0"/>
              <a:buChar char="•"/>
            </a:pPr>
            <a:r>
              <a:rPr lang="en-GB" sz="2800" dirty="0" smtClean="0">
                <a:solidFill>
                  <a:srgbClr val="0070C0"/>
                </a:solidFill>
                <a:latin typeface="Source Sans Pro"/>
              </a:rPr>
              <a:t>Your </a:t>
            </a:r>
            <a:r>
              <a:rPr lang="en-GB" sz="2800" dirty="0">
                <a:solidFill>
                  <a:srgbClr val="0070C0"/>
                </a:solidFill>
                <a:latin typeface="Source Sans Pro"/>
              </a:rPr>
              <a:t>sight may be blurry </a:t>
            </a:r>
            <a:r>
              <a:rPr lang="en-GB" sz="2800" dirty="0" smtClean="0">
                <a:solidFill>
                  <a:srgbClr val="0070C0"/>
                </a:solidFill>
                <a:latin typeface="Source Sans Pro"/>
              </a:rPr>
              <a:t>for </a:t>
            </a:r>
            <a:r>
              <a:rPr lang="en-GB" sz="2800" dirty="0">
                <a:solidFill>
                  <a:srgbClr val="0070C0"/>
                </a:solidFill>
                <a:latin typeface="Source Sans Pro"/>
              </a:rPr>
              <a:t>up to 6 hours after the </a:t>
            </a:r>
            <a:r>
              <a:rPr lang="en-GB" sz="2800" dirty="0" smtClean="0">
                <a:solidFill>
                  <a:srgbClr val="0070C0"/>
                </a:solidFill>
                <a:latin typeface="Source Sans Pro"/>
              </a:rPr>
              <a:t>test</a:t>
            </a:r>
            <a:r>
              <a:rPr lang="en-GB" sz="2800" dirty="0">
                <a:solidFill>
                  <a:srgbClr val="0070C0"/>
                </a:solidFill>
                <a:latin typeface="Source Sans Pro"/>
              </a:rPr>
              <a:t> </a:t>
            </a:r>
            <a:r>
              <a:rPr lang="en-GB" sz="2800" dirty="0" smtClean="0">
                <a:solidFill>
                  <a:srgbClr val="0070C0"/>
                </a:solidFill>
                <a:latin typeface="Source Sans Pro"/>
              </a:rPr>
              <a:t>– </a:t>
            </a:r>
            <a:r>
              <a:rPr lang="en-GB" sz="2800" dirty="0">
                <a:solidFill>
                  <a:srgbClr val="0070C0"/>
                </a:solidFill>
                <a:latin typeface="Source Sans Pro"/>
              </a:rPr>
              <a:t>do not drive until it goes back to </a:t>
            </a:r>
            <a:r>
              <a:rPr lang="en-GB" sz="2800" dirty="0" smtClean="0">
                <a:solidFill>
                  <a:srgbClr val="0070C0"/>
                </a:solidFill>
                <a:latin typeface="Source Sans Pro"/>
              </a:rPr>
              <a:t>normal </a:t>
            </a:r>
          </a:p>
          <a:p>
            <a:pPr marL="457200" indent="-457200">
              <a:buFont typeface="Arial" panose="020B0604020202020204" pitchFamily="34" charset="0"/>
              <a:buChar char="•"/>
            </a:pPr>
            <a:r>
              <a:rPr lang="en-GB" sz="2800" dirty="0" smtClean="0">
                <a:solidFill>
                  <a:srgbClr val="0070C0"/>
                </a:solidFill>
                <a:latin typeface="Source Sans Pro"/>
              </a:rPr>
              <a:t>everything </a:t>
            </a:r>
            <a:r>
              <a:rPr lang="en-GB" sz="2800" dirty="0">
                <a:solidFill>
                  <a:srgbClr val="0070C0"/>
                </a:solidFill>
                <a:latin typeface="Source Sans Pro"/>
              </a:rPr>
              <a:t>can look very bright – wearing sunglasses can help</a:t>
            </a:r>
          </a:p>
          <a:p>
            <a:pPr marL="457200" indent="-457200">
              <a:buFont typeface="Arial" panose="020B0604020202020204" pitchFamily="34" charset="0"/>
              <a:buChar char="•"/>
            </a:pPr>
            <a:r>
              <a:rPr lang="en-GB" sz="2800" dirty="0">
                <a:solidFill>
                  <a:srgbClr val="0070C0"/>
                </a:solidFill>
                <a:latin typeface="Source Sans Pro"/>
              </a:rPr>
              <a:t>You will not get your test result on the day.</a:t>
            </a:r>
          </a:p>
          <a:p>
            <a:pPr marL="457200" indent="-457200">
              <a:buFont typeface="Arial" panose="020B0604020202020204" pitchFamily="34" charset="0"/>
              <a:buChar char="•"/>
            </a:pPr>
            <a:r>
              <a:rPr lang="en-GB" sz="2800" dirty="0">
                <a:solidFill>
                  <a:srgbClr val="0070C0"/>
                </a:solidFill>
                <a:latin typeface="Source Sans Pro"/>
              </a:rPr>
              <a:t>You'll get a letter about your result within 6 weeks.</a:t>
            </a:r>
          </a:p>
          <a:p>
            <a:endParaRPr lang="en-GB" dirty="0"/>
          </a:p>
        </p:txBody>
      </p:sp>
      <p:sp>
        <p:nvSpPr>
          <p:cNvPr id="4" name="Title 3"/>
          <p:cNvSpPr>
            <a:spLocks noGrp="1"/>
          </p:cNvSpPr>
          <p:nvPr>
            <p:ph type="title"/>
          </p:nvPr>
        </p:nvSpPr>
        <p:spPr/>
        <p:txBody>
          <a:bodyPr>
            <a:normAutofit/>
          </a:bodyPr>
          <a:lstStyle/>
          <a:p>
            <a:pPr algn="ctr"/>
            <a:r>
              <a:rPr lang="en-GB" sz="4400" dirty="0" smtClean="0">
                <a:solidFill>
                  <a:srgbClr val="0070C0"/>
                </a:solidFill>
                <a:latin typeface="Source Sans Pro"/>
              </a:rPr>
              <a:t>After the test</a:t>
            </a:r>
            <a:endParaRPr lang="en-GB" sz="4400" dirty="0">
              <a:solidFill>
                <a:srgbClr val="0070C0"/>
              </a:solidFill>
              <a:latin typeface="Source Sans Pro"/>
            </a:endParaRPr>
          </a:p>
        </p:txBody>
      </p:sp>
    </p:spTree>
    <p:custDataLst>
      <p:tags r:id="rId1"/>
    </p:custDataLst>
    <p:extLst>
      <p:ext uri="{BB962C8B-B14F-4D97-AF65-F5344CB8AC3E}">
        <p14:creationId xmlns:p14="http://schemas.microsoft.com/office/powerpoint/2010/main" val="3944940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4"/>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1109</TotalTime>
  <Words>1404</Words>
  <Application>Microsoft Office PowerPoint</Application>
  <PresentationFormat>Widescreen</PresentationFormat>
  <Paragraphs>154</Paragraphs>
  <Slides>17</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Source Sans Pro</vt:lpstr>
      <vt:lpstr>Wingdings</vt:lpstr>
      <vt:lpstr>Office Theme</vt:lpstr>
      <vt:lpstr>Bedfordshire, Luton and  Milton Keynes  Diabetic Eye Screening Programme</vt:lpstr>
      <vt:lpstr> Diabetes Eye Screening</vt:lpstr>
      <vt:lpstr>Who we are and what we do</vt:lpstr>
      <vt:lpstr>Diabetes</vt:lpstr>
      <vt:lpstr>Diabetes - Symptoms</vt:lpstr>
      <vt:lpstr>Diabetes - Treatment </vt:lpstr>
      <vt:lpstr>What happens at your eye test</vt:lpstr>
      <vt:lpstr>What happens at your eye test</vt:lpstr>
      <vt:lpstr>After the test</vt:lpstr>
      <vt:lpstr>What do we check for? </vt:lpstr>
      <vt:lpstr>Why do we offer regular Eye Screening check ups?</vt:lpstr>
      <vt:lpstr>PowerPoint Presentation</vt:lpstr>
      <vt:lpstr>What is Retinopathy?</vt:lpstr>
      <vt:lpstr>Maculopathy</vt:lpstr>
      <vt:lpstr>What is Maculopathy?</vt:lpstr>
      <vt:lpstr> What is Optical Coherance Tomography (OCT)?</vt:lpstr>
      <vt:lpstr> How to contact us:</vt:lpstr>
    </vt:vector>
  </TitlesOfParts>
  <Company>Bedford Hospital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Bedfordshire, Luton and  Milton Keynes  Diabetic Eye Screening Programme</dc:title>
  <dc:creator>Charnjeet Dhillon</dc:creator>
  <cp:lastModifiedBy>Courtney Riches</cp:lastModifiedBy>
  <cp:revision>168</cp:revision>
  <cp:lastPrinted>2025-07-03T13:22:57Z</cp:lastPrinted>
  <dcterms:created xsi:type="dcterms:W3CDTF">2024-05-24T09:49:41Z</dcterms:created>
  <dcterms:modified xsi:type="dcterms:W3CDTF">2025-10-10T11:11:03Z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10848A7A-F6AA-4B95-A5DA-57D17672851E</vt:lpwstr>
  </property>
  <property fmtid="{D5CDD505-2E9C-101B-9397-08002B2CF9AE}" pid="3" name="ArticulatePath">
    <vt:lpwstr>BLMK DES Powerpoint Presentation for community groups 2</vt:lpwstr>
  </property>
</Properties>
</file>