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handoutMasterIdLst>
    <p:handoutMasterId r:id="rId13"/>
  </p:handoutMasterIdLst>
  <p:sldIdLst>
    <p:sldId id="2145707499" r:id="rId5"/>
    <p:sldId id="2145707583" r:id="rId6"/>
    <p:sldId id="2145707587" r:id="rId7"/>
    <p:sldId id="2145707589" r:id="rId8"/>
    <p:sldId id="2145707588" r:id="rId9"/>
    <p:sldId id="2145707585" r:id="rId10"/>
    <p:sldId id="2145707586" r:id="rId11"/>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97BE0D-A4F4-2010-9F9E-3CCA78EF1760}" name="Maria Wogan" initials="MW" userId="da541efc18af4660" providerId="Windows Live"/>
  <p188:author id="{B4F57F18-B95A-9BC4-5E5D-B5885794B652}" name="MAKIN, Sarah (NHS ARDEN AND GREATER EAST MIDLANDS COMMISSIONING SUPPORT UNIT)" initials="MS(AAGEMCSU" userId="MAKIN, Sarah (NHS ARDEN AND GREATER EAST MIDLANDS COMMISSIONING SUPPORT UNIT)" providerId="None"/>
  <p188:author id="{6725233E-E29C-F0CE-0437-2F059F6E8FC7}" name="KAY, Nicola (NHS BEDFORDSHIRE, LUTON AND MILTON KEYNES CCG)" initials="KN(BLAMKC" userId="S::nicola.kay1@nhs.net::f2af215a-2b4d-4628-b932-93de781f5923" providerId="AD"/>
  <p188:author id="{F7DA0C55-301D-CF21-5AE3-5DDCF6231CD0}" name="MAKIN, Sarah (NHS ARDEN AND GREATER EAST MIDLANDS COMMISSIONING SUPPORT UNIT)" initials="MU" userId="S::sarah.makin@nhs.net::4fd65ae1-427d-4af3-88e8-5b583d0fe425" providerId="AD"/>
  <p188:author id="{ECB53661-CB84-FABC-08D0-468CE26DED5B}" name="EGAN, Amy (NHS MIDLANDS AND LANCASHIRE COMMISSIONING SUPPORT UNIT)" initials="EA(MALCSU" userId="S::amy.egan@nhs.net::f1ce4bc6-31af-4737-852b-848913aad581" providerId="AD"/>
  <p188:author id="{BEB63188-953F-FF1B-0439-915E4C7FFBDF}" name="Patricia Coker" initials="PC" userId="S::Patricia.Coker@Centralbedfordshire.gov.uk::05ab3272-5b13-48a3-88a1-03fdc23b8a1c" providerId="AD"/>
  <p188:author id="{FE963598-6E81-6665-65E7-0BF186502BD2}" name="STEWARD, Clare (NHS BEDFORDSHIRE, LUTON AND MILTON KEYNES ICB - M1J4Y)" initials="SC(BLAMKIM" userId="S::clare.steward@nhs.net::d949f4a1-1358-4994-af16-4039fbcb04e4" providerId="AD"/>
  <p188:author id="{CA6F2FA8-7A6C-53EA-3CA9-A61F0553ECE6}" name="Sharon Kendal (MLCSU)" initials="SK(" userId="S::sharon.kendal@mlcsu.nhs.uk::e065a7e3-5912-4383-95b1-d4249b4ce15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ummers Michelle [Capability House] - NHS Bedfordshire CCG" initials="SM[H-NBC" lastIdx="2" clrIdx="0"/>
  <p:cmAuthor id="2" name="SUMMERS, Michelle (NHS BEDFORDSHIRE, LUTON AND MILTON KEYNES CCG)" initials="SM(BLAMKC" lastIdx="1" clrIdx="1"/>
  <p:cmAuthor id="3" name="COX, Felicity (NHS BEDFORDSHIRE, LUTON AND MILTON KEYNES CCG)" initials="CF(BLAMKC" lastIdx="2" clrIdx="2">
    <p:extLst>
      <p:ext uri="{19B8F6BF-5375-455C-9EA6-DF929625EA0E}">
        <p15:presenceInfo xmlns:p15="http://schemas.microsoft.com/office/powerpoint/2012/main" userId="S::felicity.cox1@nhs.net::177aee50-dec4-4092-ad3e-5eb6b7a0da9d" providerId="AD"/>
      </p:ext>
    </p:extLst>
  </p:cmAuthor>
  <p:cmAuthor id="4" name="Burke, Lisa" initials="BL" lastIdx="1" clrIdx="3">
    <p:extLst>
      <p:ext uri="{19B8F6BF-5375-455C-9EA6-DF929625EA0E}">
        <p15:presenceInfo xmlns:p15="http://schemas.microsoft.com/office/powerpoint/2012/main" userId="S-1-5-21-2115788902-895705927-2133884337-36892" providerId="AD"/>
      </p:ext>
    </p:extLst>
  </p:cmAuthor>
  <p:cmAuthor id="5" name="BASKERVILLE, Joyce (NHS BEDFORDSHIRE, LUTON AND MILTON KEYNES ICB - M1J4Y)" initials="BJ(BLAMKIM" lastIdx="1" clrIdx="4">
    <p:extLst>
      <p:ext uri="{19B8F6BF-5375-455C-9EA6-DF929625EA0E}">
        <p15:presenceInfo xmlns:p15="http://schemas.microsoft.com/office/powerpoint/2012/main" userId="S::joyce.baskerville@nhs.net::30af03aa-0341-4107-b894-06ec5b93a83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78BE"/>
    <a:srgbClr val="8AC542"/>
    <a:srgbClr val="0E9347"/>
    <a:srgbClr val="84C944"/>
    <a:srgbClr val="C3E19F"/>
    <a:srgbClr val="C8F4DF"/>
    <a:srgbClr val="BDFFFC"/>
    <a:srgbClr val="262760"/>
    <a:srgbClr val="F59223"/>
    <a:srgbClr val="2939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45" autoAdjust="0"/>
    <p:restoredTop sz="80576" autoAdjust="0"/>
  </p:normalViewPr>
  <p:slideViewPr>
    <p:cSldViewPr snapToGrid="0">
      <p:cViewPr varScale="1">
        <p:scale>
          <a:sx n="103" d="100"/>
          <a:sy n="103" d="100"/>
        </p:scale>
        <p:origin x="960" y="102"/>
      </p:cViewPr>
      <p:guideLst>
        <p:guide orient="horz" pos="2160"/>
        <p:guide pos="3840"/>
      </p:guideLst>
    </p:cSldViewPr>
  </p:slideViewPr>
  <p:outlineViewPr>
    <p:cViewPr>
      <p:scale>
        <a:sx n="33" d="100"/>
        <a:sy n="33" d="100"/>
      </p:scale>
      <p:origin x="0" y="-5808"/>
    </p:cViewPr>
  </p:outlineViewPr>
  <p:notesTextViewPr>
    <p:cViewPr>
      <p:scale>
        <a:sx n="1" d="1"/>
        <a:sy n="1" d="1"/>
      </p:scale>
      <p:origin x="0" y="0"/>
    </p:cViewPr>
  </p:notesTextViewPr>
  <p:sorterViewPr>
    <p:cViewPr>
      <p:scale>
        <a:sx n="80" d="100"/>
        <a:sy n="8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1641C83-CE3C-424A-A3C0-ACBB77819B58}"/>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4890427-98C8-1045-B09A-5ECB8A043808}"/>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BB208CE8-14BE-B941-867D-D1C064CCABBA}" type="datetimeFigureOut">
              <a:rPr lang="en-US" smtClean="0"/>
              <a:t>10/31/2024</a:t>
            </a:fld>
            <a:endParaRPr lang="en-US" dirty="0"/>
          </a:p>
        </p:txBody>
      </p:sp>
      <p:sp>
        <p:nvSpPr>
          <p:cNvPr id="4" name="Footer Placeholder 3">
            <a:extLst>
              <a:ext uri="{FF2B5EF4-FFF2-40B4-BE49-F238E27FC236}">
                <a16:creationId xmlns:a16="http://schemas.microsoft.com/office/drawing/2014/main" id="{6A3E4524-8F7B-4F43-92F4-C394B4A7A578}"/>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C2D43A5-9F41-3A48-9F9C-630EA636C3D6}"/>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307E522A-CE6C-6545-8AF7-8AF2D4697723}" type="slidenum">
              <a:rPr lang="en-US" smtClean="0"/>
              <a:t>‹#›</a:t>
            </a:fld>
            <a:endParaRPr lang="en-US" dirty="0"/>
          </a:p>
        </p:txBody>
      </p:sp>
    </p:spTree>
    <p:extLst>
      <p:ext uri="{BB962C8B-B14F-4D97-AF65-F5344CB8AC3E}">
        <p14:creationId xmlns:p14="http://schemas.microsoft.com/office/powerpoint/2010/main" val="7727211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0352A32-C764-42B9-B872-738194D3D7E1}" type="datetimeFigureOut">
              <a:rPr lang="en-US"/>
              <a:t>10/31/2024</a:t>
            </a:fld>
            <a:endParaRPr lang="en-US"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9D2B880-4E56-49AE-BFD2-484CF7B3CBF2}" type="slidenum">
              <a:rPr lang="en-US"/>
              <a:t>‹#›</a:t>
            </a:fld>
            <a:endParaRPr lang="en-US" dirty="0"/>
          </a:p>
        </p:txBody>
      </p:sp>
    </p:spTree>
    <p:extLst>
      <p:ext uri="{BB962C8B-B14F-4D97-AF65-F5344CB8AC3E}">
        <p14:creationId xmlns:p14="http://schemas.microsoft.com/office/powerpoint/2010/main" val="3598166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2A1E5CC-8F04-9D43-BCD3-7275E8C1720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75334" y="304598"/>
            <a:ext cx="2712354" cy="1025518"/>
          </a:xfrm>
          <a:prstGeom prst="rect">
            <a:avLst/>
          </a:prstGeom>
        </p:spPr>
      </p:pic>
      <p:pic>
        <p:nvPicPr>
          <p:cNvPr id="10" name="Picture 9" descr="Background pattern&#10;&#10;Description automatically generated">
            <a:extLst>
              <a:ext uri="{FF2B5EF4-FFF2-40B4-BE49-F238E27FC236}">
                <a16:creationId xmlns:a16="http://schemas.microsoft.com/office/drawing/2014/main" id="{1335B568-8FF3-674B-84AB-66C54892E9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0216" y="-27384"/>
            <a:ext cx="4190280" cy="6902395"/>
          </a:xfrm>
          <a:prstGeom prst="rect">
            <a:avLst/>
          </a:prstGeom>
        </p:spPr>
      </p:pic>
      <p:pic>
        <p:nvPicPr>
          <p:cNvPr id="1028"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1981" y="-1317905"/>
            <a:ext cx="11783627" cy="431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Picture Placeholder 11">
            <a:extLst>
              <a:ext uri="{FF2B5EF4-FFF2-40B4-BE49-F238E27FC236}">
                <a16:creationId xmlns:a16="http://schemas.microsoft.com/office/drawing/2014/main" id="{065BF124-EE58-184B-8303-7C9EE0006F4B}"/>
              </a:ext>
            </a:extLst>
          </p:cNvPr>
          <p:cNvSpPr>
            <a:spLocks noGrp="1"/>
          </p:cNvSpPr>
          <p:nvPr>
            <p:ph type="pic" sz="quarter" idx="13"/>
          </p:nvPr>
        </p:nvSpPr>
        <p:spPr>
          <a:xfrm flipH="1">
            <a:off x="13491709" y="3069325"/>
            <a:ext cx="3797397" cy="3797397"/>
          </a:xfrm>
          <a:prstGeom prst="ellipse">
            <a:avLst/>
          </a:prstGeom>
          <a:noFill/>
        </p:spPr>
        <p:txBody>
          <a:bodyPr/>
          <a:lstStyle/>
          <a:p>
            <a:endParaRPr lang="en-US" dirty="0"/>
          </a:p>
        </p:txBody>
      </p:sp>
      <p:sp>
        <p:nvSpPr>
          <p:cNvPr id="14" name="Picture Placeholder 13">
            <a:extLst>
              <a:ext uri="{FF2B5EF4-FFF2-40B4-BE49-F238E27FC236}">
                <a16:creationId xmlns:a16="http://schemas.microsoft.com/office/drawing/2014/main" id="{0C3345FD-9198-AF48-823C-BB87935B7FE4}"/>
              </a:ext>
            </a:extLst>
          </p:cNvPr>
          <p:cNvSpPr>
            <a:spLocks noGrp="1"/>
          </p:cNvSpPr>
          <p:nvPr>
            <p:ph type="pic" sz="quarter" idx="14"/>
          </p:nvPr>
        </p:nvSpPr>
        <p:spPr>
          <a:xfrm>
            <a:off x="13722978" y="21501"/>
            <a:ext cx="2878306" cy="2880494"/>
          </a:xfrm>
          <a:prstGeom prst="ellipse">
            <a:avLst/>
          </a:prstGeom>
        </p:spPr>
        <p:txBody>
          <a:bodyPr/>
          <a:lstStyle/>
          <a:p>
            <a:endParaRPr lang="en-US" dirty="0"/>
          </a:p>
        </p:txBody>
      </p:sp>
      <p:sp>
        <p:nvSpPr>
          <p:cNvPr id="15" name="Title 1">
            <a:extLst>
              <a:ext uri="{FF2B5EF4-FFF2-40B4-BE49-F238E27FC236}">
                <a16:creationId xmlns:a16="http://schemas.microsoft.com/office/drawing/2014/main" id="{381A4210-7229-DB41-8DE5-7458F41EA868}"/>
              </a:ext>
            </a:extLst>
          </p:cNvPr>
          <p:cNvSpPr>
            <a:spLocks noGrp="1"/>
          </p:cNvSpPr>
          <p:nvPr>
            <p:ph type="title" hasCustomPrompt="1"/>
          </p:nvPr>
        </p:nvSpPr>
        <p:spPr>
          <a:xfrm>
            <a:off x="963084" y="2648074"/>
            <a:ext cx="6429060" cy="1362075"/>
          </a:xfrm>
        </p:spPr>
        <p:txBody>
          <a:bodyPr anchor="b" anchorCtr="0"/>
          <a:lstStyle>
            <a:lvl1pPr algn="l">
              <a:defRPr sz="4000" b="1" cap="none" baseline="0"/>
            </a:lvl1pPr>
          </a:lstStyle>
          <a:p>
            <a:r>
              <a:rPr lang="en-US"/>
              <a:t>Click to edit Master </a:t>
            </a:r>
            <a:br>
              <a:rPr lang="en-US"/>
            </a:br>
            <a:r>
              <a:rPr lang="en-US"/>
              <a:t>title style</a:t>
            </a:r>
            <a:endParaRPr lang="en-GB"/>
          </a:p>
        </p:txBody>
      </p:sp>
      <p:sp>
        <p:nvSpPr>
          <p:cNvPr id="16" name="Text Placeholder 2">
            <a:extLst>
              <a:ext uri="{FF2B5EF4-FFF2-40B4-BE49-F238E27FC236}">
                <a16:creationId xmlns:a16="http://schemas.microsoft.com/office/drawing/2014/main" id="{FCB8B451-CAFA-004A-89B1-D4C0D76248D6}"/>
              </a:ext>
            </a:extLst>
          </p:cNvPr>
          <p:cNvSpPr>
            <a:spLocks noGrp="1"/>
          </p:cNvSpPr>
          <p:nvPr>
            <p:ph type="body" idx="1"/>
          </p:nvPr>
        </p:nvSpPr>
        <p:spPr>
          <a:xfrm>
            <a:off x="963084" y="4149080"/>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117162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umber, Title and Content_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C429C66E-1CFE-BD48-A9EE-22A6C6D6F598}"/>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1979480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mber, Title and Content_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3AE2386F-3B15-F54A-96E4-356500D7194E}"/>
              </a:ext>
            </a:extLst>
          </p:cNvPr>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Footer Placeholder 4">
            <a:extLst>
              <a:ext uri="{FF2B5EF4-FFF2-40B4-BE49-F238E27FC236}">
                <a16:creationId xmlns:a16="http://schemas.microsoft.com/office/drawing/2014/main" id="{73EC50AE-7C8C-3F4A-9BB7-13DFE250BDF6}"/>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14" name="Content Placeholder 2">
            <a:extLst>
              <a:ext uri="{FF2B5EF4-FFF2-40B4-BE49-F238E27FC236}">
                <a16:creationId xmlns:a16="http://schemas.microsoft.com/office/drawing/2014/main" id="{3118D4B9-6002-7242-AE5B-B554A9566D4E}"/>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15301657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Content and Pi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7084723"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Picture Placeholder 11">
            <a:extLst>
              <a:ext uri="{FF2B5EF4-FFF2-40B4-BE49-F238E27FC236}">
                <a16:creationId xmlns:a16="http://schemas.microsoft.com/office/drawing/2014/main" id="{69CCEFD7-EF02-3D4D-A3BA-F73AC8AD7124}"/>
              </a:ext>
            </a:extLst>
          </p:cNvPr>
          <p:cNvSpPr>
            <a:spLocks noGrp="1"/>
          </p:cNvSpPr>
          <p:nvPr>
            <p:ph type="pic" sz="quarter" idx="14"/>
          </p:nvPr>
        </p:nvSpPr>
        <p:spPr>
          <a:xfrm flipH="1">
            <a:off x="7955934" y="2086796"/>
            <a:ext cx="3797397" cy="3797397"/>
          </a:xfrm>
          <a:prstGeom prst="ellipse">
            <a:avLst/>
          </a:prstGeom>
          <a:noFill/>
        </p:spPr>
        <p:txBody>
          <a:bodyPr/>
          <a:lstStyle/>
          <a:p>
            <a:endParaRPr lang="en-US" dirty="0"/>
          </a:p>
        </p:txBody>
      </p:sp>
      <p:sp>
        <p:nvSpPr>
          <p:cNvPr id="12" name="Content Placeholder 2">
            <a:extLst>
              <a:ext uri="{FF2B5EF4-FFF2-40B4-BE49-F238E27FC236}">
                <a16:creationId xmlns:a16="http://schemas.microsoft.com/office/drawing/2014/main" id="{AC13482B-E75A-B24A-AE29-A6C2A25A4B3A}"/>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22023410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444" y="1844825"/>
            <a:ext cx="11172332"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tx2"/>
                </a:solidFil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0" name="Title 1">
            <a:extLst>
              <a:ext uri="{FF2B5EF4-FFF2-40B4-BE49-F238E27FC236}">
                <a16:creationId xmlns:a16="http://schemas.microsoft.com/office/drawing/2014/main" id="{146EC874-EB04-354B-9362-80C38FAFC2CB}"/>
              </a:ext>
            </a:extLst>
          </p:cNvPr>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12" name="Oval 11">
            <a:extLst>
              <a:ext uri="{FF2B5EF4-FFF2-40B4-BE49-F238E27FC236}">
                <a16:creationId xmlns:a16="http://schemas.microsoft.com/office/drawing/2014/main" id="{184576D4-12E8-BD46-8E2A-6BE58E12DBF6}"/>
              </a:ext>
            </a:extLst>
          </p:cNvPr>
          <p:cNvSpPr/>
          <p:nvPr userDrawn="1"/>
        </p:nvSpPr>
        <p:spPr>
          <a:xfrm>
            <a:off x="596213" y="458434"/>
            <a:ext cx="1080120" cy="1080120"/>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4" name="Content Placeholder 2">
            <a:extLst>
              <a:ext uri="{FF2B5EF4-FFF2-40B4-BE49-F238E27FC236}">
                <a16:creationId xmlns:a16="http://schemas.microsoft.com/office/drawing/2014/main" id="{B3EABDAF-DEF9-144B-AA54-091C9F26BD09}"/>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5" name="Picture 14">
            <a:extLst>
              <a:ext uri="{FF2B5EF4-FFF2-40B4-BE49-F238E27FC236}">
                <a16:creationId xmlns:a16="http://schemas.microsoft.com/office/drawing/2014/main" id="{1BCA06D5-3EC0-394C-B80A-61CD43C5A12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12498823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3" name="Footer Placeholder 4">
            <a:extLst>
              <a:ext uri="{FF2B5EF4-FFF2-40B4-BE49-F238E27FC236}">
                <a16:creationId xmlns:a16="http://schemas.microsoft.com/office/drawing/2014/main" id="{03545CCA-7DB1-9D4C-A6D9-897CF0BB71FA}"/>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tx2"/>
                </a:solidFill>
              </a:defRPr>
            </a:lvl1pPr>
          </a:lstStyle>
          <a:p>
            <a:r>
              <a:rPr lang="en-GB" b="1" dirty="0"/>
              <a:t>Bedfordshire, Luton and Milton Keynes Health and Care Partnership</a:t>
            </a:r>
            <a:endParaRPr lang="en-GB" dirty="0"/>
          </a:p>
        </p:txBody>
      </p:sp>
      <p:sp>
        <p:nvSpPr>
          <p:cNvPr id="14" name="Title 1">
            <a:extLst>
              <a:ext uri="{FF2B5EF4-FFF2-40B4-BE49-F238E27FC236}">
                <a16:creationId xmlns:a16="http://schemas.microsoft.com/office/drawing/2014/main" id="{FE1F1204-D2FF-3E40-8F9A-AEF62CCFB952}"/>
              </a:ext>
            </a:extLst>
          </p:cNvPr>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15" name="Oval 14">
            <a:extLst>
              <a:ext uri="{FF2B5EF4-FFF2-40B4-BE49-F238E27FC236}">
                <a16:creationId xmlns:a16="http://schemas.microsoft.com/office/drawing/2014/main" id="{B564EE7F-CA5D-2445-870E-98CDFDA14BFE}"/>
              </a:ext>
            </a:extLst>
          </p:cNvPr>
          <p:cNvSpPr/>
          <p:nvPr userDrawn="1"/>
        </p:nvSpPr>
        <p:spPr>
          <a:xfrm>
            <a:off x="596213" y="458434"/>
            <a:ext cx="1080120" cy="1080120"/>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7" name="Content Placeholder 2">
            <a:extLst>
              <a:ext uri="{FF2B5EF4-FFF2-40B4-BE49-F238E27FC236}">
                <a16:creationId xmlns:a16="http://schemas.microsoft.com/office/drawing/2014/main" id="{E1AB73A3-F52C-0949-A125-CD39FFA3BA74}"/>
              </a:ext>
            </a:extLst>
          </p:cNvPr>
          <p:cNvSpPr>
            <a:spLocks noGrp="1"/>
          </p:cNvSpPr>
          <p:nvPr>
            <p:ph idx="1"/>
          </p:nvPr>
        </p:nvSpPr>
        <p:spPr>
          <a:xfrm>
            <a:off x="523444" y="1844825"/>
            <a:ext cx="11172332"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2">
            <a:extLst>
              <a:ext uri="{FF2B5EF4-FFF2-40B4-BE49-F238E27FC236}">
                <a16:creationId xmlns:a16="http://schemas.microsoft.com/office/drawing/2014/main" id="{4D1260C3-1604-4D48-BB21-8358FBBAD3B5}"/>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9" name="Picture 18">
            <a:extLst>
              <a:ext uri="{FF2B5EF4-FFF2-40B4-BE49-F238E27FC236}">
                <a16:creationId xmlns:a16="http://schemas.microsoft.com/office/drawing/2014/main" id="{D63053A9-C3B3-2A4D-988E-753D3425059C}"/>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24494876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2" name="Content Placeholder 2">
            <a:extLst>
              <a:ext uri="{FF2B5EF4-FFF2-40B4-BE49-F238E27FC236}">
                <a16:creationId xmlns:a16="http://schemas.microsoft.com/office/drawing/2014/main" id="{3311270C-9C91-A140-865B-E13553CB7900}"/>
              </a:ext>
            </a:extLst>
          </p:cNvPr>
          <p:cNvSpPr>
            <a:spLocks noGrp="1"/>
          </p:cNvSpPr>
          <p:nvPr>
            <p:ph idx="1"/>
          </p:nvPr>
        </p:nvSpPr>
        <p:spPr>
          <a:xfrm>
            <a:off x="523444" y="1844825"/>
            <a:ext cx="11172332"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Footer Placeholder 4">
            <a:extLst>
              <a:ext uri="{FF2B5EF4-FFF2-40B4-BE49-F238E27FC236}">
                <a16:creationId xmlns:a16="http://schemas.microsoft.com/office/drawing/2014/main" id="{65EA11FE-DF14-ED47-BB9D-0EAF224856F8}"/>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tx2"/>
                </a:solidFill>
              </a:defRPr>
            </a:lvl1pPr>
          </a:lstStyle>
          <a:p>
            <a:r>
              <a:rPr lang="en-GB" b="1" dirty="0"/>
              <a:t>Bedfordshire, Luton and Milton Keynes Health and Care Partnership</a:t>
            </a:r>
            <a:endParaRPr lang="en-GB" dirty="0"/>
          </a:p>
        </p:txBody>
      </p:sp>
      <p:sp>
        <p:nvSpPr>
          <p:cNvPr id="14" name="Title 1">
            <a:extLst>
              <a:ext uri="{FF2B5EF4-FFF2-40B4-BE49-F238E27FC236}">
                <a16:creationId xmlns:a16="http://schemas.microsoft.com/office/drawing/2014/main" id="{033366F6-7006-4449-9BFC-188757522E48}"/>
              </a:ext>
            </a:extLst>
          </p:cNvPr>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15" name="Oval 14">
            <a:extLst>
              <a:ext uri="{FF2B5EF4-FFF2-40B4-BE49-F238E27FC236}">
                <a16:creationId xmlns:a16="http://schemas.microsoft.com/office/drawing/2014/main" id="{30EA4015-EA8F-1B4A-BA15-223DE436BF63}"/>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7" name="Content Placeholder 2">
            <a:extLst>
              <a:ext uri="{FF2B5EF4-FFF2-40B4-BE49-F238E27FC236}">
                <a16:creationId xmlns:a16="http://schemas.microsoft.com/office/drawing/2014/main" id="{62736362-12FE-9049-9E29-EF62382C3422}"/>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8" name="Picture 17">
            <a:extLst>
              <a:ext uri="{FF2B5EF4-FFF2-40B4-BE49-F238E27FC236}">
                <a16:creationId xmlns:a16="http://schemas.microsoft.com/office/drawing/2014/main" id="{F8B53AFD-0CB9-8A4C-B0CB-3A315A50B03F}"/>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32395860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3" name="Footer Placeholder 4">
            <a:extLst>
              <a:ext uri="{FF2B5EF4-FFF2-40B4-BE49-F238E27FC236}">
                <a16:creationId xmlns:a16="http://schemas.microsoft.com/office/drawing/2014/main" id="{6D228FC6-3DD4-BC43-80E0-ED2A58B20128}"/>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bg1"/>
                </a:solidFill>
              </a:defRPr>
            </a:lvl1pPr>
          </a:lstStyle>
          <a:p>
            <a:r>
              <a:rPr lang="en-GB" b="1" dirty="0"/>
              <a:t>Bedfordshire, Luton and Milton Keynes Health and Care Partnership</a:t>
            </a:r>
            <a:endParaRPr lang="en-GB" dirty="0"/>
          </a:p>
        </p:txBody>
      </p:sp>
      <p:sp>
        <p:nvSpPr>
          <p:cNvPr id="14" name="Content Placeholder 2">
            <a:extLst>
              <a:ext uri="{FF2B5EF4-FFF2-40B4-BE49-F238E27FC236}">
                <a16:creationId xmlns:a16="http://schemas.microsoft.com/office/drawing/2014/main" id="{B932F6ED-E73C-8047-A71B-37A60114CED1}"/>
              </a:ext>
            </a:extLst>
          </p:cNvPr>
          <p:cNvSpPr>
            <a:spLocks noGrp="1"/>
          </p:cNvSpPr>
          <p:nvPr>
            <p:ph idx="1"/>
          </p:nvPr>
        </p:nvSpPr>
        <p:spPr>
          <a:xfrm>
            <a:off x="523444" y="1844825"/>
            <a:ext cx="11172332" cy="4281340"/>
          </a:xfrm>
        </p:spPr>
        <p:txBody>
          <a:bodyPr lIns="0" tIns="0" rIns="0" bIns="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itle 1">
            <a:extLst>
              <a:ext uri="{FF2B5EF4-FFF2-40B4-BE49-F238E27FC236}">
                <a16:creationId xmlns:a16="http://schemas.microsoft.com/office/drawing/2014/main" id="{F1C0BAA9-E631-7646-A612-36D961F66469}"/>
              </a:ext>
            </a:extLst>
          </p:cNvPr>
          <p:cNvSpPr>
            <a:spLocks noGrp="1"/>
          </p:cNvSpPr>
          <p:nvPr>
            <p:ph type="title"/>
          </p:nvPr>
        </p:nvSpPr>
        <p:spPr>
          <a:xfrm>
            <a:off x="1847528" y="382349"/>
            <a:ext cx="7488832" cy="1232291"/>
          </a:xfrm>
        </p:spPr>
        <p:txBody>
          <a:bodyPr lIns="0" tIns="0" rIns="0" bIns="0"/>
          <a:lstStyle>
            <a:lvl1pPr algn="l">
              <a:defRPr>
                <a:solidFill>
                  <a:schemeClr val="bg1"/>
                </a:solidFill>
              </a:defRPr>
            </a:lvl1pPr>
          </a:lstStyle>
          <a:p>
            <a:r>
              <a:rPr lang="en-US"/>
              <a:t>Click to edit Master title style</a:t>
            </a:r>
            <a:endParaRPr lang="en-GB"/>
          </a:p>
        </p:txBody>
      </p:sp>
      <p:sp>
        <p:nvSpPr>
          <p:cNvPr id="16" name="Oval 15">
            <a:extLst>
              <a:ext uri="{FF2B5EF4-FFF2-40B4-BE49-F238E27FC236}">
                <a16:creationId xmlns:a16="http://schemas.microsoft.com/office/drawing/2014/main" id="{4852B6C0-4E92-354F-8B42-17732F156197}"/>
              </a:ext>
            </a:extLst>
          </p:cNvPr>
          <p:cNvSpPr/>
          <p:nvPr userDrawn="1"/>
        </p:nvSpPr>
        <p:spPr>
          <a:xfrm>
            <a:off x="596213" y="458434"/>
            <a:ext cx="1080120" cy="108012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8" name="Content Placeholder 2">
            <a:extLst>
              <a:ext uri="{FF2B5EF4-FFF2-40B4-BE49-F238E27FC236}">
                <a16:creationId xmlns:a16="http://schemas.microsoft.com/office/drawing/2014/main" id="{D39F354D-A928-AD48-8400-1DF92DB8E640}"/>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9" name="Picture 18">
            <a:extLst>
              <a:ext uri="{FF2B5EF4-FFF2-40B4-BE49-F238E27FC236}">
                <a16:creationId xmlns:a16="http://schemas.microsoft.com/office/drawing/2014/main" id="{D8E8A105-20E1-274A-A139-BC31DEB40B76}"/>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1627584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_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2" name="Content Placeholder 2">
            <a:extLst>
              <a:ext uri="{FF2B5EF4-FFF2-40B4-BE49-F238E27FC236}">
                <a16:creationId xmlns:a16="http://schemas.microsoft.com/office/drawing/2014/main" id="{8BC6CEFE-586A-D04A-BD76-7AA7D1688162}"/>
              </a:ext>
            </a:extLst>
          </p:cNvPr>
          <p:cNvSpPr>
            <a:spLocks noGrp="1"/>
          </p:cNvSpPr>
          <p:nvPr>
            <p:ph idx="1"/>
          </p:nvPr>
        </p:nvSpPr>
        <p:spPr>
          <a:xfrm>
            <a:off x="523444" y="1844825"/>
            <a:ext cx="11172332" cy="4281340"/>
          </a:xfrm>
        </p:spPr>
        <p:txBody>
          <a:bodyPr lIns="0" tIns="0" rIns="0" bIns="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Footer Placeholder 4">
            <a:extLst>
              <a:ext uri="{FF2B5EF4-FFF2-40B4-BE49-F238E27FC236}">
                <a16:creationId xmlns:a16="http://schemas.microsoft.com/office/drawing/2014/main" id="{59108212-FA42-B646-BD49-6E9A7521BD1A}"/>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bg1"/>
                </a:solidFill>
              </a:defRPr>
            </a:lvl1pPr>
          </a:lstStyle>
          <a:p>
            <a:r>
              <a:rPr lang="en-GB" b="1" dirty="0"/>
              <a:t>Bedfordshire, Luton and Milton Keynes Health and Care Partnership</a:t>
            </a:r>
            <a:endParaRPr lang="en-GB" dirty="0"/>
          </a:p>
        </p:txBody>
      </p:sp>
      <p:sp>
        <p:nvSpPr>
          <p:cNvPr id="14" name="Title 1">
            <a:extLst>
              <a:ext uri="{FF2B5EF4-FFF2-40B4-BE49-F238E27FC236}">
                <a16:creationId xmlns:a16="http://schemas.microsoft.com/office/drawing/2014/main" id="{0D292033-F9BE-624A-9ACF-ECF3807FC8FA}"/>
              </a:ext>
            </a:extLst>
          </p:cNvPr>
          <p:cNvSpPr>
            <a:spLocks noGrp="1"/>
          </p:cNvSpPr>
          <p:nvPr>
            <p:ph type="title"/>
          </p:nvPr>
        </p:nvSpPr>
        <p:spPr>
          <a:xfrm>
            <a:off x="1847528" y="382349"/>
            <a:ext cx="7488832" cy="1232291"/>
          </a:xfrm>
        </p:spPr>
        <p:txBody>
          <a:bodyPr lIns="0" tIns="0" rIns="0" bIns="0"/>
          <a:lstStyle>
            <a:lvl1pPr algn="l">
              <a:defRPr>
                <a:solidFill>
                  <a:schemeClr val="bg1"/>
                </a:solidFill>
              </a:defRPr>
            </a:lvl1pPr>
          </a:lstStyle>
          <a:p>
            <a:r>
              <a:rPr lang="en-US"/>
              <a:t>Click to edit Master title style</a:t>
            </a:r>
            <a:endParaRPr lang="en-GB"/>
          </a:p>
        </p:txBody>
      </p:sp>
      <p:sp>
        <p:nvSpPr>
          <p:cNvPr id="15" name="Oval 14">
            <a:extLst>
              <a:ext uri="{FF2B5EF4-FFF2-40B4-BE49-F238E27FC236}">
                <a16:creationId xmlns:a16="http://schemas.microsoft.com/office/drawing/2014/main" id="{A39F9EA4-59B8-DE41-8274-B9A04E4EC460}"/>
              </a:ext>
            </a:extLst>
          </p:cNvPr>
          <p:cNvSpPr/>
          <p:nvPr userDrawn="1"/>
        </p:nvSpPr>
        <p:spPr>
          <a:xfrm>
            <a:off x="596213" y="458434"/>
            <a:ext cx="1080120" cy="1080120"/>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7" name="Content Placeholder 2">
            <a:extLst>
              <a:ext uri="{FF2B5EF4-FFF2-40B4-BE49-F238E27FC236}">
                <a16:creationId xmlns:a16="http://schemas.microsoft.com/office/drawing/2014/main" id="{C5682414-8E83-EA45-AEB3-686CD8293BE5}"/>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8" name="Picture 17">
            <a:extLst>
              <a:ext uri="{FF2B5EF4-FFF2-40B4-BE49-F238E27FC236}">
                <a16:creationId xmlns:a16="http://schemas.microsoft.com/office/drawing/2014/main" id="{37542ED5-F060-2049-B80F-0298CC6EA600}"/>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25100868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04940" y="1812699"/>
            <a:ext cx="5384800" cy="4313465"/>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11" name="Picture 10">
            <a:extLst>
              <a:ext uri="{FF2B5EF4-FFF2-40B4-BE49-F238E27FC236}">
                <a16:creationId xmlns:a16="http://schemas.microsoft.com/office/drawing/2014/main" id="{344C63B7-1F88-0248-8F1C-FD5E72E46CF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pic>
        <p:nvPicPr>
          <p:cNvPr id="12" name="Picture 11">
            <a:extLst>
              <a:ext uri="{FF2B5EF4-FFF2-40B4-BE49-F238E27FC236}">
                <a16:creationId xmlns:a16="http://schemas.microsoft.com/office/drawing/2014/main" id="{4BF3264E-C2CF-9244-BE51-9FE7E9B513D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Tree>
    <p:extLst>
      <p:ext uri="{BB962C8B-B14F-4D97-AF65-F5344CB8AC3E}">
        <p14:creationId xmlns:p14="http://schemas.microsoft.com/office/powerpoint/2010/main" val="29561623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5A8C793-FBE8-8D42-B07F-A2F1061D2987}"/>
              </a:ext>
            </a:extLst>
          </p:cNvPr>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sp>
        <p:nvSpPr>
          <p:cNvPr id="8" name="Footer Placeholder 4">
            <a:extLst>
              <a:ext uri="{FF2B5EF4-FFF2-40B4-BE49-F238E27FC236}">
                <a16:creationId xmlns:a16="http://schemas.microsoft.com/office/drawing/2014/main" id="{B080E96A-B518-CC4C-93D4-FB346BDBEC7A}"/>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9" name="Slide Number Placeholder 5">
            <a:extLst>
              <a:ext uri="{FF2B5EF4-FFF2-40B4-BE49-F238E27FC236}">
                <a16:creationId xmlns:a16="http://schemas.microsoft.com/office/drawing/2014/main" id="{933095F4-8AE0-C24B-9632-EA99B62C401B}"/>
              </a:ext>
            </a:extLst>
          </p:cNvPr>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10" name="Picture 9">
            <a:extLst>
              <a:ext uri="{FF2B5EF4-FFF2-40B4-BE49-F238E27FC236}">
                <a16:creationId xmlns:a16="http://schemas.microsoft.com/office/drawing/2014/main" id="{C30B3D59-F4A3-E643-A1FF-1826F0D1E2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pic>
        <p:nvPicPr>
          <p:cNvPr id="11" name="Picture 10">
            <a:extLst>
              <a:ext uri="{FF2B5EF4-FFF2-40B4-BE49-F238E27FC236}">
                <a16:creationId xmlns:a16="http://schemas.microsoft.com/office/drawing/2014/main" id="{52DE9097-3F9F-E94F-BC45-EA2FBF7C905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3603160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Title Slide 2">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96087D88-2B50-7D4B-B089-E96A599AEB0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937" t="3129" b="65092"/>
          <a:stretch/>
        </p:blipFill>
        <p:spPr>
          <a:xfrm flipH="1">
            <a:off x="0" y="0"/>
            <a:ext cx="12192000" cy="6858000"/>
          </a:xfrm>
          <a:prstGeom prst="rect">
            <a:avLst/>
          </a:prstGeom>
        </p:spPr>
      </p:pic>
      <p:sp>
        <p:nvSpPr>
          <p:cNvPr id="2" name="Title 1"/>
          <p:cNvSpPr>
            <a:spLocks noGrp="1"/>
          </p:cNvSpPr>
          <p:nvPr>
            <p:ph type="title" hasCustomPrompt="1"/>
          </p:nvPr>
        </p:nvSpPr>
        <p:spPr>
          <a:xfrm>
            <a:off x="963084" y="2648074"/>
            <a:ext cx="6429060" cy="1362075"/>
          </a:xfrm>
        </p:spPr>
        <p:txBody>
          <a:bodyPr anchor="b" anchorCtr="0"/>
          <a:lstStyle>
            <a:lvl1pPr algn="l">
              <a:defRPr sz="4000" b="1" cap="none" baseline="0"/>
            </a:lvl1pPr>
          </a:lstStyle>
          <a:p>
            <a:r>
              <a:rPr lang="en-US"/>
              <a:t>Click to edit Master </a:t>
            </a:r>
            <a:br>
              <a:rPr lang="en-US"/>
            </a:br>
            <a:r>
              <a:rPr lang="en-US"/>
              <a:t>title style</a:t>
            </a:r>
            <a:endParaRPr lang="en-GB"/>
          </a:p>
        </p:txBody>
      </p:sp>
      <p:sp>
        <p:nvSpPr>
          <p:cNvPr id="3" name="Text Placeholder 2"/>
          <p:cNvSpPr>
            <a:spLocks noGrp="1"/>
          </p:cNvSpPr>
          <p:nvPr>
            <p:ph type="body" idx="1"/>
          </p:nvPr>
        </p:nvSpPr>
        <p:spPr>
          <a:xfrm>
            <a:off x="963084" y="4149080"/>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9" name="Picture 8">
            <a:extLst>
              <a:ext uri="{FF2B5EF4-FFF2-40B4-BE49-F238E27FC236}">
                <a16:creationId xmlns:a16="http://schemas.microsoft.com/office/drawing/2014/main" id="{A0C7D8BB-BEC3-ED4E-8905-3FE19DD14C3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883500" y="459266"/>
            <a:ext cx="2712354" cy="1025518"/>
          </a:xfrm>
          <a:prstGeom prst="rect">
            <a:avLst/>
          </a:prstGeom>
        </p:spPr>
      </p:pic>
    </p:spTree>
    <p:extLst>
      <p:ext uri="{BB962C8B-B14F-4D97-AF65-F5344CB8AC3E}">
        <p14:creationId xmlns:p14="http://schemas.microsoft.com/office/powerpoint/2010/main" val="40856069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B8AFA2F-E014-7040-ADF0-F9D5345AA06D}"/>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7" name="Slide Number Placeholder 5">
            <a:extLst>
              <a:ext uri="{FF2B5EF4-FFF2-40B4-BE49-F238E27FC236}">
                <a16:creationId xmlns:a16="http://schemas.microsoft.com/office/drawing/2014/main" id="{E40110C9-9253-6E4E-959D-9ED728D2BD11}"/>
              </a:ext>
            </a:extLst>
          </p:cNvPr>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F9775023-A94F-BF46-80BA-190548B266C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pic>
        <p:nvPicPr>
          <p:cNvPr id="9" name="Picture 8">
            <a:extLst>
              <a:ext uri="{FF2B5EF4-FFF2-40B4-BE49-F238E27FC236}">
                <a16:creationId xmlns:a16="http://schemas.microsoft.com/office/drawing/2014/main" id="{0A31613D-8589-A049-AD80-4AA0A87E41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3021767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4"/>
            <a:ext cx="11172331" cy="428040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pic>
        <p:nvPicPr>
          <p:cNvPr id="9" name="Picture 8">
            <a:extLst>
              <a:ext uri="{FF2B5EF4-FFF2-40B4-BE49-F238E27FC236}">
                <a16:creationId xmlns:a16="http://schemas.microsoft.com/office/drawing/2014/main" id="{32FB19C6-C53B-8847-BD23-39748DCC736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1765044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umber, Title and Content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ntent Placeholder 2">
            <a:extLst>
              <a:ext uri="{FF2B5EF4-FFF2-40B4-BE49-F238E27FC236}">
                <a16:creationId xmlns:a16="http://schemas.microsoft.com/office/drawing/2014/main" id="{AD6CD807-B739-3D41-88A9-ABEAAF0A12FA}"/>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166214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mber, Title and Content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9BFB4F38-94C3-154F-84F3-38BCB606234C}"/>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2679395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mber, Title and Content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DFDE91C4-AEF5-5F44-AB54-183B7E47CA6B}"/>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187675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umber, Title and Content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EAE0F4FD-1908-0F41-8EFE-DEE66C81FF42}"/>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3798530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umber, Title and Content_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ntent Placeholder 2">
            <a:extLst>
              <a:ext uri="{FF2B5EF4-FFF2-40B4-BE49-F238E27FC236}">
                <a16:creationId xmlns:a16="http://schemas.microsoft.com/office/drawing/2014/main" id="{08D89DE4-A435-B94B-97FE-7F11E2CA37F2}"/>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4014467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umber, Title and Content_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2F8DF2D6-CCCF-DD4C-8ACC-D5FDF08641B1}"/>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15184204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371" y="332656"/>
            <a:ext cx="11233248"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31371" y="1700809"/>
            <a:ext cx="11233248" cy="44253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61571" y="6356351"/>
            <a:ext cx="3092829"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dirty="0"/>
              <a:t>Bedfordshire, Luton and Milton Keynes Health and Care Partnership</a:t>
            </a:r>
          </a:p>
        </p:txBody>
      </p:sp>
      <p:sp>
        <p:nvSpPr>
          <p:cNvPr id="6" name="Slide Number Placeholder 5"/>
          <p:cNvSpPr>
            <a:spLocks noGrp="1"/>
          </p:cNvSpPr>
          <p:nvPr>
            <p:ph type="sldNum" sz="quarter" idx="4"/>
          </p:nvPr>
        </p:nvSpPr>
        <p:spPr>
          <a:xfrm>
            <a:off x="8737600" y="6356351"/>
            <a:ext cx="299741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60DCE-9105-48A5-8A92-25C9283756D1}" type="slidenum">
              <a:rPr lang="en-GB" smtClean="0"/>
              <a:t>‹#›</a:t>
            </a:fld>
            <a:endParaRPr lang="en-GB" dirty="0"/>
          </a:p>
        </p:txBody>
      </p:sp>
    </p:spTree>
    <p:extLst>
      <p:ext uri="{BB962C8B-B14F-4D97-AF65-F5344CB8AC3E}">
        <p14:creationId xmlns:p14="http://schemas.microsoft.com/office/powerpoint/2010/main" val="94539668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60" r:id="rId4"/>
    <p:sldLayoutId id="2147483667" r:id="rId5"/>
    <p:sldLayoutId id="2147483668" r:id="rId6"/>
    <p:sldLayoutId id="2147483669" r:id="rId7"/>
    <p:sldLayoutId id="2147483672" r:id="rId8"/>
    <p:sldLayoutId id="2147483671" r:id="rId9"/>
    <p:sldLayoutId id="2147483673" r:id="rId10"/>
    <p:sldLayoutId id="2147483670" r:id="rId11"/>
    <p:sldLayoutId id="2147483666" r:id="rId12"/>
    <p:sldLayoutId id="2147483661" r:id="rId13"/>
    <p:sldLayoutId id="2147483662" r:id="rId14"/>
    <p:sldLayoutId id="2147483664" r:id="rId15"/>
    <p:sldLayoutId id="2147483663" r:id="rId16"/>
    <p:sldLayoutId id="2147483665" r:id="rId17"/>
    <p:sldLayoutId id="2147483652" r:id="rId18"/>
    <p:sldLayoutId id="2147483654" r:id="rId19"/>
    <p:sldLayoutId id="2147483655" r:id="rId20"/>
  </p:sldLayoutIdLst>
  <p:hf hdr="0" dt="0"/>
  <p:txStyles>
    <p:titleStyle>
      <a:lvl1pPr algn="l" defTabSz="914400" rtl="0" eaLnBrk="1" latinLnBrk="0" hangingPunct="1">
        <a:spcBef>
          <a:spcPct val="0"/>
        </a:spcBef>
        <a:buNone/>
        <a:defRPr sz="40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hyperlink" Target="https://blmkhealthandcarepartnership.org/our-priorities/data-and-digital/digitising-social-care-disc-programme/" TargetMode="External"/><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hyperlink" Target="mailto:blmkicb.digital.socialcare@nhs.net" TargetMode="External"/><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hyperlink" Target="mailto:blmkicb.digital.socialcare@nhs.net"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mailto:support@miicare.co.uk" TargetMode="External"/><Relationship Id="rId2" Type="http://schemas.openxmlformats.org/officeDocument/2006/relationships/hyperlink" Target="mailto:blmkicb.digital.socialcare@nhs.net" TargetMode="External"/><Relationship Id="rId1" Type="http://schemas.openxmlformats.org/officeDocument/2006/relationships/slideLayout" Target="../slideLayouts/slideLayout3.xml"/><Relationship Id="rId4" Type="http://schemas.openxmlformats.org/officeDocument/2006/relationships/hyperlink" Target="http://www.miicare.co.uk/"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www.blmkhealthandcarepartnership.org/new-technology-helping-people-to-stay-safely-in-their-own-homes" TargetMode="External"/><Relationship Id="rId2" Type="http://schemas.openxmlformats.org/officeDocument/2006/relationships/hyperlink" Target="http://www.miicare.co.uk/"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C319C39-960C-795C-6A72-6E162C169C55}"/>
              </a:ext>
            </a:extLst>
          </p:cNvPr>
          <p:cNvSpPr>
            <a:spLocks noGrp="1"/>
          </p:cNvSpPr>
          <p:nvPr>
            <p:ph type="title"/>
          </p:nvPr>
        </p:nvSpPr>
        <p:spPr>
          <a:xfrm>
            <a:off x="567242" y="1624314"/>
            <a:ext cx="5595019" cy="2233333"/>
          </a:xfrm>
        </p:spPr>
        <p:txBody>
          <a:bodyPr>
            <a:noAutofit/>
          </a:bodyPr>
          <a:lstStyle/>
          <a:p>
            <a:r>
              <a:rPr lang="en-GB" sz="3200" dirty="0">
                <a:solidFill>
                  <a:srgbClr val="7030A0"/>
                </a:solidFill>
              </a:rPr>
              <a:t>BLMK ICS Digitising Social Care (DiSC) Programme</a:t>
            </a:r>
            <a:br>
              <a:rPr lang="en-GB" sz="3200" dirty="0">
                <a:solidFill>
                  <a:srgbClr val="06919C"/>
                </a:solidFill>
              </a:rPr>
            </a:br>
            <a:br>
              <a:rPr lang="en-GB" sz="1600" dirty="0">
                <a:solidFill>
                  <a:srgbClr val="06919C"/>
                </a:solidFill>
              </a:rPr>
            </a:br>
            <a:r>
              <a:rPr lang="en-GB" sz="3200" dirty="0">
                <a:solidFill>
                  <a:schemeClr val="accent6"/>
                </a:solidFill>
              </a:rPr>
              <a:t>MiiCare self-help guide</a:t>
            </a:r>
            <a:endParaRPr lang="en-US" sz="3200" dirty="0">
              <a:solidFill>
                <a:schemeClr val="accent6"/>
              </a:solidFill>
            </a:endParaRPr>
          </a:p>
        </p:txBody>
      </p:sp>
      <p:graphicFrame>
        <p:nvGraphicFramePr>
          <p:cNvPr id="8" name="Table 7">
            <a:extLst>
              <a:ext uri="{FF2B5EF4-FFF2-40B4-BE49-F238E27FC236}">
                <a16:creationId xmlns:a16="http://schemas.microsoft.com/office/drawing/2014/main" id="{923B9493-4235-244E-6F31-86C6D18D3E70}"/>
              </a:ext>
            </a:extLst>
          </p:cNvPr>
          <p:cNvGraphicFramePr>
            <a:graphicFrameLocks noGrp="1"/>
          </p:cNvGraphicFramePr>
          <p:nvPr/>
        </p:nvGraphicFramePr>
        <p:xfrm>
          <a:off x="1127448" y="5949280"/>
          <a:ext cx="8128000" cy="648072"/>
        </p:xfrm>
        <a:graphic>
          <a:graphicData uri="http://schemas.openxmlformats.org/drawingml/2006/table">
            <a:tbl>
              <a:tblPr firstRow="1" bandRow="1">
                <a:tableStyleId>{5C22544A-7EE6-4342-B048-85BDC9FD1C3A}</a:tableStyleId>
              </a:tblPr>
              <a:tblGrid>
                <a:gridCol w="1728192">
                  <a:extLst>
                    <a:ext uri="{9D8B030D-6E8A-4147-A177-3AD203B41FA5}">
                      <a16:colId xmlns:a16="http://schemas.microsoft.com/office/drawing/2014/main" val="324430576"/>
                    </a:ext>
                  </a:extLst>
                </a:gridCol>
                <a:gridCol w="2335808">
                  <a:extLst>
                    <a:ext uri="{9D8B030D-6E8A-4147-A177-3AD203B41FA5}">
                      <a16:colId xmlns:a16="http://schemas.microsoft.com/office/drawing/2014/main" val="107539327"/>
                    </a:ext>
                  </a:extLst>
                </a:gridCol>
                <a:gridCol w="2032000">
                  <a:extLst>
                    <a:ext uri="{9D8B030D-6E8A-4147-A177-3AD203B41FA5}">
                      <a16:colId xmlns:a16="http://schemas.microsoft.com/office/drawing/2014/main" val="755573446"/>
                    </a:ext>
                  </a:extLst>
                </a:gridCol>
                <a:gridCol w="2032000">
                  <a:extLst>
                    <a:ext uri="{9D8B030D-6E8A-4147-A177-3AD203B41FA5}">
                      <a16:colId xmlns:a16="http://schemas.microsoft.com/office/drawing/2014/main" val="3259001226"/>
                    </a:ext>
                  </a:extLst>
                </a:gridCol>
              </a:tblGrid>
              <a:tr h="648072">
                <a:tc>
                  <a:txBody>
                    <a:bodyPr/>
                    <a:lstStyle/>
                    <a:p>
                      <a:pPr algn="ctr"/>
                      <a:endParaRPr lang="en-GB" dirty="0"/>
                    </a:p>
                  </a:txBody>
                  <a:tcPr>
                    <a:solidFill>
                      <a:schemeClr val="bg1"/>
                    </a:solidFill>
                  </a:tcPr>
                </a:tc>
                <a:tc>
                  <a:txBody>
                    <a:bodyPr/>
                    <a:lstStyle/>
                    <a:p>
                      <a:pPr algn="ctr"/>
                      <a:endParaRPr lang="en-GB" dirty="0"/>
                    </a:p>
                  </a:txBody>
                  <a:tcPr>
                    <a:solidFill>
                      <a:schemeClr val="bg1"/>
                    </a:solidFill>
                  </a:tcPr>
                </a:tc>
                <a:tc>
                  <a:txBody>
                    <a:bodyPr/>
                    <a:lstStyle/>
                    <a:p>
                      <a:pPr algn="ctr"/>
                      <a:endParaRPr lang="en-GB" dirty="0"/>
                    </a:p>
                  </a:txBody>
                  <a:tcPr>
                    <a:solidFill>
                      <a:schemeClr val="bg1"/>
                    </a:solidFill>
                  </a:tcPr>
                </a:tc>
                <a:tc>
                  <a:txBody>
                    <a:bodyPr/>
                    <a:lstStyle/>
                    <a:p>
                      <a:pPr algn="ctr"/>
                      <a:endParaRPr lang="en-GB" dirty="0"/>
                    </a:p>
                  </a:txBody>
                  <a:tcPr>
                    <a:solidFill>
                      <a:schemeClr val="bg1"/>
                    </a:solidFill>
                  </a:tcPr>
                </a:tc>
                <a:extLst>
                  <a:ext uri="{0D108BD9-81ED-4DB2-BD59-A6C34878D82A}">
                    <a16:rowId xmlns:a16="http://schemas.microsoft.com/office/drawing/2014/main" val="655152770"/>
                  </a:ext>
                </a:extLst>
              </a:tr>
            </a:tbl>
          </a:graphicData>
        </a:graphic>
      </p:graphicFrame>
      <p:pic>
        <p:nvPicPr>
          <p:cNvPr id="9" name="Picture 8">
            <a:extLst>
              <a:ext uri="{FF2B5EF4-FFF2-40B4-BE49-F238E27FC236}">
                <a16:creationId xmlns:a16="http://schemas.microsoft.com/office/drawing/2014/main" id="{F5E6FCED-FD01-2010-DCA8-D2B3F53F7693}"/>
              </a:ext>
              <a:ext uri="{C183D7F6-B498-43B3-948B-1728B52AA6E4}">
                <adec:decorative xmlns:adec="http://schemas.microsoft.com/office/drawing/2017/decorative" val="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3433" y="5962971"/>
            <a:ext cx="1604180" cy="535023"/>
          </a:xfrm>
          <a:prstGeom prst="rect">
            <a:avLst/>
          </a:prstGeom>
          <a:solidFill>
            <a:schemeClr val="bg1"/>
          </a:solidFill>
          <a:ln>
            <a:noFill/>
          </a:ln>
        </p:spPr>
      </p:pic>
      <p:pic>
        <p:nvPicPr>
          <p:cNvPr id="10" name="Picture 9">
            <a:extLst>
              <a:ext uri="{FF2B5EF4-FFF2-40B4-BE49-F238E27FC236}">
                <a16:creationId xmlns:a16="http://schemas.microsoft.com/office/drawing/2014/main" id="{27F27051-1C78-03D1-F540-24EC70F4B396}"/>
              </a:ext>
              <a:ext uri="{C183D7F6-B498-43B3-948B-1728B52AA6E4}">
                <adec:decorative xmlns:adec="http://schemas.microsoft.com/office/drawing/2017/decorative" val="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12219" y="5962972"/>
            <a:ext cx="2048552" cy="648072"/>
          </a:xfrm>
          <a:prstGeom prst="rect">
            <a:avLst/>
          </a:prstGeom>
          <a:noFill/>
          <a:ln>
            <a:noFill/>
          </a:ln>
        </p:spPr>
      </p:pic>
      <p:pic>
        <p:nvPicPr>
          <p:cNvPr id="11" name="Picture 10">
            <a:extLst>
              <a:ext uri="{FF2B5EF4-FFF2-40B4-BE49-F238E27FC236}">
                <a16:creationId xmlns:a16="http://schemas.microsoft.com/office/drawing/2014/main" id="{0CAE40B8-A01E-87C0-B42E-B30C36E78FF6}"/>
              </a:ext>
              <a:ext uri="{C183D7F6-B498-43B3-948B-1728B52AA6E4}">
                <adec:decorative xmlns:adec="http://schemas.microsoft.com/office/drawing/2017/decorative" val="1"/>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03087" y="5863615"/>
            <a:ext cx="1768118" cy="634380"/>
          </a:xfrm>
          <a:prstGeom prst="rect">
            <a:avLst/>
          </a:prstGeom>
          <a:noFill/>
          <a:ln>
            <a:noFill/>
          </a:ln>
        </p:spPr>
      </p:pic>
      <p:pic>
        <p:nvPicPr>
          <p:cNvPr id="12" name="Picture 11">
            <a:extLst>
              <a:ext uri="{FF2B5EF4-FFF2-40B4-BE49-F238E27FC236}">
                <a16:creationId xmlns:a16="http://schemas.microsoft.com/office/drawing/2014/main" id="{AEAE307E-099F-0610-9A99-44C39DB2B736}"/>
              </a:ext>
              <a:ext uri="{C183D7F6-B498-43B3-948B-1728B52AA6E4}">
                <adec:decorative xmlns:adec="http://schemas.microsoft.com/office/drawing/2017/decorative" val="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14927" y="5977381"/>
            <a:ext cx="1864854" cy="520614"/>
          </a:xfrm>
          <a:prstGeom prst="rect">
            <a:avLst/>
          </a:prstGeom>
          <a:noFill/>
          <a:ln>
            <a:noFill/>
          </a:ln>
        </p:spPr>
      </p:pic>
      <p:sp>
        <p:nvSpPr>
          <p:cNvPr id="7" name="TextBox 6">
            <a:extLst>
              <a:ext uri="{FF2B5EF4-FFF2-40B4-BE49-F238E27FC236}">
                <a16:creationId xmlns:a16="http://schemas.microsoft.com/office/drawing/2014/main" id="{9859C12E-F69C-924C-CC3D-0ABF81A9BDA6}"/>
              </a:ext>
            </a:extLst>
          </p:cNvPr>
          <p:cNvSpPr txBox="1"/>
          <p:nvPr/>
        </p:nvSpPr>
        <p:spPr>
          <a:xfrm>
            <a:off x="567241" y="4133041"/>
            <a:ext cx="9119019" cy="1077218"/>
          </a:xfrm>
          <a:prstGeom prst="rect">
            <a:avLst/>
          </a:prstGeom>
          <a:noFill/>
        </p:spPr>
        <p:txBody>
          <a:bodyPr wrap="square">
            <a:spAutoFit/>
          </a:bodyPr>
          <a:lstStyle/>
          <a:p>
            <a:pPr>
              <a:spcAft>
                <a:spcPts val="1200"/>
              </a:spcAft>
            </a:pPr>
            <a:r>
              <a:rPr lang="en-GB" sz="1800" b="1" dirty="0">
                <a:latin typeface="Arial" panose="020B0604020202020204" pitchFamily="34" charset="0"/>
                <a:cs typeface="Arial" panose="020B0604020202020204" pitchFamily="34" charset="0"/>
              </a:rPr>
              <a:t>Email the team: </a:t>
            </a:r>
            <a:r>
              <a:rPr lang="en-GB" sz="1800" u="sng" dirty="0">
                <a:effectLst/>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blmkicb.digital.socialcare@nhs.net</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a:spcAft>
                <a:spcPts val="1200"/>
              </a:spcAft>
            </a:pPr>
            <a:r>
              <a:rPr lang="en-GB" sz="1800" b="1" dirty="0">
                <a:latin typeface="Arial" panose="020B0604020202020204" pitchFamily="34" charset="0"/>
                <a:cs typeface="Arial" panose="020B0604020202020204" pitchFamily="34" charset="0"/>
              </a:rPr>
              <a:t>Visit our </a:t>
            </a:r>
            <a:r>
              <a:rPr lang="en-GB" sz="1800" b="1" dirty="0" err="1">
                <a:latin typeface="Arial" panose="020B0604020202020204" pitchFamily="34" charset="0"/>
                <a:cs typeface="Arial" panose="020B0604020202020204" pitchFamily="34" charset="0"/>
              </a:rPr>
              <a:t>DiSC</a:t>
            </a:r>
            <a:r>
              <a:rPr lang="en-GB" sz="1800" b="1" dirty="0">
                <a:latin typeface="Arial" panose="020B0604020202020204" pitchFamily="34" charset="0"/>
                <a:cs typeface="Arial" panose="020B0604020202020204" pitchFamily="34" charset="0"/>
              </a:rPr>
              <a:t> webpages: </a:t>
            </a:r>
            <a:r>
              <a:rPr lang="en-GB" sz="1800" dirty="0">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https://blmkhealthandcarepartnership.org/our-priorities/</a:t>
            </a:r>
            <a:br>
              <a:rPr lang="en-GB" sz="1800" dirty="0">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br>
            <a:r>
              <a:rPr lang="en-GB" sz="1800" dirty="0">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data-and-digital/digitising-social-care-disc-programme/</a:t>
            </a:r>
            <a:endParaRPr lang="en-GB"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5739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81BA750E-F57D-C72D-FC75-341E73EF704C}"/>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29128" t="11709" r="21330"/>
          <a:stretch/>
        </p:blipFill>
        <p:spPr>
          <a:xfrm>
            <a:off x="8802260" y="31501"/>
            <a:ext cx="3223964" cy="3229638"/>
          </a:xfrm>
          <a:prstGeom prst="ellipse">
            <a:avLst/>
          </a:prstGeom>
        </p:spPr>
      </p:pic>
      <p:sp>
        <p:nvSpPr>
          <p:cNvPr id="4" name="Title 3">
            <a:extLst>
              <a:ext uri="{FF2B5EF4-FFF2-40B4-BE49-F238E27FC236}">
                <a16:creationId xmlns:a16="http://schemas.microsoft.com/office/drawing/2014/main" id="{DD7DC550-D8D5-9003-5FF4-D539FBAC68B1}"/>
              </a:ext>
            </a:extLst>
          </p:cNvPr>
          <p:cNvSpPr>
            <a:spLocks noGrp="1"/>
          </p:cNvSpPr>
          <p:nvPr>
            <p:ph type="title"/>
          </p:nvPr>
        </p:nvSpPr>
        <p:spPr/>
        <p:txBody>
          <a:bodyPr/>
          <a:lstStyle/>
          <a:p>
            <a:r>
              <a:rPr lang="en-GB" dirty="0">
                <a:solidFill>
                  <a:schemeClr val="accent6"/>
                </a:solidFill>
              </a:rPr>
              <a:t>MiiCare</a:t>
            </a:r>
          </a:p>
        </p:txBody>
      </p:sp>
      <p:sp>
        <p:nvSpPr>
          <p:cNvPr id="5" name="Content Placeholder 4">
            <a:extLst>
              <a:ext uri="{FF2B5EF4-FFF2-40B4-BE49-F238E27FC236}">
                <a16:creationId xmlns:a16="http://schemas.microsoft.com/office/drawing/2014/main" id="{04E8008C-F85A-C2A5-4F4F-F66C598EE821}"/>
              </a:ext>
            </a:extLst>
          </p:cNvPr>
          <p:cNvSpPr>
            <a:spLocks noGrp="1"/>
          </p:cNvSpPr>
          <p:nvPr>
            <p:ph idx="1"/>
          </p:nvPr>
        </p:nvSpPr>
        <p:spPr>
          <a:xfrm>
            <a:off x="523446" y="1844825"/>
            <a:ext cx="8109090" cy="4281340"/>
          </a:xfrm>
        </p:spPr>
        <p:txBody>
          <a:bodyPr>
            <a:normAutofit/>
          </a:bodyPr>
          <a:lstStyle/>
          <a:p>
            <a:pPr marL="0" indent="0">
              <a:buNone/>
            </a:pPr>
            <a:r>
              <a:rPr lang="en-GB" sz="1800" b="1" dirty="0"/>
              <a:t>An assistive technology platform supporting vulnerable adults to live independently at home. A ‘virtual assistant’ called Monica checks on wellbeing and daily routines to help users to stay safe and well at home.</a:t>
            </a:r>
          </a:p>
          <a:p>
            <a:pPr marL="0" indent="0">
              <a:buNone/>
            </a:pPr>
            <a:r>
              <a:rPr lang="en-GB" sz="1800" b="1" dirty="0"/>
              <a:t>MiiCare is suitable for people who are at risk of falls or urinary tract infections, or who have recently left stroke or neurological units.</a:t>
            </a:r>
          </a:p>
        </p:txBody>
      </p:sp>
      <p:sp>
        <p:nvSpPr>
          <p:cNvPr id="20" name="Slide Number Placeholder 4">
            <a:extLst>
              <a:ext uri="{FF2B5EF4-FFF2-40B4-BE49-F238E27FC236}">
                <a16:creationId xmlns:a16="http://schemas.microsoft.com/office/drawing/2014/main" id="{1E7F1A3E-31AD-B22E-76B6-F7AEFF71D37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A60DCE-9105-48A5-8A92-25C9283756D1}" type="slidenum">
              <a:rPr kumimoji="0" lang="en-GB" sz="1200" b="0" i="0" u="none" strike="noStrike" kern="1200" cap="none" spc="0" normalizeH="0" baseline="0" noProof="0" smtClean="0">
                <a:ln>
                  <a:noFill/>
                </a:ln>
                <a:solidFill>
                  <a:srgbClr val="000000">
                    <a:tint val="75000"/>
                  </a:srgbClr>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srgbClr val="000000">
                  <a:tint val="75000"/>
                </a:srgbClr>
              </a:solidFill>
              <a:effectLst/>
              <a:uLnTx/>
              <a:uFillTx/>
              <a:latin typeface="Century Gothic" panose="020F0302020204030204"/>
              <a:ea typeface="+mn-ea"/>
              <a:cs typeface="+mn-cs"/>
            </a:endParaRPr>
          </a:p>
        </p:txBody>
      </p:sp>
      <p:pic>
        <p:nvPicPr>
          <p:cNvPr id="1026" name="Picture 2">
            <a:extLst>
              <a:ext uri="{FF2B5EF4-FFF2-40B4-BE49-F238E27FC236}">
                <a16:creationId xmlns:a16="http://schemas.microsoft.com/office/drawing/2014/main" id="{B7218094-E0C6-B069-078A-007862C1042C}"/>
              </a:ex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866" t="11068" r="10613" b="9699"/>
          <a:stretch/>
        </p:blipFill>
        <p:spPr bwMode="auto">
          <a:xfrm>
            <a:off x="604157" y="428529"/>
            <a:ext cx="1095334" cy="1117448"/>
          </a:xfrm>
          <a:prstGeom prst="ellipse">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0EB52536-81F9-52A0-F45A-BC3258B9A90B}"/>
              </a:ext>
            </a:extLst>
          </p:cNvPr>
          <p:cNvSpPr txBox="1"/>
          <p:nvPr/>
        </p:nvSpPr>
        <p:spPr>
          <a:xfrm>
            <a:off x="452580" y="3429000"/>
            <a:ext cx="8035638" cy="2616101"/>
          </a:xfrm>
          <a:prstGeom prst="rect">
            <a:avLst/>
          </a:prstGeom>
          <a:noFill/>
        </p:spPr>
        <p:txBody>
          <a:bodyPr wrap="square">
            <a:spAutoFit/>
          </a:bodyPr>
          <a:lstStyle/>
          <a:p>
            <a:pPr marL="285750" marR="0" lvl="0" indent="-285750" algn="l" defTabSz="914400" rtl="0" eaLnBrk="1" fontAlgn="base" latinLnBrk="0" hangingPunct="1">
              <a:lnSpc>
                <a:spcPct val="100000"/>
              </a:lnSpc>
              <a:spcBef>
                <a:spcPts val="0"/>
              </a:spcBef>
              <a:spcAft>
                <a:spcPts val="600"/>
              </a:spcAft>
              <a:buClrTx/>
              <a:buSzTx/>
              <a:buFont typeface="Wingdings" panose="05000000000000000000" pitchFamily="2" charset="2"/>
              <a:buChar char="ü"/>
              <a:tabLst/>
              <a:defRPr/>
            </a:pPr>
            <a:r>
              <a:rPr kumimoji="0" lang="en-GB" sz="1800" b="0"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rPr>
              <a:t>Helps people stay in their own home, safely and for longer​</a:t>
            </a:r>
          </a:p>
          <a:p>
            <a:pPr marL="285750" marR="0" lvl="0" indent="-285750" algn="l" defTabSz="914400" rtl="0" eaLnBrk="1" fontAlgn="base" latinLnBrk="0" hangingPunct="1">
              <a:lnSpc>
                <a:spcPct val="100000"/>
              </a:lnSpc>
              <a:spcBef>
                <a:spcPts val="0"/>
              </a:spcBef>
              <a:spcAft>
                <a:spcPts val="600"/>
              </a:spcAft>
              <a:buClrTx/>
              <a:buSzTx/>
              <a:buFont typeface="Wingdings" panose="05000000000000000000" pitchFamily="2" charset="2"/>
              <a:buChar char="ü"/>
              <a:tabLst/>
              <a:defRPr/>
            </a:pPr>
            <a:r>
              <a:rPr kumimoji="0" lang="en-GB" sz="1800" b="0"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rPr>
              <a:t>A central MiiCare hub is connected to a set of devices and sensors around the home – such as door sensors, mugs and watches </a:t>
            </a:r>
          </a:p>
          <a:p>
            <a:pPr marL="285750" marR="0" lvl="0" indent="-285750" algn="l" defTabSz="914400" rtl="0" eaLnBrk="1" fontAlgn="base" latinLnBrk="0" hangingPunct="1">
              <a:lnSpc>
                <a:spcPct val="100000"/>
              </a:lnSpc>
              <a:spcBef>
                <a:spcPts val="0"/>
              </a:spcBef>
              <a:spcAft>
                <a:spcPts val="600"/>
              </a:spcAft>
              <a:buClrTx/>
              <a:buSzTx/>
              <a:buFont typeface="Wingdings" panose="05000000000000000000" pitchFamily="2" charset="2"/>
              <a:buChar char="ü"/>
              <a:tabLst/>
              <a:defRPr/>
            </a:pPr>
            <a:r>
              <a:rPr kumimoji="0" lang="en-GB" sz="1800" b="0"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rPr>
              <a:t>Helps reduce hospital admissions​</a:t>
            </a:r>
          </a:p>
          <a:p>
            <a:pPr marL="285750" marR="0" lvl="0" indent="-285750" algn="l" defTabSz="914400" rtl="0" eaLnBrk="1" fontAlgn="base" latinLnBrk="0" hangingPunct="1">
              <a:lnSpc>
                <a:spcPct val="100000"/>
              </a:lnSpc>
              <a:spcBef>
                <a:spcPts val="0"/>
              </a:spcBef>
              <a:spcAft>
                <a:spcPts val="600"/>
              </a:spcAft>
              <a:buClrTx/>
              <a:buSzTx/>
              <a:buFont typeface="Wingdings" panose="05000000000000000000" pitchFamily="2" charset="2"/>
              <a:buChar char="ü"/>
              <a:tabLst/>
              <a:defRPr/>
            </a:pPr>
            <a:r>
              <a:rPr kumimoji="0" lang="en-GB" sz="1800" b="0"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rPr>
              <a:t>Prompts actions important for wellbeing​ – such as </a:t>
            </a:r>
            <a:br>
              <a:rPr kumimoji="0" lang="en-GB" sz="1800" b="0"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rPr>
            </a:br>
            <a:r>
              <a:rPr kumimoji="0" lang="en-GB" sz="1800" b="0"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rPr>
              <a:t>reminders to take medication and have a drink</a:t>
            </a:r>
          </a:p>
          <a:p>
            <a:pPr marL="285750" marR="0" lvl="0" indent="-285750" algn="l" defTabSz="914400" rtl="0" eaLnBrk="1" fontAlgn="base" latinLnBrk="0" hangingPunct="1">
              <a:lnSpc>
                <a:spcPct val="100000"/>
              </a:lnSpc>
              <a:spcBef>
                <a:spcPts val="0"/>
              </a:spcBef>
              <a:spcAft>
                <a:spcPts val="600"/>
              </a:spcAft>
              <a:buClrTx/>
              <a:buSzTx/>
              <a:buFont typeface="Wingdings" panose="05000000000000000000" pitchFamily="2" charset="2"/>
              <a:buChar char="ü"/>
              <a:tabLst/>
              <a:defRPr/>
            </a:pPr>
            <a:r>
              <a:rPr kumimoji="0" lang="en-GB" sz="1800" b="0"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rPr>
              <a:t>Gives reassurance to family members and alerts them </a:t>
            </a:r>
            <a:br>
              <a:rPr kumimoji="0" lang="en-GB" sz="1800" b="0"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rPr>
            </a:br>
            <a:r>
              <a:rPr kumimoji="0" lang="en-GB" sz="1800" b="0"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rPr>
              <a:t>in case of emergency.​</a:t>
            </a:r>
          </a:p>
        </p:txBody>
      </p:sp>
      <p:sp>
        <p:nvSpPr>
          <p:cNvPr id="15" name="TextBox 14">
            <a:extLst>
              <a:ext uri="{FF2B5EF4-FFF2-40B4-BE49-F238E27FC236}">
                <a16:creationId xmlns:a16="http://schemas.microsoft.com/office/drawing/2014/main" id="{32C39D21-0342-0151-587C-0C5627570C8C}"/>
              </a:ext>
            </a:extLst>
          </p:cNvPr>
          <p:cNvSpPr txBox="1"/>
          <p:nvPr/>
        </p:nvSpPr>
        <p:spPr>
          <a:xfrm>
            <a:off x="10160481" y="2498497"/>
            <a:ext cx="1865743" cy="1861006"/>
          </a:xfrm>
          <a:prstGeom prst="ellipse">
            <a:avLst/>
          </a:prstGeom>
          <a:solidFill>
            <a:schemeClr val="accent6"/>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00000"/>
                </a:solidFill>
                <a:effectLst/>
                <a:uLnTx/>
                <a:uFillTx/>
                <a:latin typeface="Century Gothic" panose="020F0302020204030204"/>
                <a:ea typeface="Calibri"/>
                <a:cs typeface="Calibri"/>
              </a:rPr>
              <a:t>39 </a:t>
            </a:r>
            <a:r>
              <a:rPr kumimoji="0" lang="en-GB" sz="1600" b="0" i="0" u="none" strike="noStrike" kern="1200" cap="none" spc="0" normalizeH="0" baseline="0" noProof="0" dirty="0">
                <a:ln>
                  <a:noFill/>
                </a:ln>
                <a:solidFill>
                  <a:srgbClr val="000000"/>
                </a:solidFill>
                <a:effectLst/>
                <a:uLnTx/>
                <a:uFillTx/>
                <a:latin typeface="Century Gothic" panose="020F0302020204030204"/>
                <a:ea typeface="Calibri"/>
                <a:cs typeface="Calibri"/>
              </a:rPr>
              <a:t>residents</a:t>
            </a:r>
            <a:r>
              <a:rPr kumimoji="0" lang="en-GB" sz="1600" b="1" i="0" u="none" strike="noStrike" kern="1200" cap="none" spc="0" normalizeH="0" baseline="0" noProof="0" dirty="0">
                <a:ln>
                  <a:noFill/>
                </a:ln>
                <a:solidFill>
                  <a:srgbClr val="000000"/>
                </a:solidFill>
                <a:effectLst/>
                <a:uLnTx/>
                <a:uFillTx/>
                <a:latin typeface="Century Gothic" panose="020F0302020204030204"/>
                <a:ea typeface="Calibri"/>
                <a:cs typeface="Calibri"/>
              </a:rPr>
              <a:t> </a:t>
            </a:r>
            <a:r>
              <a:rPr kumimoji="0" lang="en-GB" sz="1600" b="0" i="0" u="none" strike="noStrike" kern="1200" cap="none" spc="0" normalizeH="0" baseline="0" noProof="0" dirty="0">
                <a:ln>
                  <a:noFill/>
                </a:ln>
                <a:solidFill>
                  <a:srgbClr val="000000"/>
                </a:solidFill>
                <a:effectLst/>
                <a:uLnTx/>
                <a:uFillTx/>
                <a:latin typeface="Century Gothic" panose="020F0302020204030204"/>
                <a:ea typeface="Calibri"/>
                <a:cs typeface="Calibri"/>
              </a:rPr>
              <a:t>supported </a:t>
            </a:r>
            <a:r>
              <a:rPr kumimoji="0" lang="en-GB" sz="1600" b="0" i="0" u="none" strike="noStrike" kern="1200" cap="none" spc="0" normalizeH="0" baseline="0" noProof="0">
                <a:ln>
                  <a:noFill/>
                </a:ln>
                <a:solidFill>
                  <a:srgbClr val="000000"/>
                </a:solidFill>
                <a:effectLst/>
                <a:uLnTx/>
                <a:uFillTx/>
                <a:latin typeface="Century Gothic" panose="020F0302020204030204"/>
                <a:ea typeface="Calibri"/>
                <a:cs typeface="Calibri"/>
              </a:rPr>
              <a:t>through </a:t>
            </a:r>
            <a:r>
              <a:rPr kumimoji="0" lang="en-GB" sz="1600" b="1" i="0" u="none" strike="noStrike" kern="1200" cap="none" spc="0" normalizeH="0" baseline="0" noProof="0">
                <a:ln>
                  <a:noFill/>
                </a:ln>
                <a:solidFill>
                  <a:srgbClr val="000000"/>
                </a:solidFill>
                <a:effectLst/>
                <a:uLnTx/>
                <a:uFillTx/>
                <a:latin typeface="Century Gothic" panose="020F0302020204030204"/>
                <a:ea typeface="Calibri"/>
                <a:cs typeface="Calibri"/>
              </a:rPr>
              <a:t>39 </a:t>
            </a:r>
            <a:r>
              <a:rPr kumimoji="0" lang="en-GB" sz="1600" b="0" i="0" u="none" strike="noStrike" kern="1200" cap="none" spc="0" normalizeH="0" baseline="0" noProof="0" dirty="0">
                <a:ln>
                  <a:noFill/>
                </a:ln>
                <a:solidFill>
                  <a:srgbClr val="000000"/>
                </a:solidFill>
                <a:effectLst/>
                <a:uLnTx/>
                <a:uFillTx/>
                <a:latin typeface="Century Gothic" panose="020F0302020204030204"/>
                <a:ea typeface="Calibri"/>
                <a:cs typeface="Calibri"/>
              </a:rPr>
              <a:t>installations</a:t>
            </a:r>
          </a:p>
        </p:txBody>
      </p:sp>
      <p:sp>
        <p:nvSpPr>
          <p:cNvPr id="19" name="TextBox 18">
            <a:extLst>
              <a:ext uri="{FF2B5EF4-FFF2-40B4-BE49-F238E27FC236}">
                <a16:creationId xmlns:a16="http://schemas.microsoft.com/office/drawing/2014/main" id="{37B719A7-73E5-EFD4-0F2B-0B5DA7A2EEE5}"/>
              </a:ext>
            </a:extLst>
          </p:cNvPr>
          <p:cNvSpPr txBox="1"/>
          <p:nvPr/>
        </p:nvSpPr>
        <p:spPr>
          <a:xfrm>
            <a:off x="7130473" y="4557524"/>
            <a:ext cx="4806850" cy="1736646"/>
          </a:xfrm>
          <a:prstGeom prst="roundRect">
            <a:avLst/>
          </a:prstGeom>
          <a:solidFill>
            <a:schemeClr val="accent6">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0F0302020204030204"/>
                <a:ea typeface="Calibri"/>
                <a:cs typeface="Calibri"/>
              </a:rPr>
              <a:t>“Thanks to the MiiCare app I have assurance at my fingertips! This little box has taken away some of the worry, without removing my mother’s sense of self or independence.”</a:t>
            </a:r>
            <a:br>
              <a:rPr kumimoji="0" lang="en-GB" sz="1600" b="0" i="0" u="none" strike="noStrike" kern="1200" cap="none" spc="0" normalizeH="0" baseline="0" noProof="0" dirty="0">
                <a:ln>
                  <a:noFill/>
                </a:ln>
                <a:solidFill>
                  <a:srgbClr val="000000"/>
                </a:solidFill>
                <a:effectLst/>
                <a:uLnTx/>
                <a:uFillTx/>
                <a:latin typeface="Century Gothic" panose="020F0302020204030204"/>
                <a:ea typeface="Calibri"/>
                <a:cs typeface="Calibri"/>
              </a:rPr>
            </a:br>
            <a:r>
              <a:rPr kumimoji="0" lang="en-GB" sz="1600" b="1" i="0" u="none" strike="noStrike" kern="1200" cap="none" spc="0" normalizeH="0" baseline="0" noProof="0" dirty="0">
                <a:ln>
                  <a:noFill/>
                </a:ln>
                <a:solidFill>
                  <a:srgbClr val="000000"/>
                </a:solidFill>
                <a:effectLst/>
                <a:uLnTx/>
                <a:uFillTx/>
                <a:latin typeface="Century Gothic" panose="020F0302020204030204"/>
                <a:ea typeface="Calibri"/>
                <a:cs typeface="Calibri"/>
              </a:rPr>
              <a:t>‘Karen’ (not her real name), </a:t>
            </a:r>
            <a:br>
              <a:rPr kumimoji="0" lang="en-GB" sz="1600" b="1" i="0" u="none" strike="noStrike" kern="1200" cap="none" spc="0" normalizeH="0" baseline="0" noProof="0" dirty="0">
                <a:ln>
                  <a:noFill/>
                </a:ln>
                <a:solidFill>
                  <a:srgbClr val="000000"/>
                </a:solidFill>
                <a:effectLst/>
                <a:uLnTx/>
                <a:uFillTx/>
                <a:latin typeface="Century Gothic" panose="020F0302020204030204"/>
                <a:ea typeface="Calibri"/>
                <a:cs typeface="Calibri"/>
              </a:rPr>
            </a:br>
            <a:r>
              <a:rPr kumimoji="0" lang="en-GB" sz="1600" b="1" i="0" u="none" strike="noStrike" kern="1200" cap="none" spc="0" normalizeH="0" baseline="0" noProof="0" dirty="0">
                <a:ln>
                  <a:noFill/>
                </a:ln>
                <a:solidFill>
                  <a:srgbClr val="000000"/>
                </a:solidFill>
                <a:effectLst/>
                <a:uLnTx/>
                <a:uFillTx/>
                <a:latin typeface="Century Gothic" panose="020F0302020204030204"/>
                <a:ea typeface="Calibri"/>
                <a:cs typeface="Calibri"/>
              </a:rPr>
              <a:t>whose mother uses MiiCare</a:t>
            </a:r>
            <a:endParaRPr kumimoji="0" lang="en-US" sz="1600" b="1" i="0" u="none" strike="noStrike" kern="1200" cap="none" spc="0" normalizeH="0" baseline="0" noProof="0" dirty="0">
              <a:ln>
                <a:noFill/>
              </a:ln>
              <a:solidFill>
                <a:srgbClr val="000000"/>
              </a:solidFill>
              <a:effectLst/>
              <a:uLnTx/>
              <a:uFillTx/>
              <a:latin typeface="Century Gothic" panose="020F0302020204030204"/>
              <a:ea typeface="+mn-ea"/>
              <a:cs typeface="+mn-cs"/>
            </a:endParaRPr>
          </a:p>
        </p:txBody>
      </p:sp>
      <p:sp>
        <p:nvSpPr>
          <p:cNvPr id="8" name="TextBox 7">
            <a:extLst>
              <a:ext uri="{FF2B5EF4-FFF2-40B4-BE49-F238E27FC236}">
                <a16:creationId xmlns:a16="http://schemas.microsoft.com/office/drawing/2014/main" id="{F13C5EAD-0925-D493-F3F5-CDA8A5C81666}"/>
              </a:ext>
            </a:extLst>
          </p:cNvPr>
          <p:cNvSpPr txBox="1"/>
          <p:nvPr/>
        </p:nvSpPr>
        <p:spPr>
          <a:xfrm>
            <a:off x="7445828" y="185755"/>
            <a:ext cx="1620000" cy="1620000"/>
          </a:xfrm>
          <a:prstGeom prst="ellipse">
            <a:avLst/>
          </a:prstGeom>
          <a:solidFill>
            <a:schemeClr val="accent6"/>
          </a:solidFill>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Century Gothic" panose="020F0302020204030204"/>
                <a:ea typeface="Calibri"/>
                <a:cs typeface="Calibri"/>
              </a:rPr>
              <a:t>25% </a:t>
            </a:r>
            <a:r>
              <a:rPr kumimoji="0" lang="en-GB" sz="1600" b="0" i="0" u="none" strike="noStrike" kern="1200" cap="none" spc="0" normalizeH="0" baseline="0" noProof="0" dirty="0">
                <a:ln>
                  <a:noFill/>
                </a:ln>
                <a:solidFill>
                  <a:srgbClr val="000000"/>
                </a:solidFill>
                <a:effectLst/>
                <a:uLnTx/>
                <a:uFillTx/>
                <a:latin typeface="Century Gothic" panose="020F0302020204030204"/>
                <a:ea typeface="Calibri"/>
                <a:cs typeface="Calibri"/>
              </a:rPr>
              <a:t>reduction in routine site contacts</a:t>
            </a:r>
          </a:p>
        </p:txBody>
      </p:sp>
      <p:pic>
        <p:nvPicPr>
          <p:cNvPr id="11" name="Picture 10">
            <a:extLst>
              <a:ext uri="{FF2B5EF4-FFF2-40B4-BE49-F238E27FC236}">
                <a16:creationId xmlns:a16="http://schemas.microsoft.com/office/drawing/2014/main" id="{276F0FBA-F427-0328-A23E-9C5035BAFB10}"/>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550" t="10665" r="14664" b="14034"/>
          <a:stretch/>
        </p:blipFill>
        <p:spPr>
          <a:xfrm>
            <a:off x="8657943" y="2662214"/>
            <a:ext cx="1646855" cy="1658219"/>
          </a:xfrm>
          <a:prstGeom prst="ellipse">
            <a:avLst/>
          </a:prstGeom>
          <a:solidFill>
            <a:schemeClr val="bg1"/>
          </a:solidFill>
          <a:ln w="38100">
            <a:solidFill>
              <a:schemeClr val="accent6"/>
            </a:solidFill>
          </a:ln>
        </p:spPr>
      </p:pic>
    </p:spTree>
    <p:extLst>
      <p:ext uri="{BB962C8B-B14F-4D97-AF65-F5344CB8AC3E}">
        <p14:creationId xmlns:p14="http://schemas.microsoft.com/office/powerpoint/2010/main" val="3733830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F8F0E0-23DA-977E-4CF3-4FCD64D0BCAF}"/>
              </a:ext>
            </a:extLst>
          </p:cNvPr>
          <p:cNvSpPr>
            <a:spLocks noGrp="1"/>
          </p:cNvSpPr>
          <p:nvPr>
            <p:ph type="title"/>
          </p:nvPr>
        </p:nvSpPr>
        <p:spPr/>
        <p:txBody>
          <a:bodyPr/>
          <a:lstStyle/>
          <a:p>
            <a:r>
              <a:rPr lang="en-GB" dirty="0">
                <a:solidFill>
                  <a:schemeClr val="accent6"/>
                </a:solidFill>
              </a:rPr>
              <a:t>Getting set up</a:t>
            </a:r>
          </a:p>
        </p:txBody>
      </p:sp>
      <p:sp>
        <p:nvSpPr>
          <p:cNvPr id="5" name="Content Placeholder 4">
            <a:extLst>
              <a:ext uri="{FF2B5EF4-FFF2-40B4-BE49-F238E27FC236}">
                <a16:creationId xmlns:a16="http://schemas.microsoft.com/office/drawing/2014/main" id="{D113B70A-09D1-D164-036F-EB8AE30F8C38}"/>
              </a:ext>
            </a:extLst>
          </p:cNvPr>
          <p:cNvSpPr txBox="1">
            <a:spLocks/>
          </p:cNvSpPr>
          <p:nvPr/>
        </p:nvSpPr>
        <p:spPr>
          <a:xfrm>
            <a:off x="523445" y="1844826"/>
            <a:ext cx="11172331" cy="940904"/>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What will MiiCare cost?</a:t>
            </a:r>
          </a:p>
          <a:p>
            <a:pPr>
              <a:buClr>
                <a:schemeClr val="accent6"/>
              </a:buClr>
            </a:pPr>
            <a:r>
              <a:rPr lang="en-GB" sz="1800" dirty="0"/>
              <a:t>BLMK ICS have fully funded the project including installation for the next two years. </a:t>
            </a:r>
            <a:br>
              <a:rPr lang="en-GB" sz="1800" dirty="0"/>
            </a:br>
            <a:r>
              <a:rPr lang="en-GB" sz="1800" dirty="0"/>
              <a:t>This project is dependent on future funding to cover ongoing costs. </a:t>
            </a:r>
          </a:p>
        </p:txBody>
      </p:sp>
      <p:sp>
        <p:nvSpPr>
          <p:cNvPr id="9" name="Content Placeholder 4">
            <a:extLst>
              <a:ext uri="{FF2B5EF4-FFF2-40B4-BE49-F238E27FC236}">
                <a16:creationId xmlns:a16="http://schemas.microsoft.com/office/drawing/2014/main" id="{370DCD0F-960E-F429-11FF-5F4E3A7CD85F}"/>
              </a:ext>
            </a:extLst>
          </p:cNvPr>
          <p:cNvSpPr>
            <a:spLocks noGrp="1"/>
          </p:cNvSpPr>
          <p:nvPr>
            <p:ph idx="1"/>
          </p:nvPr>
        </p:nvSpPr>
        <p:spPr>
          <a:xfrm>
            <a:off x="523445" y="4160449"/>
            <a:ext cx="11172331" cy="2017067"/>
          </a:xfrm>
        </p:spPr>
        <p:txBody>
          <a:bodyPr>
            <a:normAutofit/>
          </a:bodyPr>
          <a:lstStyle/>
          <a:p>
            <a:pPr marL="0" indent="0">
              <a:buNone/>
            </a:pPr>
            <a:r>
              <a:rPr lang="en-GB" sz="1800" b="1" dirty="0"/>
              <a:t>How do I refer a potential resident?</a:t>
            </a:r>
          </a:p>
          <a:p>
            <a:pPr>
              <a:buClr>
                <a:schemeClr val="accent6"/>
              </a:buClr>
            </a:pPr>
            <a:r>
              <a:rPr lang="en-GB" sz="1800" dirty="0"/>
              <a:t>Email </a:t>
            </a:r>
            <a:r>
              <a:rPr lang="en-GB" sz="1800" dirty="0">
                <a:solidFill>
                  <a:schemeClr val="accent6"/>
                </a:solidFill>
                <a:hlinkClick r:id="rId2">
                  <a:extLst>
                    <a:ext uri="{A12FA001-AC4F-418D-AE19-62706E023703}">
                      <ahyp:hlinkClr xmlns:ahyp="http://schemas.microsoft.com/office/drawing/2018/hyperlinkcolor" val="tx"/>
                    </a:ext>
                  </a:extLst>
                </a:hlinkClick>
              </a:rPr>
              <a:t>blmkicb.digital.socialcare@nhs.net</a:t>
            </a:r>
            <a:r>
              <a:rPr lang="en-GB" sz="1800" dirty="0">
                <a:solidFill>
                  <a:schemeClr val="accent6"/>
                </a:solidFill>
              </a:rPr>
              <a:t> </a:t>
            </a:r>
            <a:r>
              <a:rPr lang="en-GB" sz="1800" dirty="0"/>
              <a:t>for information about the criteria and a referral form.</a:t>
            </a:r>
          </a:p>
          <a:p>
            <a:pPr>
              <a:buClr>
                <a:schemeClr val="accent6"/>
              </a:buClr>
            </a:pPr>
            <a:r>
              <a:rPr lang="en-GB" sz="1800" dirty="0"/>
              <a:t>We will email you to let you know if your referral has been successful or unsuccessful. </a:t>
            </a:r>
          </a:p>
          <a:p>
            <a:pPr>
              <a:buClr>
                <a:schemeClr val="accent6"/>
              </a:buClr>
            </a:pPr>
            <a:r>
              <a:rPr lang="en-GB" sz="1800" dirty="0"/>
              <a:t>We will contact you to arrange an online meeting (on Microsoft Teams) to discuss MiiCare and answer any questions you have. We will arrange an installation date, and explain about the necessary consent forms. </a:t>
            </a:r>
          </a:p>
        </p:txBody>
      </p:sp>
      <p:sp>
        <p:nvSpPr>
          <p:cNvPr id="20" name="Slide Number Placeholder 4">
            <a:extLst>
              <a:ext uri="{FF2B5EF4-FFF2-40B4-BE49-F238E27FC236}">
                <a16:creationId xmlns:a16="http://schemas.microsoft.com/office/drawing/2014/main" id="{1E7F1A3E-31AD-B22E-76B6-F7AEFF71D37B}"/>
              </a:ext>
            </a:extLst>
          </p:cNvPr>
          <p:cNvSpPr>
            <a:spLocks noGrp="1"/>
          </p:cNvSpPr>
          <p:nvPr>
            <p:ph type="sldNum" sz="quarter" idx="12"/>
          </p:nvPr>
        </p:nvSpPr>
        <p:spPr/>
        <p:txBody>
          <a:bodyPr/>
          <a:lstStyle/>
          <a:p>
            <a:fld id="{30A60DCE-9105-48A5-8A92-25C9283756D1}" type="slidenum">
              <a:rPr lang="en-GB" smtClean="0"/>
              <a:pPr/>
              <a:t>3</a:t>
            </a:fld>
            <a:endParaRPr lang="en-GB" dirty="0"/>
          </a:p>
        </p:txBody>
      </p:sp>
      <p:sp>
        <p:nvSpPr>
          <p:cNvPr id="6" name="Content Placeholder 4">
            <a:extLst>
              <a:ext uri="{FF2B5EF4-FFF2-40B4-BE49-F238E27FC236}">
                <a16:creationId xmlns:a16="http://schemas.microsoft.com/office/drawing/2014/main" id="{16250434-576F-E7EB-FF13-BBD66C361849}"/>
              </a:ext>
            </a:extLst>
          </p:cNvPr>
          <p:cNvSpPr txBox="1">
            <a:spLocks/>
          </p:cNvSpPr>
          <p:nvPr/>
        </p:nvSpPr>
        <p:spPr>
          <a:xfrm>
            <a:off x="509834" y="3153830"/>
            <a:ext cx="11172331" cy="1006620"/>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Do I need WiFi?</a:t>
            </a:r>
          </a:p>
          <a:p>
            <a:pPr>
              <a:buClr>
                <a:schemeClr val="accent6"/>
              </a:buClr>
            </a:pPr>
            <a:r>
              <a:rPr lang="en-GB" sz="1800" dirty="0"/>
              <a:t>No. A dongle can be provided if you do not have the internet.</a:t>
            </a:r>
          </a:p>
          <a:p>
            <a:pPr marL="0" indent="0">
              <a:buFont typeface="Arial" panose="020B0604020202020204" pitchFamily="34" charset="0"/>
              <a:buNone/>
            </a:pPr>
            <a:endParaRPr lang="en-GB" sz="1800" dirty="0"/>
          </a:p>
        </p:txBody>
      </p:sp>
    </p:spTree>
    <p:extLst>
      <p:ext uri="{BB962C8B-B14F-4D97-AF65-F5344CB8AC3E}">
        <p14:creationId xmlns:p14="http://schemas.microsoft.com/office/powerpoint/2010/main" val="17450623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F8F0E0-23DA-977E-4CF3-4FCD64D0BCAF}"/>
              </a:ext>
            </a:extLst>
          </p:cNvPr>
          <p:cNvSpPr>
            <a:spLocks noGrp="1"/>
          </p:cNvSpPr>
          <p:nvPr>
            <p:ph type="title"/>
          </p:nvPr>
        </p:nvSpPr>
        <p:spPr/>
        <p:txBody>
          <a:bodyPr/>
          <a:lstStyle/>
          <a:p>
            <a:r>
              <a:rPr lang="en-GB" dirty="0">
                <a:solidFill>
                  <a:schemeClr val="accent6"/>
                </a:solidFill>
              </a:rPr>
              <a:t>Installation</a:t>
            </a:r>
          </a:p>
        </p:txBody>
      </p:sp>
      <p:sp>
        <p:nvSpPr>
          <p:cNvPr id="5" name="Content Placeholder 4">
            <a:extLst>
              <a:ext uri="{FF2B5EF4-FFF2-40B4-BE49-F238E27FC236}">
                <a16:creationId xmlns:a16="http://schemas.microsoft.com/office/drawing/2014/main" id="{D113B70A-09D1-D164-036F-EB8AE30F8C38}"/>
              </a:ext>
            </a:extLst>
          </p:cNvPr>
          <p:cNvSpPr txBox="1">
            <a:spLocks/>
          </p:cNvSpPr>
          <p:nvPr/>
        </p:nvSpPr>
        <p:spPr>
          <a:xfrm>
            <a:off x="523445" y="1844826"/>
            <a:ext cx="11172331" cy="1584174"/>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Who installs the MiiCare kit?</a:t>
            </a:r>
          </a:p>
          <a:p>
            <a:pPr>
              <a:buClr>
                <a:schemeClr val="accent6"/>
              </a:buClr>
            </a:pPr>
            <a:r>
              <a:rPr lang="en-GB" sz="1800" dirty="0"/>
              <a:t>We will call the individual or their next of kin to arrange an installation date that is suitable for them, and a member of the BLMK team will install the kit.</a:t>
            </a:r>
          </a:p>
          <a:p>
            <a:pPr>
              <a:buClr>
                <a:schemeClr val="accent6"/>
              </a:buClr>
            </a:pPr>
            <a:r>
              <a:rPr lang="en-GB" sz="1800" dirty="0"/>
              <a:t>The installation can take between 1-2 hours. There is no cost to install the kit. </a:t>
            </a:r>
          </a:p>
        </p:txBody>
      </p:sp>
      <p:sp>
        <p:nvSpPr>
          <p:cNvPr id="20" name="Slide Number Placeholder 4">
            <a:extLst>
              <a:ext uri="{FF2B5EF4-FFF2-40B4-BE49-F238E27FC236}">
                <a16:creationId xmlns:a16="http://schemas.microsoft.com/office/drawing/2014/main" id="{1E7F1A3E-31AD-B22E-76B6-F7AEFF71D37B}"/>
              </a:ext>
            </a:extLst>
          </p:cNvPr>
          <p:cNvSpPr>
            <a:spLocks noGrp="1"/>
          </p:cNvSpPr>
          <p:nvPr>
            <p:ph type="sldNum" sz="quarter" idx="12"/>
          </p:nvPr>
        </p:nvSpPr>
        <p:spPr/>
        <p:txBody>
          <a:bodyPr/>
          <a:lstStyle/>
          <a:p>
            <a:fld id="{30A60DCE-9105-48A5-8A92-25C9283756D1}" type="slidenum">
              <a:rPr lang="en-GB" smtClean="0"/>
              <a:pPr/>
              <a:t>4</a:t>
            </a:fld>
            <a:endParaRPr lang="en-GB" dirty="0"/>
          </a:p>
        </p:txBody>
      </p:sp>
      <p:sp>
        <p:nvSpPr>
          <p:cNvPr id="7" name="Content Placeholder 4">
            <a:extLst>
              <a:ext uri="{FF2B5EF4-FFF2-40B4-BE49-F238E27FC236}">
                <a16:creationId xmlns:a16="http://schemas.microsoft.com/office/drawing/2014/main" id="{83BF918B-B35D-588A-EABF-5C4ABB1DBFDE}"/>
              </a:ext>
            </a:extLst>
          </p:cNvPr>
          <p:cNvSpPr txBox="1">
            <a:spLocks/>
          </p:cNvSpPr>
          <p:nvPr/>
        </p:nvSpPr>
        <p:spPr>
          <a:xfrm>
            <a:off x="496224" y="3545958"/>
            <a:ext cx="11172331" cy="834656"/>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How simple is the installation?</a:t>
            </a:r>
          </a:p>
          <a:p>
            <a:pPr>
              <a:buClr>
                <a:schemeClr val="accent6"/>
              </a:buClr>
            </a:pPr>
            <a:r>
              <a:rPr lang="en-GB" sz="1800" dirty="0"/>
              <a:t>MiiCare is simple and hassle-free, with no need to pair devices. </a:t>
            </a:r>
          </a:p>
        </p:txBody>
      </p:sp>
      <p:sp>
        <p:nvSpPr>
          <p:cNvPr id="8" name="Content Placeholder 4">
            <a:extLst>
              <a:ext uri="{FF2B5EF4-FFF2-40B4-BE49-F238E27FC236}">
                <a16:creationId xmlns:a16="http://schemas.microsoft.com/office/drawing/2014/main" id="{CCE40F9E-3F5E-12C3-98D5-B2E05887AFFF}"/>
              </a:ext>
            </a:extLst>
          </p:cNvPr>
          <p:cNvSpPr txBox="1">
            <a:spLocks/>
          </p:cNvSpPr>
          <p:nvPr/>
        </p:nvSpPr>
        <p:spPr>
          <a:xfrm>
            <a:off x="523446" y="4635506"/>
            <a:ext cx="10917188" cy="1286961"/>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Does MiiCare need to be monitored?</a:t>
            </a:r>
          </a:p>
          <a:p>
            <a:pPr>
              <a:buClr>
                <a:schemeClr val="accent6"/>
              </a:buClr>
            </a:pPr>
            <a:r>
              <a:rPr lang="en-GB" sz="1800" dirty="0"/>
              <a:t>Yes. Alerts will come via the dashboard/app, so someone in your team needs to monitor this. This can be accessed via an app on a phone or computer. SOS alerts can be set up to three different numbers for when the individual calls out for assistance. </a:t>
            </a:r>
          </a:p>
        </p:txBody>
      </p:sp>
    </p:spTree>
    <p:extLst>
      <p:ext uri="{BB962C8B-B14F-4D97-AF65-F5344CB8AC3E}">
        <p14:creationId xmlns:p14="http://schemas.microsoft.com/office/powerpoint/2010/main" val="561235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F8F0E0-23DA-977E-4CF3-4FCD64D0BCAF}"/>
              </a:ext>
            </a:extLst>
          </p:cNvPr>
          <p:cNvSpPr>
            <a:spLocks noGrp="1"/>
          </p:cNvSpPr>
          <p:nvPr>
            <p:ph type="title"/>
          </p:nvPr>
        </p:nvSpPr>
        <p:spPr/>
        <p:txBody>
          <a:bodyPr/>
          <a:lstStyle/>
          <a:p>
            <a:r>
              <a:rPr lang="en-GB" dirty="0">
                <a:solidFill>
                  <a:schemeClr val="accent6"/>
                </a:solidFill>
              </a:rPr>
              <a:t>About Monica</a:t>
            </a:r>
          </a:p>
        </p:txBody>
      </p:sp>
      <p:sp>
        <p:nvSpPr>
          <p:cNvPr id="5" name="Content Placeholder 4">
            <a:extLst>
              <a:ext uri="{FF2B5EF4-FFF2-40B4-BE49-F238E27FC236}">
                <a16:creationId xmlns:a16="http://schemas.microsoft.com/office/drawing/2014/main" id="{D113B70A-09D1-D164-036F-EB8AE30F8C38}"/>
              </a:ext>
            </a:extLst>
          </p:cNvPr>
          <p:cNvSpPr txBox="1">
            <a:spLocks/>
          </p:cNvSpPr>
          <p:nvPr/>
        </p:nvSpPr>
        <p:spPr>
          <a:xfrm>
            <a:off x="523446" y="1844825"/>
            <a:ext cx="11076676" cy="2546422"/>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How does Monica work?</a:t>
            </a:r>
          </a:p>
          <a:p>
            <a:pPr>
              <a:buClr>
                <a:schemeClr val="accent6"/>
              </a:buClr>
            </a:pPr>
            <a:r>
              <a:rPr lang="en-GB" sz="1800" dirty="0"/>
              <a:t>Monica can gently remind the person to take their medicine, drink water and stay active. </a:t>
            </a:r>
            <a:br>
              <a:rPr lang="en-GB" sz="1800" dirty="0"/>
            </a:br>
            <a:r>
              <a:rPr lang="en-GB" sz="1800" dirty="0"/>
              <a:t>She can congratulate them on their step goals, and can also remind them when appointments are due.</a:t>
            </a:r>
          </a:p>
          <a:p>
            <a:pPr>
              <a:buClr>
                <a:schemeClr val="accent6"/>
              </a:buClr>
            </a:pPr>
            <a:r>
              <a:rPr lang="en-GB" sz="1800" dirty="0"/>
              <a:t>These personalised interactions proactively engage with older users to encourage an acceptance of technology, and also provide companionship.</a:t>
            </a:r>
          </a:p>
          <a:p>
            <a:pPr>
              <a:buClr>
                <a:schemeClr val="accent6"/>
              </a:buClr>
            </a:pPr>
            <a:r>
              <a:rPr lang="en-GB" sz="1800" dirty="0"/>
              <a:t>Monica is ready for emergencies – just shout “I need help!” to raise her, or press the SOS button to send an alert and message to caregivers.</a:t>
            </a:r>
          </a:p>
        </p:txBody>
      </p:sp>
      <p:sp>
        <p:nvSpPr>
          <p:cNvPr id="9" name="Content Placeholder 4">
            <a:extLst>
              <a:ext uri="{FF2B5EF4-FFF2-40B4-BE49-F238E27FC236}">
                <a16:creationId xmlns:a16="http://schemas.microsoft.com/office/drawing/2014/main" id="{370DCD0F-960E-F429-11FF-5F4E3A7CD85F}"/>
              </a:ext>
            </a:extLst>
          </p:cNvPr>
          <p:cNvSpPr>
            <a:spLocks noGrp="1"/>
          </p:cNvSpPr>
          <p:nvPr>
            <p:ph idx="1"/>
          </p:nvPr>
        </p:nvSpPr>
        <p:spPr>
          <a:xfrm>
            <a:off x="523445" y="4639766"/>
            <a:ext cx="11172331" cy="1286961"/>
          </a:xfrm>
        </p:spPr>
        <p:txBody>
          <a:bodyPr>
            <a:normAutofit/>
          </a:bodyPr>
          <a:lstStyle/>
          <a:p>
            <a:pPr marL="0" indent="0">
              <a:buNone/>
            </a:pPr>
            <a:r>
              <a:rPr lang="en-GB" sz="1800" b="1" dirty="0"/>
              <a:t>Does Monica communicate in other languages?</a:t>
            </a:r>
          </a:p>
          <a:p>
            <a:pPr>
              <a:buClr>
                <a:schemeClr val="accent6"/>
              </a:buClr>
            </a:pPr>
            <a:r>
              <a:rPr lang="en-GB" sz="1800" dirty="0"/>
              <a:t>Yes, Monica can communicate in a number of other languages including French, Arabic and German (other languages are in development). Please specify your language requirement on the referral form. </a:t>
            </a:r>
          </a:p>
        </p:txBody>
      </p:sp>
      <p:sp>
        <p:nvSpPr>
          <p:cNvPr id="20" name="Slide Number Placeholder 4">
            <a:extLst>
              <a:ext uri="{FF2B5EF4-FFF2-40B4-BE49-F238E27FC236}">
                <a16:creationId xmlns:a16="http://schemas.microsoft.com/office/drawing/2014/main" id="{1E7F1A3E-31AD-B22E-76B6-F7AEFF71D37B}"/>
              </a:ext>
            </a:extLst>
          </p:cNvPr>
          <p:cNvSpPr>
            <a:spLocks noGrp="1"/>
          </p:cNvSpPr>
          <p:nvPr>
            <p:ph type="sldNum" sz="quarter" idx="12"/>
          </p:nvPr>
        </p:nvSpPr>
        <p:spPr/>
        <p:txBody>
          <a:bodyPr/>
          <a:lstStyle/>
          <a:p>
            <a:fld id="{30A60DCE-9105-48A5-8A92-25C9283756D1}" type="slidenum">
              <a:rPr lang="en-GB" smtClean="0"/>
              <a:pPr/>
              <a:t>5</a:t>
            </a:fld>
            <a:endParaRPr lang="en-GB" dirty="0"/>
          </a:p>
        </p:txBody>
      </p:sp>
    </p:spTree>
    <p:extLst>
      <p:ext uri="{BB962C8B-B14F-4D97-AF65-F5344CB8AC3E}">
        <p14:creationId xmlns:p14="http://schemas.microsoft.com/office/powerpoint/2010/main" val="2577981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F8F0E0-23DA-977E-4CF3-4FCD64D0BCAF}"/>
              </a:ext>
            </a:extLst>
          </p:cNvPr>
          <p:cNvSpPr>
            <a:spLocks noGrp="1"/>
          </p:cNvSpPr>
          <p:nvPr>
            <p:ph type="title"/>
          </p:nvPr>
        </p:nvSpPr>
        <p:spPr/>
        <p:txBody>
          <a:bodyPr/>
          <a:lstStyle/>
          <a:p>
            <a:r>
              <a:rPr lang="en-GB" dirty="0">
                <a:solidFill>
                  <a:schemeClr val="accent6"/>
                </a:solidFill>
              </a:rPr>
              <a:t>Further questions</a:t>
            </a:r>
          </a:p>
        </p:txBody>
      </p:sp>
      <p:sp>
        <p:nvSpPr>
          <p:cNvPr id="9" name="Content Placeholder 4">
            <a:extLst>
              <a:ext uri="{FF2B5EF4-FFF2-40B4-BE49-F238E27FC236}">
                <a16:creationId xmlns:a16="http://schemas.microsoft.com/office/drawing/2014/main" id="{370DCD0F-960E-F429-11FF-5F4E3A7CD85F}"/>
              </a:ext>
            </a:extLst>
          </p:cNvPr>
          <p:cNvSpPr>
            <a:spLocks noGrp="1"/>
          </p:cNvSpPr>
          <p:nvPr>
            <p:ph idx="1"/>
          </p:nvPr>
        </p:nvSpPr>
        <p:spPr>
          <a:xfrm>
            <a:off x="523445" y="1844826"/>
            <a:ext cx="11172331" cy="940904"/>
          </a:xfrm>
        </p:spPr>
        <p:txBody>
          <a:bodyPr>
            <a:normAutofit/>
          </a:bodyPr>
          <a:lstStyle/>
          <a:p>
            <a:pPr marL="0" indent="0">
              <a:buNone/>
            </a:pPr>
            <a:r>
              <a:rPr lang="en-GB" sz="1800" b="1" dirty="0"/>
              <a:t>How do I report an issue with the MiiCare kit (such as not connecting or the app not working)?</a:t>
            </a:r>
          </a:p>
          <a:p>
            <a:pPr>
              <a:buClr>
                <a:schemeClr val="accent6"/>
              </a:buClr>
            </a:pPr>
            <a:r>
              <a:rPr lang="en-GB" sz="1800" dirty="0"/>
              <a:t>Please contact the team at </a:t>
            </a:r>
            <a:r>
              <a:rPr lang="en-GB" sz="1800" dirty="0">
                <a:solidFill>
                  <a:schemeClr val="accent6"/>
                </a:solidFill>
                <a:hlinkClick r:id="rId2">
                  <a:extLst>
                    <a:ext uri="{A12FA001-AC4F-418D-AE19-62706E023703}">
                      <ahyp:hlinkClr xmlns:ahyp="http://schemas.microsoft.com/office/drawing/2018/hyperlinkcolor" val="tx"/>
                    </a:ext>
                  </a:extLst>
                </a:hlinkClick>
              </a:rPr>
              <a:t>blmkicb.digital.socialcare@nhs.net</a:t>
            </a:r>
            <a:r>
              <a:rPr lang="en-GB" sz="1800" dirty="0">
                <a:solidFill>
                  <a:schemeClr val="accent6"/>
                </a:solidFill>
              </a:rPr>
              <a:t> </a:t>
            </a:r>
          </a:p>
          <a:p>
            <a:pPr>
              <a:buClr>
                <a:schemeClr val="accent6"/>
              </a:buClr>
            </a:pPr>
            <a:r>
              <a:rPr lang="en-GB" sz="1800" dirty="0">
                <a:solidFill>
                  <a:schemeClr val="tx1"/>
                </a:solidFill>
              </a:rPr>
              <a:t>Or contact MiiCare: </a:t>
            </a:r>
            <a:r>
              <a:rPr lang="en-GB" sz="1800" dirty="0">
                <a:solidFill>
                  <a:schemeClr val="accent6"/>
                </a:solidFill>
                <a:hlinkClick r:id="rId3">
                  <a:extLst>
                    <a:ext uri="{A12FA001-AC4F-418D-AE19-62706E023703}">
                      <ahyp:hlinkClr xmlns:ahyp="http://schemas.microsoft.com/office/drawing/2018/hyperlinkcolor" val="tx"/>
                    </a:ext>
                  </a:extLst>
                </a:hlinkClick>
              </a:rPr>
              <a:t>support@miicare.co.uk</a:t>
            </a:r>
            <a:r>
              <a:rPr lang="en-GB" sz="1800" dirty="0">
                <a:solidFill>
                  <a:schemeClr val="accent6"/>
                </a:solidFill>
              </a:rPr>
              <a:t> </a:t>
            </a:r>
          </a:p>
          <a:p>
            <a:pPr marL="0" indent="0">
              <a:buNone/>
            </a:pPr>
            <a:endParaRPr lang="en-GB" sz="1800" dirty="0"/>
          </a:p>
        </p:txBody>
      </p:sp>
      <p:sp>
        <p:nvSpPr>
          <p:cNvPr id="14" name="Content Placeholder 4">
            <a:extLst>
              <a:ext uri="{FF2B5EF4-FFF2-40B4-BE49-F238E27FC236}">
                <a16:creationId xmlns:a16="http://schemas.microsoft.com/office/drawing/2014/main" id="{877E65E3-ECB2-217D-FFF5-971E7BCD5E46}"/>
              </a:ext>
            </a:extLst>
          </p:cNvPr>
          <p:cNvSpPr txBox="1">
            <a:spLocks/>
          </p:cNvSpPr>
          <p:nvPr/>
        </p:nvSpPr>
        <p:spPr>
          <a:xfrm>
            <a:off x="523445" y="3234111"/>
            <a:ext cx="11172331" cy="940904"/>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What if I no longer want my MiiCare kit?</a:t>
            </a:r>
          </a:p>
          <a:p>
            <a:pPr>
              <a:buClr>
                <a:schemeClr val="accent6"/>
              </a:buClr>
            </a:pPr>
            <a:r>
              <a:rPr lang="en-GB" sz="1800" dirty="0"/>
              <a:t>Please contact the team at </a:t>
            </a:r>
            <a:r>
              <a:rPr lang="en-GB" sz="1800" dirty="0">
                <a:solidFill>
                  <a:schemeClr val="accent6"/>
                </a:solidFill>
                <a:hlinkClick r:id="rId2">
                  <a:extLst>
                    <a:ext uri="{A12FA001-AC4F-418D-AE19-62706E023703}">
                      <ahyp:hlinkClr xmlns:ahyp="http://schemas.microsoft.com/office/drawing/2018/hyperlinkcolor" val="tx"/>
                    </a:ext>
                  </a:extLst>
                </a:hlinkClick>
              </a:rPr>
              <a:t>blmkicb.digital.socialcare@nhs.net</a:t>
            </a:r>
            <a:r>
              <a:rPr lang="en-GB" sz="1800" dirty="0">
                <a:solidFill>
                  <a:schemeClr val="accent6"/>
                </a:solidFill>
              </a:rPr>
              <a:t> </a:t>
            </a:r>
            <a:r>
              <a:rPr lang="en-GB" sz="1800" dirty="0">
                <a:solidFill>
                  <a:schemeClr val="tx1"/>
                </a:solidFill>
              </a:rPr>
              <a:t>who will reply to arrange collection of the MiiCare kit.</a:t>
            </a:r>
          </a:p>
        </p:txBody>
      </p:sp>
      <p:sp>
        <p:nvSpPr>
          <p:cNvPr id="20" name="Slide Number Placeholder 4">
            <a:extLst>
              <a:ext uri="{FF2B5EF4-FFF2-40B4-BE49-F238E27FC236}">
                <a16:creationId xmlns:a16="http://schemas.microsoft.com/office/drawing/2014/main" id="{1E7F1A3E-31AD-B22E-76B6-F7AEFF71D37B}"/>
              </a:ext>
            </a:extLst>
          </p:cNvPr>
          <p:cNvSpPr>
            <a:spLocks noGrp="1"/>
          </p:cNvSpPr>
          <p:nvPr>
            <p:ph type="sldNum" sz="quarter" idx="12"/>
          </p:nvPr>
        </p:nvSpPr>
        <p:spPr/>
        <p:txBody>
          <a:bodyPr/>
          <a:lstStyle/>
          <a:p>
            <a:fld id="{30A60DCE-9105-48A5-8A92-25C9283756D1}" type="slidenum">
              <a:rPr lang="en-GB" smtClean="0"/>
              <a:pPr/>
              <a:t>6</a:t>
            </a:fld>
            <a:endParaRPr lang="en-GB" dirty="0"/>
          </a:p>
        </p:txBody>
      </p:sp>
      <p:sp>
        <p:nvSpPr>
          <p:cNvPr id="18" name="Content Placeholder 4">
            <a:extLst>
              <a:ext uri="{FF2B5EF4-FFF2-40B4-BE49-F238E27FC236}">
                <a16:creationId xmlns:a16="http://schemas.microsoft.com/office/drawing/2014/main" id="{E3FC9485-FBA2-4FF0-58DE-E7A8901915A5}"/>
              </a:ext>
            </a:extLst>
          </p:cNvPr>
          <p:cNvSpPr txBox="1">
            <a:spLocks/>
          </p:cNvSpPr>
          <p:nvPr/>
        </p:nvSpPr>
        <p:spPr>
          <a:xfrm>
            <a:off x="509834" y="4548969"/>
            <a:ext cx="11172331" cy="940904"/>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How do I restart using my MiiCare kit?</a:t>
            </a:r>
          </a:p>
          <a:p>
            <a:pPr>
              <a:buClr>
                <a:schemeClr val="accent6"/>
              </a:buClr>
            </a:pPr>
            <a:r>
              <a:rPr lang="en-GB" sz="1800" dirty="0"/>
              <a:t>Support including videos of troubleshooting can be found on </a:t>
            </a:r>
            <a:r>
              <a:rPr lang="en-GB" sz="1800" dirty="0" err="1"/>
              <a:t>MiiCare’s</a:t>
            </a:r>
            <a:r>
              <a:rPr lang="en-GB" sz="1800" dirty="0"/>
              <a:t> website: </a:t>
            </a:r>
            <a:r>
              <a:rPr lang="en-GB" sz="1800" dirty="0">
                <a:solidFill>
                  <a:schemeClr val="accent6"/>
                </a:solidFill>
                <a:hlinkClick r:id="rId4">
                  <a:extLst>
                    <a:ext uri="{A12FA001-AC4F-418D-AE19-62706E023703}">
                      <ahyp:hlinkClr xmlns:ahyp="http://schemas.microsoft.com/office/drawing/2018/hyperlinkcolor" val="tx"/>
                    </a:ext>
                  </a:extLst>
                </a:hlinkClick>
              </a:rPr>
              <a:t>www.miicare.co.uk</a:t>
            </a:r>
            <a:endParaRPr lang="en-GB" sz="1800" dirty="0">
              <a:solidFill>
                <a:schemeClr val="accent6"/>
              </a:solidFill>
            </a:endParaRPr>
          </a:p>
          <a:p>
            <a:pPr marL="0" indent="0">
              <a:buClr>
                <a:schemeClr val="accent6"/>
              </a:buClr>
              <a:buNone/>
            </a:pPr>
            <a:endParaRPr lang="en-GB" sz="1800" dirty="0">
              <a:solidFill>
                <a:schemeClr val="tx1"/>
              </a:solidFill>
            </a:endParaRPr>
          </a:p>
        </p:txBody>
      </p:sp>
    </p:spTree>
    <p:extLst>
      <p:ext uri="{BB962C8B-B14F-4D97-AF65-F5344CB8AC3E}">
        <p14:creationId xmlns:p14="http://schemas.microsoft.com/office/powerpoint/2010/main" val="375451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F8F0E0-23DA-977E-4CF3-4FCD64D0BCAF}"/>
              </a:ext>
            </a:extLst>
          </p:cNvPr>
          <p:cNvSpPr>
            <a:spLocks noGrp="1"/>
          </p:cNvSpPr>
          <p:nvPr>
            <p:ph type="title"/>
          </p:nvPr>
        </p:nvSpPr>
        <p:spPr/>
        <p:txBody>
          <a:bodyPr/>
          <a:lstStyle/>
          <a:p>
            <a:r>
              <a:rPr lang="en-GB" dirty="0">
                <a:solidFill>
                  <a:schemeClr val="accent6"/>
                </a:solidFill>
              </a:rPr>
              <a:t>Find out more</a:t>
            </a:r>
          </a:p>
        </p:txBody>
      </p:sp>
      <p:sp>
        <p:nvSpPr>
          <p:cNvPr id="20" name="Slide Number Placeholder 4">
            <a:extLst>
              <a:ext uri="{FF2B5EF4-FFF2-40B4-BE49-F238E27FC236}">
                <a16:creationId xmlns:a16="http://schemas.microsoft.com/office/drawing/2014/main" id="{1E7F1A3E-31AD-B22E-76B6-F7AEFF71D37B}"/>
              </a:ext>
            </a:extLst>
          </p:cNvPr>
          <p:cNvSpPr>
            <a:spLocks noGrp="1"/>
          </p:cNvSpPr>
          <p:nvPr>
            <p:ph type="sldNum" sz="quarter" idx="12"/>
          </p:nvPr>
        </p:nvSpPr>
        <p:spPr/>
        <p:txBody>
          <a:bodyPr/>
          <a:lstStyle/>
          <a:p>
            <a:fld id="{30A60DCE-9105-48A5-8A92-25C9283756D1}" type="slidenum">
              <a:rPr lang="en-GB" smtClean="0"/>
              <a:pPr/>
              <a:t>7</a:t>
            </a:fld>
            <a:endParaRPr lang="en-GB" dirty="0"/>
          </a:p>
        </p:txBody>
      </p:sp>
      <p:sp>
        <p:nvSpPr>
          <p:cNvPr id="9" name="Content Placeholder 4">
            <a:extLst>
              <a:ext uri="{FF2B5EF4-FFF2-40B4-BE49-F238E27FC236}">
                <a16:creationId xmlns:a16="http://schemas.microsoft.com/office/drawing/2014/main" id="{370DCD0F-960E-F429-11FF-5F4E3A7CD85F}"/>
              </a:ext>
            </a:extLst>
          </p:cNvPr>
          <p:cNvSpPr>
            <a:spLocks noGrp="1"/>
          </p:cNvSpPr>
          <p:nvPr>
            <p:ph idx="1"/>
          </p:nvPr>
        </p:nvSpPr>
        <p:spPr>
          <a:xfrm>
            <a:off x="523445" y="1844826"/>
            <a:ext cx="11172331" cy="1526049"/>
          </a:xfrm>
        </p:spPr>
        <p:txBody>
          <a:bodyPr>
            <a:normAutofit/>
          </a:bodyPr>
          <a:lstStyle/>
          <a:p>
            <a:pPr>
              <a:buClr>
                <a:schemeClr val="accent6"/>
              </a:buClr>
            </a:pPr>
            <a:r>
              <a:rPr lang="en-GB" sz="1800" dirty="0"/>
              <a:t>Visit </a:t>
            </a:r>
            <a:r>
              <a:rPr lang="en-GB" sz="1800" dirty="0" err="1"/>
              <a:t>MiiCare’s</a:t>
            </a:r>
            <a:r>
              <a:rPr lang="en-GB" sz="1800" dirty="0"/>
              <a:t> website: </a:t>
            </a:r>
            <a:r>
              <a:rPr lang="en-GB" sz="1800" dirty="0">
                <a:solidFill>
                  <a:schemeClr val="accent6"/>
                </a:solidFill>
                <a:hlinkClick r:id="rId2">
                  <a:extLst>
                    <a:ext uri="{A12FA001-AC4F-418D-AE19-62706E023703}">
                      <ahyp:hlinkClr xmlns:ahyp="http://schemas.microsoft.com/office/drawing/2018/hyperlinkcolor" val="tx"/>
                    </a:ext>
                  </a:extLst>
                </a:hlinkClick>
              </a:rPr>
              <a:t>www.miicare.co.uk</a:t>
            </a:r>
            <a:endParaRPr lang="en-GB" sz="1800" dirty="0">
              <a:solidFill>
                <a:schemeClr val="accent6"/>
              </a:solidFill>
            </a:endParaRPr>
          </a:p>
          <a:p>
            <a:pPr>
              <a:buClr>
                <a:schemeClr val="accent6"/>
              </a:buClr>
            </a:pPr>
            <a:r>
              <a:rPr lang="en-GB" sz="1800" dirty="0"/>
              <a:t>Read a local case study:</a:t>
            </a:r>
            <a:r>
              <a:rPr lang="en-GB" sz="1800" dirty="0">
                <a:solidFill>
                  <a:schemeClr val="accent6"/>
                </a:solidFill>
              </a:rPr>
              <a:t> </a:t>
            </a:r>
            <a:r>
              <a:rPr lang="en-GB" sz="1800" dirty="0">
                <a:solidFill>
                  <a:schemeClr val="accent6"/>
                </a:solidFill>
                <a:hlinkClick r:id="rId3">
                  <a:extLst>
                    <a:ext uri="{A12FA001-AC4F-418D-AE19-62706E023703}">
                      <ahyp:hlinkClr xmlns:ahyp="http://schemas.microsoft.com/office/drawing/2018/hyperlinkcolor" val="tx"/>
                    </a:ext>
                  </a:extLst>
                </a:hlinkClick>
              </a:rPr>
              <a:t>www.blmkhealthandcarepartnership.org/new-technology-helping-people-to-stay-safely-in-their-own-homes</a:t>
            </a:r>
            <a:r>
              <a:rPr lang="en-GB" sz="1800" dirty="0">
                <a:solidFill>
                  <a:schemeClr val="accent6"/>
                </a:solidFill>
              </a:rPr>
              <a:t> </a:t>
            </a:r>
          </a:p>
        </p:txBody>
      </p:sp>
    </p:spTree>
    <p:extLst>
      <p:ext uri="{BB962C8B-B14F-4D97-AF65-F5344CB8AC3E}">
        <p14:creationId xmlns:p14="http://schemas.microsoft.com/office/powerpoint/2010/main" val="2905060114"/>
      </p:ext>
    </p:extLst>
  </p:cSld>
  <p:clrMapOvr>
    <a:masterClrMapping/>
  </p:clrMapOvr>
</p:sld>
</file>

<file path=ppt/theme/theme1.xml><?xml version="1.0" encoding="utf-8"?>
<a:theme xmlns:a="http://schemas.openxmlformats.org/drawingml/2006/main" name="Office Theme">
  <a:themeElements>
    <a:clrScheme name="BLMK colours Oct 2021">
      <a:dk1>
        <a:srgbClr val="000000"/>
      </a:dk1>
      <a:lt1>
        <a:srgbClr val="FFFFFF"/>
      </a:lt1>
      <a:dk2>
        <a:srgbClr val="2B307E"/>
      </a:dk2>
      <a:lt2>
        <a:srgbClr val="EEECE1"/>
      </a:lt2>
      <a:accent1>
        <a:srgbClr val="00A198"/>
      </a:accent1>
      <a:accent2>
        <a:srgbClr val="009BDA"/>
      </a:accent2>
      <a:accent3>
        <a:srgbClr val="514E93"/>
      </a:accent3>
      <a:accent4>
        <a:srgbClr val="F9B334"/>
      </a:accent4>
      <a:accent5>
        <a:srgbClr val="3EAB38"/>
      </a:accent5>
      <a:accent6>
        <a:srgbClr val="E8501D"/>
      </a:accent6>
      <a:hlink>
        <a:srgbClr val="00A198"/>
      </a:hlink>
      <a:folHlink>
        <a:srgbClr val="3DAA37"/>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c7317043-972e-4965-90d2-964e677ed748" xsi:nil="true"/>
    <_ip_UnifiedCompliancePolicyProperties xmlns="http://schemas.microsoft.com/sharepoint/v3" xsi:nil="true"/>
    <TaxKeywordTaxHTField xmlns="c7317043-972e-4965-90d2-964e677ed748">
      <Terms xmlns="http://schemas.microsoft.com/office/infopath/2007/PartnerControls"/>
    </TaxKeywordTaxHTField>
    <lcf76f155ced4ddcb4097134ff3c332f xmlns="95c8f19c-67eb-42e4-b09e-68284a1fc300">
      <Terms xmlns="http://schemas.microsoft.com/office/infopath/2007/PartnerControls"/>
    </lcf76f155ced4ddcb4097134ff3c332f>
    <SharedWithUsers xmlns="c7317043-972e-4965-90d2-964e677ed748">
      <UserInfo>
        <DisplayName>ROWLEY, Jessica (NHS ARDEN AND GREATER EAST MIDLANDS COMMISSIONING SUPPORT UNIT)</DisplayName>
        <AccountId>185</AccountId>
        <AccountType/>
      </UserInfo>
      <UserInfo>
        <DisplayName>MAKIN, Sarah (NHS ARDEN AND GREATER EAST MIDLANDS COMMISSIONING SUPPORT UNIT)</DisplayName>
        <AccountId>24</AccountId>
        <AccountType/>
      </UserInfo>
    </SharedWithUsers>
    <Internalteam xmlns="95c8f19c-67eb-42e4-b09e-68284a1fc300" xsi:nil="true"/>
    <Teammemberresponsible xmlns="95c8f19c-67eb-42e4-b09e-68284a1fc30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17B0127FAC89B418B2E422FF4C543E6" ma:contentTypeVersion="73" ma:contentTypeDescription="Create a new document." ma:contentTypeScope="" ma:versionID="a02fb9074e52ec0b68f4e33464791406">
  <xsd:schema xmlns:xsd="http://www.w3.org/2001/XMLSchema" xmlns:xs="http://www.w3.org/2001/XMLSchema" xmlns:p="http://schemas.microsoft.com/office/2006/metadata/properties" xmlns:ns1="http://schemas.microsoft.com/sharepoint/v3" xmlns:ns2="c7317043-972e-4965-90d2-964e677ed748" xmlns:ns3="95c8f19c-67eb-42e4-b09e-68284a1fc300" targetNamespace="http://schemas.microsoft.com/office/2006/metadata/properties" ma:root="true" ma:fieldsID="96a1863b7e63766dbafad2b1d66b024d" ns1:_="" ns2:_="" ns3:_="">
    <xsd:import namespace="http://schemas.microsoft.com/sharepoint/v3"/>
    <xsd:import namespace="c7317043-972e-4965-90d2-964e677ed748"/>
    <xsd:import namespace="95c8f19c-67eb-42e4-b09e-68284a1fc300"/>
    <xsd:element name="properties">
      <xsd:complexType>
        <xsd:sequence>
          <xsd:element name="documentManagement">
            <xsd:complexType>
              <xsd:all>
                <xsd:element ref="ns2:TaxKeywordTaxHTField" minOccurs="0"/>
                <xsd:element ref="ns2:TaxCatchAll"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2:TaxCatchAllLabel" minOccurs="0"/>
                <xsd:element ref="ns2:SharedWithUsers" minOccurs="0"/>
                <xsd:element ref="ns2:SharedWithDetails" minOccurs="0"/>
                <xsd:element ref="ns1:_ip_UnifiedCompliancePolicyProperties" minOccurs="0"/>
                <xsd:element ref="ns1:_ip_UnifiedCompliancePolicyUIAction" minOccurs="0"/>
                <xsd:element ref="ns3:lcf76f155ced4ddcb4097134ff3c332f" minOccurs="0"/>
                <xsd:element ref="ns3:MediaServiceLocation" minOccurs="0"/>
                <xsd:element ref="ns3:MediaServiceObjectDetectorVersions" minOccurs="0"/>
                <xsd:element ref="ns3:MediaServiceSearchProperties" minOccurs="0"/>
                <xsd:element ref="ns3:Internalteam" minOccurs="0"/>
                <xsd:element ref="ns3:Teammemberresponsibl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7317043-972e-4965-90d2-964e677ed748" elementFormDefault="qualified">
    <xsd:import namespace="http://schemas.microsoft.com/office/2006/documentManagement/types"/>
    <xsd:import namespace="http://schemas.microsoft.com/office/infopath/2007/PartnerControls"/>
    <xsd:element name="TaxKeywordTaxHTField" ma:index="3" nillable="true" ma:taxonomy="true" ma:internalName="TaxKeywordTaxHTField" ma:taxonomyFieldName="TaxKeyword" ma:displayName="Keywords" ma:fieldId="{23f27201-bee3-471e-b2e7-b64fd8b7ca38}" ma:taxonomyMulti="true" ma:sspId="2c8d5fda-b97d-42c6-97e2-f76465e161c0" ma:termSetId="00000000-0000-0000-0000-000000000000" ma:anchorId="00000000-0000-0000-0000-000000000000" ma:open="true" ma:isKeyword="true">
      <xsd:complexType>
        <xsd:sequence>
          <xsd:element ref="pc:Terms" minOccurs="0" maxOccurs="1"/>
        </xsd:sequence>
      </xsd:complexType>
    </xsd:element>
    <xsd:element name="TaxCatchAll" ma:index="4" nillable="true" ma:displayName="Taxonomy Catch All Column" ma:hidden="true" ma:list="{e184e599-1594-491a-b16e-09fce6dfe987}" ma:internalName="TaxCatchAll" ma:showField="CatchAllData" ma:web="c7317043-972e-4965-90d2-964e677ed748">
      <xsd:complexType>
        <xsd:complexContent>
          <xsd:extension base="dms:MultiChoiceLookup">
            <xsd:sequence>
              <xsd:element name="Value" type="dms:Lookup" maxOccurs="unbounded" minOccurs="0" nillable="true"/>
            </xsd:sequence>
          </xsd:extension>
        </xsd:complexContent>
      </xsd:complexType>
    </xsd:element>
    <xsd:element name="TaxCatchAllLabel" ma:index="15" nillable="true" ma:displayName="Taxonomy Catch All Column1" ma:hidden="true" ma:list="{e184e599-1594-491a-b16e-09fce6dfe987}" ma:internalName="TaxCatchAllLabel" ma:readOnly="true" ma:showField="CatchAllDataLabel" ma:web="c7317043-972e-4965-90d2-964e677ed748">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5c8f19c-67eb-42e4-b09e-68284a1fc300" elementFormDefault="qualified">
    <xsd:import namespace="http://schemas.microsoft.com/office/2006/documentManagement/types"/>
    <xsd:import namespace="http://schemas.microsoft.com/office/infopath/2007/PartnerControls"/>
    <xsd:element name="MediaServiceMetadata" ma:index="5" nillable="true" ma:displayName="MediaServiceMetadata" ma:hidden="true" ma:internalName="MediaServiceMetadata" ma:readOnly="true">
      <xsd:simpleType>
        <xsd:restriction base="dms:Note"/>
      </xsd:simpleType>
    </xsd:element>
    <xsd:element name="MediaServiceFastMetadata" ma:index="6" nillable="true" ma:displayName="MediaServiceFastMetadata" ma:hidden="true" ma:internalName="MediaServiceFastMetadata" ma:readOnly="true">
      <xsd:simpleType>
        <xsd:restriction base="dms:Note"/>
      </xsd:simpleType>
    </xsd:element>
    <xsd:element name="MediaServiceDateTaken" ma:index="7" nillable="true" ma:displayName="MediaServiceDateTaken" ma:hidden="true" ma:internalName="MediaServiceDateTaken" ma:readOnly="true">
      <xsd:simpleType>
        <xsd:restriction base="dms:Text"/>
      </xsd:simpleType>
    </xsd:element>
    <xsd:element name="MediaServiceAutoTags" ma:index="8" nillable="true" ma:displayName="Tags" ma:internalName="MediaServiceAutoTags" ma:readOnly="true">
      <xsd:simpleType>
        <xsd:restriction base="dms:Text"/>
      </xsd:simpleType>
    </xsd:element>
    <xsd:element name="MediaServiceOCR" ma:index="9" nillable="true" ma:displayName="Extracted Text" ma:internalName="MediaServiceOCR" ma:readOnly="true">
      <xsd:simpleType>
        <xsd:restriction base="dms:Note">
          <xsd:maxLength value="255"/>
        </xsd:restriction>
      </xsd:simpleType>
    </xsd:element>
    <xsd:element name="MediaServiceGenerationTime" ma:index="10" nillable="true" ma:displayName="MediaServiceGenerationTime" ma:hidden="true" ma:internalName="MediaServiceGenerationTime"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LengthInSeconds" ma:index="14" nillable="true" ma:displayName="Length (seconds)" ma:internalName="MediaLengthInSeconds" ma:readOnly="true">
      <xsd:simpleType>
        <xsd:restriction base="dms:Unknown"/>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Location" ma:index="28" nillable="true" ma:displayName="Location" ma:internalName="MediaServiceLocation" ma:readOnly="true">
      <xsd:simpleType>
        <xsd:restriction base="dms:Text"/>
      </xsd:simple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0" nillable="true" ma:displayName="MediaServiceSearchProperties" ma:hidden="true" ma:internalName="MediaServiceSearchProperties" ma:readOnly="true">
      <xsd:simpleType>
        <xsd:restriction base="dms:Note"/>
      </xsd:simpleType>
    </xsd:element>
    <xsd:element name="Internalteam" ma:index="31" nillable="true" ma:displayName="Internal team" ma:format="Dropdown" ma:internalName="Internalteam">
      <xsd:complexType>
        <xsd:complexContent>
          <xsd:extension base="dms:MultiChoice">
            <xsd:sequence>
              <xsd:element name="Value" maxOccurs="unbounded" minOccurs="0" nillable="true">
                <xsd:simpleType>
                  <xsd:restriction base="dms:Choice">
                    <xsd:enumeration value="CCD"/>
                    <xsd:enumeration value="IEC"/>
                    <xsd:enumeration value="Comms &amp; Media"/>
                    <xsd:enumeration value="Consultancy"/>
                    <xsd:enumeration value="Inclusion"/>
                    <xsd:enumeration value="DDaT"/>
                    <xsd:enumeration value="General"/>
                    <xsd:enumeration value="FOI"/>
                  </xsd:restriction>
                </xsd:simpleType>
              </xsd:element>
            </xsd:sequence>
          </xsd:extension>
        </xsd:complexContent>
      </xsd:complexType>
    </xsd:element>
    <xsd:element name="Teammemberresponsible" ma:index="32" nillable="true" ma:displayName="Team member responsible" ma:format="Dropdown" ma:internalName="Teammemberresponsible">
      <xsd:complexType>
        <xsd:complexContent>
          <xsd:extension base="dms:MultiChoice">
            <xsd:sequence>
              <xsd:element name="Value" maxOccurs="unbounded" minOccurs="0" nillable="true">
                <xsd:simpleType>
                  <xsd:restriction base="dms:Choice">
                    <xsd:enumeration value="Andy Downton"/>
                    <xsd:enumeration value="Hemma Thakrar"/>
                    <xsd:enumeration value="Sarah Colston"/>
                    <xsd:enumeration value="Christine De Souza"/>
                    <xsd:enumeration value="Diane Harrison"/>
                    <xsd:enumeration value="Pam Schreier"/>
                    <xsd:enumeration value="Robert Beardall"/>
                    <xsd:enumeration value="Aislinn Tilsley"/>
                    <xsd:enumeration value="Sharon Kendal"/>
                    <xsd:enumeration value="Hannah Anderson"/>
                    <xsd:enumeration value="Sarah Makin"/>
                    <xsd:enumeration value="Charlie Wonders"/>
                    <xsd:enumeration value="Andrea Clark"/>
                    <xsd:enumeration value="Stephen Williams"/>
                    <xsd:enumeration value="Philip Humphreys"/>
                  </xsd:restriction>
                </xsd:simple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1" ma:displayName="Content Type"/>
        <xsd:element ref="dc:title" minOccurs="0" maxOccurs="1" ma:index="1" ma:displayName="Title"/>
        <xsd:element ref="dc:subject" minOccurs="0" maxOccurs="1" ma:index="33"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153355-B80A-41EF-BBF7-77E2ADEBC77E}">
  <ds:schemaRefs>
    <ds:schemaRef ds:uri="http://purl.org/dc/elements/1.1/"/>
    <ds:schemaRef ds:uri="95c8f19c-67eb-42e4-b09e-68284a1fc300"/>
    <ds:schemaRef ds:uri="http://purl.org/dc/terms/"/>
    <ds:schemaRef ds:uri="http://schemas.microsoft.com/office/2006/metadata/properties"/>
    <ds:schemaRef ds:uri="http://purl.org/dc/dcmitype/"/>
    <ds:schemaRef ds:uri="http://schemas.openxmlformats.org/package/2006/metadata/core-properties"/>
    <ds:schemaRef ds:uri="c7317043-972e-4965-90d2-964e677ed748"/>
    <ds:schemaRef ds:uri="http://schemas.microsoft.com/office/2006/documentManagement/types"/>
    <ds:schemaRef ds:uri="http://schemas.microsoft.com/office/infopath/2007/PartnerControls"/>
    <ds:schemaRef ds:uri="http://schemas.microsoft.com/sharepoint/v3"/>
    <ds:schemaRef ds:uri="http://www.w3.org/XML/1998/namespace"/>
  </ds:schemaRefs>
</ds:datastoreItem>
</file>

<file path=customXml/itemProps2.xml><?xml version="1.0" encoding="utf-8"?>
<ds:datastoreItem xmlns:ds="http://schemas.openxmlformats.org/officeDocument/2006/customXml" ds:itemID="{3B2F2F90-86E8-4EEB-A0A9-779B71705D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7317043-972e-4965-90d2-964e677ed748"/>
    <ds:schemaRef ds:uri="95c8f19c-67eb-42e4-b09e-68284a1fc3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357A83D-ECB4-43F3-91ED-4BD0089DB1AB}">
  <ds:schemaRefs>
    <ds:schemaRef ds:uri="http://schemas.microsoft.com/sharepoint/v3/contenttype/forms"/>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
  <TotalTime>66906</TotalTime>
  <Words>803</Words>
  <Application>Microsoft Office PowerPoint</Application>
  <PresentationFormat>Widescreen</PresentationFormat>
  <Paragraphs>55</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Century Gothic</vt:lpstr>
      <vt:lpstr>Wingdings</vt:lpstr>
      <vt:lpstr>Office Theme</vt:lpstr>
      <vt:lpstr>BLMK ICS Digitising Social Care (DiSC) Programme  MiiCare self-help guide</vt:lpstr>
      <vt:lpstr>MiiCare</vt:lpstr>
      <vt:lpstr>Getting set up</vt:lpstr>
      <vt:lpstr>Installation</vt:lpstr>
      <vt:lpstr>About Monica</vt:lpstr>
      <vt:lpstr>Further questions</vt:lpstr>
      <vt:lpstr>Find out more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Communicating through change ICS/CCG Transition</dc:title>
  <dc:creator>SUMMERS, Michelle (NHS BEDFORDSHIRE CCG)</dc:creator>
  <cp:lastModifiedBy>Amy Egan (ML)</cp:lastModifiedBy>
  <cp:revision>65</cp:revision>
  <cp:lastPrinted>2022-09-07T10:39:17Z</cp:lastPrinted>
  <dcterms:created xsi:type="dcterms:W3CDTF">2021-04-30T07:09:02Z</dcterms:created>
  <dcterms:modified xsi:type="dcterms:W3CDTF">2024-10-31T10:56:07Z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0x010100117B0127FAC89B418B2E422FF4C543E6</vt:lpwstr>
  </property>
  <property fmtid="{D5CDD505-2E9C-101B-9397-08002B2CF9AE}" pid="3" name="_dlc_DocIdItemGuid">
    <vt:lpwstr>93024a7b-fed9-4ab7-acec-36d68c9763ea</vt:lpwstr>
  </property>
  <property fmtid="{D5CDD505-2E9C-101B-9397-08002B2CF9AE}" pid="4" name="TaxKeyword">
    <vt:lpwstr/>
  </property>
  <property fmtid="{D5CDD505-2E9C-101B-9397-08002B2CF9AE}" pid="5" name="MediaServiceImageTags">
    <vt:lpwstr/>
  </property>
</Properties>
</file>