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145707499" r:id="rId5"/>
    <p:sldId id="2145707583" r:id="rId6"/>
    <p:sldId id="2145707587" r:id="rId7"/>
    <p:sldId id="2145707589" r:id="rId8"/>
    <p:sldId id="2145707588" r:id="rId9"/>
    <p:sldId id="2145707585" r:id="rId10"/>
    <p:sldId id="2145707586" r:id="rId1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78BE"/>
    <a:srgbClr val="8AC542"/>
    <a:srgbClr val="0E9347"/>
    <a:srgbClr val="84C944"/>
    <a:srgbClr val="C3E19F"/>
    <a:srgbClr val="C8F4DF"/>
    <a:srgbClr val="BDFFFC"/>
    <a:srgbClr val="262760"/>
    <a:srgbClr val="F59223"/>
    <a:srgbClr val="2939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103" d="100"/>
          <a:sy n="103" d="100"/>
        </p:scale>
        <p:origin x="960" y="102"/>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10/31/2024</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10/31/2024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hyperlink" Target="mailto:blmkicb.digital.socialcare@nhs.net"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mailto:support@miicare.co.uk" TargetMode="External"/><Relationship Id="rId2" Type="http://schemas.openxmlformats.org/officeDocument/2006/relationships/hyperlink" Target="mailto:blmkicb.digital.socialcare@nhs.net" TargetMode="External"/><Relationship Id="rId1" Type="http://schemas.openxmlformats.org/officeDocument/2006/relationships/slideLayout" Target="../slideLayouts/slideLayout3.xml"/><Relationship Id="rId4" Type="http://schemas.openxmlformats.org/officeDocument/2006/relationships/hyperlink" Target="http://www.miicare.co.uk/"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blmkhealthandcarepartnership.org/new-technology-helping-people-to-stay-safely-in-their-own-homes" TargetMode="External"/><Relationship Id="rId2" Type="http://schemas.openxmlformats.org/officeDocument/2006/relationships/hyperlink" Target="http://www.miicare.co.uk/"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chemeClr val="accent6"/>
                </a:solidFill>
              </a:rPr>
              <a:t>MiiCare self-help guide</a:t>
            </a:r>
            <a:endParaRPr lang="en-US" sz="3200" dirty="0">
              <a:solidFill>
                <a:schemeClr val="accent6"/>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9119019"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a:t>
            </a:r>
            <a:r>
              <a:rPr lang="en-GB" sz="1800" b="1" dirty="0" err="1">
                <a:latin typeface="Arial" panose="020B0604020202020204" pitchFamily="34" charset="0"/>
                <a:cs typeface="Arial" panose="020B0604020202020204" pitchFamily="34" charset="0"/>
              </a:rPr>
              <a:t>DiSC</a:t>
            </a:r>
            <a:r>
              <a:rPr lang="en-GB" sz="1800" b="1" dirty="0">
                <a:latin typeface="Arial" panose="020B0604020202020204" pitchFamily="34" charset="0"/>
                <a:cs typeface="Arial" panose="020B0604020202020204" pitchFamily="34" charset="0"/>
              </a:rPr>
              <a:t>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429000"/>
            <a:ext cx="8035638" cy="2616101"/>
          </a:xfrm>
          <a:prstGeom prst="rect">
            <a:avLst/>
          </a:prstGeom>
          <a:noFill/>
        </p:spPr>
        <p:txBody>
          <a:bodyPr wrap="square">
            <a:spAutoFit/>
          </a:bodyPr>
          <a:lstStyle/>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Helps people stay in their own home, safely and for longer​</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A central MiiCare hub is connected to a set of devices and sensors around the home – such as door sensors, mugs and watches </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Helps reduce hospital admissions​</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Prompts actions important for wellbeing​ – such as </a:t>
            </a:r>
            <a:b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b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reminders to take medication and have a drink</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Gives reassurance to family members and alerts them </a:t>
            </a:r>
            <a:b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b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Century Gothic" panose="020F0302020204030204"/>
                <a:ea typeface="Calibri"/>
                <a:cs typeface="Calibri"/>
              </a:rPr>
              <a:t>39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residents</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t>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supported </a:t>
            </a:r>
            <a:r>
              <a:rPr kumimoji="0" lang="en-GB" sz="1600" b="0" i="0" u="none" strike="noStrike" kern="1200" cap="none" spc="0" normalizeH="0" baseline="0" noProof="0">
                <a:ln>
                  <a:noFill/>
                </a:ln>
                <a:solidFill>
                  <a:srgbClr val="000000"/>
                </a:solidFill>
                <a:effectLst/>
                <a:uLnTx/>
                <a:uFillTx/>
                <a:latin typeface="Century Gothic" panose="020F0302020204030204"/>
                <a:ea typeface="Calibri"/>
                <a:cs typeface="Calibri"/>
              </a:rPr>
              <a:t>through </a:t>
            </a:r>
            <a:r>
              <a:rPr kumimoji="0" lang="en-GB" sz="1600" b="1" i="0" u="none" strike="noStrike" kern="1200" cap="none" spc="0" normalizeH="0" baseline="0" noProof="0">
                <a:ln>
                  <a:noFill/>
                </a:ln>
                <a:solidFill>
                  <a:srgbClr val="000000"/>
                </a:solidFill>
                <a:effectLst/>
                <a:uLnTx/>
                <a:uFillTx/>
                <a:latin typeface="Century Gothic" panose="020F0302020204030204"/>
                <a:ea typeface="Calibri"/>
                <a:cs typeface="Calibri"/>
              </a:rPr>
              <a:t>39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“Thanks to the MiiCare app I have assurance at my fingertips! This little box has taken away some of the worry, without removing my mother’s sense of self or independence.”</a:t>
            </a:r>
            <a:b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br>
            <a: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t>‘Karen’ (not her real name), </a:t>
            </a:r>
            <a:b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br>
            <a: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t>whose mother uses MiiCare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t>25%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Tree>
    <p:extLst>
      <p:ext uri="{BB962C8B-B14F-4D97-AF65-F5344CB8AC3E}">
        <p14:creationId xmlns:p14="http://schemas.microsoft.com/office/powerpoint/2010/main" val="3733830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Getting set up</a:t>
            </a:r>
          </a:p>
        </p:txBody>
      </p:sp>
      <p:sp>
        <p:nvSpPr>
          <p:cNvPr id="5" name="Content Placeholder 4">
            <a:extLst>
              <a:ext uri="{FF2B5EF4-FFF2-40B4-BE49-F238E27FC236}">
                <a16:creationId xmlns:a16="http://schemas.microsoft.com/office/drawing/2014/main" id="{D113B70A-09D1-D164-036F-EB8AE30F8C38}"/>
              </a:ext>
            </a:extLst>
          </p:cNvPr>
          <p:cNvSpPr txBox="1">
            <a:spLocks/>
          </p:cNvSpPr>
          <p:nvPr/>
        </p:nvSpPr>
        <p:spPr>
          <a:xfrm>
            <a:off x="523445" y="1844826"/>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will MiiCare cost?</a:t>
            </a:r>
          </a:p>
          <a:p>
            <a:pPr>
              <a:buClr>
                <a:schemeClr val="accent6"/>
              </a:buClr>
            </a:pPr>
            <a:r>
              <a:rPr lang="en-GB" sz="1800" dirty="0"/>
              <a:t>BLMK ICS have fully funded the project including installation for the next two years. </a:t>
            </a:r>
            <a:br>
              <a:rPr lang="en-GB" sz="1800" dirty="0"/>
            </a:br>
            <a:r>
              <a:rPr lang="en-GB" sz="1800" dirty="0"/>
              <a:t>This project is dependent on future funding to cover ongoing costs. </a:t>
            </a:r>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4160449"/>
            <a:ext cx="11172331" cy="2017067"/>
          </a:xfrm>
        </p:spPr>
        <p:txBody>
          <a:bodyPr>
            <a:normAutofit/>
          </a:bodyPr>
          <a:lstStyle/>
          <a:p>
            <a:pPr marL="0" indent="0">
              <a:buNone/>
            </a:pPr>
            <a:r>
              <a:rPr lang="en-GB" sz="1800" b="1" dirty="0"/>
              <a:t>How do I refer a potential resident?</a:t>
            </a:r>
          </a:p>
          <a:p>
            <a:pPr>
              <a:buClr>
                <a:schemeClr val="accent6"/>
              </a:buClr>
            </a:pPr>
            <a:r>
              <a:rPr lang="en-GB" sz="1800" dirty="0"/>
              <a:t>Email </a:t>
            </a:r>
            <a:r>
              <a:rPr lang="en-GB" sz="1800" dirty="0">
                <a:solidFill>
                  <a:schemeClr val="accent6"/>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r>
              <a:rPr lang="en-GB" sz="1800" dirty="0"/>
              <a:t>for information about the criteria and a referral form.</a:t>
            </a:r>
          </a:p>
          <a:p>
            <a:pPr>
              <a:buClr>
                <a:schemeClr val="accent6"/>
              </a:buClr>
            </a:pPr>
            <a:r>
              <a:rPr lang="en-GB" sz="1800" dirty="0"/>
              <a:t>We will email you to let you know if your referral has been successful or unsuccessful. </a:t>
            </a:r>
          </a:p>
          <a:p>
            <a:pPr>
              <a:buClr>
                <a:schemeClr val="accent6"/>
              </a:buClr>
            </a:pPr>
            <a:r>
              <a:rPr lang="en-GB" sz="1800" dirty="0"/>
              <a:t>We will contact you to arrange an online meeting (on Microsoft Teams) to discuss MiiCare and answer any questions you have. We will arrange an installation date, and explain about the necessary consent forms.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
        <p:nvSpPr>
          <p:cNvPr id="6" name="Content Placeholder 4">
            <a:extLst>
              <a:ext uri="{FF2B5EF4-FFF2-40B4-BE49-F238E27FC236}">
                <a16:creationId xmlns:a16="http://schemas.microsoft.com/office/drawing/2014/main" id="{16250434-576F-E7EB-FF13-BBD66C361849}"/>
              </a:ext>
            </a:extLst>
          </p:cNvPr>
          <p:cNvSpPr txBox="1">
            <a:spLocks/>
          </p:cNvSpPr>
          <p:nvPr/>
        </p:nvSpPr>
        <p:spPr>
          <a:xfrm>
            <a:off x="509834" y="3153830"/>
            <a:ext cx="11172331" cy="1006620"/>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Do I need WiFi?</a:t>
            </a:r>
          </a:p>
          <a:p>
            <a:pPr>
              <a:buClr>
                <a:schemeClr val="accent6"/>
              </a:buClr>
            </a:pPr>
            <a:r>
              <a:rPr lang="en-GB" sz="1800" dirty="0"/>
              <a:t>No. A dongle can be provided if you do not have the internet.</a:t>
            </a:r>
          </a:p>
          <a:p>
            <a:pPr marL="0" indent="0">
              <a:buFont typeface="Arial" panose="020B0604020202020204" pitchFamily="34" charset="0"/>
              <a:buNone/>
            </a:pPr>
            <a:endParaRPr lang="en-GB" sz="1800" dirty="0"/>
          </a:p>
        </p:txBody>
      </p:sp>
    </p:spTree>
    <p:extLst>
      <p:ext uri="{BB962C8B-B14F-4D97-AF65-F5344CB8AC3E}">
        <p14:creationId xmlns:p14="http://schemas.microsoft.com/office/powerpoint/2010/main" val="1745062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Installation</a:t>
            </a:r>
          </a:p>
        </p:txBody>
      </p:sp>
      <p:sp>
        <p:nvSpPr>
          <p:cNvPr id="5" name="Content Placeholder 4">
            <a:extLst>
              <a:ext uri="{FF2B5EF4-FFF2-40B4-BE49-F238E27FC236}">
                <a16:creationId xmlns:a16="http://schemas.microsoft.com/office/drawing/2014/main" id="{D113B70A-09D1-D164-036F-EB8AE30F8C38}"/>
              </a:ext>
            </a:extLst>
          </p:cNvPr>
          <p:cNvSpPr txBox="1">
            <a:spLocks/>
          </p:cNvSpPr>
          <p:nvPr/>
        </p:nvSpPr>
        <p:spPr>
          <a:xfrm>
            <a:off x="523445" y="1844826"/>
            <a:ext cx="11172331" cy="158417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Who installs the MiiCare kit?</a:t>
            </a:r>
          </a:p>
          <a:p>
            <a:pPr>
              <a:buClr>
                <a:schemeClr val="accent6"/>
              </a:buClr>
            </a:pPr>
            <a:r>
              <a:rPr lang="en-GB" sz="1800" dirty="0"/>
              <a:t>We will call the individual or their next of kin to arrange an installation date that is suitable for them, and a member of the BLMK team will install the kit.</a:t>
            </a:r>
          </a:p>
          <a:p>
            <a:pPr>
              <a:buClr>
                <a:schemeClr val="accent6"/>
              </a:buClr>
            </a:pPr>
            <a:r>
              <a:rPr lang="en-GB" sz="1800" dirty="0"/>
              <a:t>The installation can take between 1-2 hours. There is no cost to install the kit.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sp>
        <p:nvSpPr>
          <p:cNvPr id="7" name="Content Placeholder 4">
            <a:extLst>
              <a:ext uri="{FF2B5EF4-FFF2-40B4-BE49-F238E27FC236}">
                <a16:creationId xmlns:a16="http://schemas.microsoft.com/office/drawing/2014/main" id="{83BF918B-B35D-588A-EABF-5C4ABB1DBFDE}"/>
              </a:ext>
            </a:extLst>
          </p:cNvPr>
          <p:cNvSpPr txBox="1">
            <a:spLocks/>
          </p:cNvSpPr>
          <p:nvPr/>
        </p:nvSpPr>
        <p:spPr>
          <a:xfrm>
            <a:off x="496224" y="3545958"/>
            <a:ext cx="11172331" cy="834656"/>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simple is the installation?</a:t>
            </a:r>
          </a:p>
          <a:p>
            <a:pPr>
              <a:buClr>
                <a:schemeClr val="accent6"/>
              </a:buClr>
            </a:pPr>
            <a:r>
              <a:rPr lang="en-GB" sz="1800" dirty="0"/>
              <a:t>MiiCare is simple and hassle-free, with no need to pair devices. </a:t>
            </a:r>
          </a:p>
        </p:txBody>
      </p:sp>
      <p:sp>
        <p:nvSpPr>
          <p:cNvPr id="8" name="Content Placeholder 4">
            <a:extLst>
              <a:ext uri="{FF2B5EF4-FFF2-40B4-BE49-F238E27FC236}">
                <a16:creationId xmlns:a16="http://schemas.microsoft.com/office/drawing/2014/main" id="{CCE40F9E-3F5E-12C3-98D5-B2E05887AFFF}"/>
              </a:ext>
            </a:extLst>
          </p:cNvPr>
          <p:cNvSpPr txBox="1">
            <a:spLocks/>
          </p:cNvSpPr>
          <p:nvPr/>
        </p:nvSpPr>
        <p:spPr>
          <a:xfrm>
            <a:off x="523446" y="4635506"/>
            <a:ext cx="10917188" cy="1286961"/>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Does MiiCare need to be monitored?</a:t>
            </a:r>
          </a:p>
          <a:p>
            <a:pPr>
              <a:buClr>
                <a:schemeClr val="accent6"/>
              </a:buClr>
            </a:pPr>
            <a:r>
              <a:rPr lang="en-GB" sz="1800" dirty="0"/>
              <a:t>Yes. Alerts will come via the dashboard/app, so someone in your team needs to monitor this. This can be accessed via an app on a phone or computer. SOS alerts can be set up to three different numbers for when the individual calls out for assistance. </a:t>
            </a:r>
          </a:p>
        </p:txBody>
      </p:sp>
    </p:spTree>
    <p:extLst>
      <p:ext uri="{BB962C8B-B14F-4D97-AF65-F5344CB8AC3E}">
        <p14:creationId xmlns:p14="http://schemas.microsoft.com/office/powerpoint/2010/main" val="561235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About Monica</a:t>
            </a:r>
          </a:p>
        </p:txBody>
      </p:sp>
      <p:sp>
        <p:nvSpPr>
          <p:cNvPr id="5" name="Content Placeholder 4">
            <a:extLst>
              <a:ext uri="{FF2B5EF4-FFF2-40B4-BE49-F238E27FC236}">
                <a16:creationId xmlns:a16="http://schemas.microsoft.com/office/drawing/2014/main" id="{D113B70A-09D1-D164-036F-EB8AE30F8C38}"/>
              </a:ext>
            </a:extLst>
          </p:cNvPr>
          <p:cNvSpPr txBox="1">
            <a:spLocks/>
          </p:cNvSpPr>
          <p:nvPr/>
        </p:nvSpPr>
        <p:spPr>
          <a:xfrm>
            <a:off x="523446" y="1844825"/>
            <a:ext cx="11076676" cy="254642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does Monica work?</a:t>
            </a:r>
          </a:p>
          <a:p>
            <a:pPr>
              <a:buClr>
                <a:schemeClr val="accent6"/>
              </a:buClr>
            </a:pPr>
            <a:r>
              <a:rPr lang="en-GB" sz="1800" dirty="0"/>
              <a:t>Monica can gently remind the person to take their medicine, drink water and stay active. </a:t>
            </a:r>
            <a:br>
              <a:rPr lang="en-GB" sz="1800" dirty="0"/>
            </a:br>
            <a:r>
              <a:rPr lang="en-GB" sz="1800" dirty="0"/>
              <a:t>She can congratulate them on their step goals, and can also remind them when appointments are due.</a:t>
            </a:r>
          </a:p>
          <a:p>
            <a:pPr>
              <a:buClr>
                <a:schemeClr val="accent6"/>
              </a:buClr>
            </a:pPr>
            <a:r>
              <a:rPr lang="en-GB" sz="1800" dirty="0"/>
              <a:t>These personalised interactions proactively engage with older users to encourage an acceptance of technology, and also provide companionship.</a:t>
            </a:r>
          </a:p>
          <a:p>
            <a:pPr>
              <a:buClr>
                <a:schemeClr val="accent6"/>
              </a:buClr>
            </a:pPr>
            <a:r>
              <a:rPr lang="en-GB" sz="1800" dirty="0"/>
              <a:t>Monica is ready for emergencies – just shout “I need help!” to raise her, or press the SOS button to send an alert and message to caregivers.</a:t>
            </a:r>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4639766"/>
            <a:ext cx="11172331" cy="1286961"/>
          </a:xfrm>
        </p:spPr>
        <p:txBody>
          <a:bodyPr>
            <a:normAutofit/>
          </a:bodyPr>
          <a:lstStyle/>
          <a:p>
            <a:pPr marL="0" indent="0">
              <a:buNone/>
            </a:pPr>
            <a:r>
              <a:rPr lang="en-GB" sz="1800" b="1" dirty="0"/>
              <a:t>Does Monica communicate in other languages?</a:t>
            </a:r>
          </a:p>
          <a:p>
            <a:pPr>
              <a:buClr>
                <a:schemeClr val="accent6"/>
              </a:buClr>
            </a:pPr>
            <a:r>
              <a:rPr lang="en-GB" sz="1800" dirty="0"/>
              <a:t>Yes, Monica can communicate in a number of other languages including French, Arabic and German (other languages are in development). Please specify your language requirement on the referral form.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Tree>
    <p:extLst>
      <p:ext uri="{BB962C8B-B14F-4D97-AF65-F5344CB8AC3E}">
        <p14:creationId xmlns:p14="http://schemas.microsoft.com/office/powerpoint/2010/main" val="2577981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Further questions</a:t>
            </a:r>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1844826"/>
            <a:ext cx="11172331" cy="940904"/>
          </a:xfrm>
        </p:spPr>
        <p:txBody>
          <a:bodyPr>
            <a:normAutofit/>
          </a:bodyPr>
          <a:lstStyle/>
          <a:p>
            <a:pPr marL="0" indent="0">
              <a:buNone/>
            </a:pPr>
            <a:r>
              <a:rPr lang="en-GB" sz="1800" b="1" dirty="0"/>
              <a:t>How do I report an issue with the MiiCare kit (such as not connecting or the app not working)?</a:t>
            </a:r>
          </a:p>
          <a:p>
            <a:pPr>
              <a:buClr>
                <a:schemeClr val="accent6"/>
              </a:buClr>
            </a:pPr>
            <a:r>
              <a:rPr lang="en-GB" sz="1800" dirty="0"/>
              <a:t>Please contact the team at </a:t>
            </a:r>
            <a:r>
              <a:rPr lang="en-GB" sz="1800" dirty="0">
                <a:solidFill>
                  <a:schemeClr val="accent6"/>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p>
          <a:p>
            <a:pPr>
              <a:buClr>
                <a:schemeClr val="accent6"/>
              </a:buClr>
            </a:pPr>
            <a:r>
              <a:rPr lang="en-GB" sz="1800" dirty="0">
                <a:solidFill>
                  <a:schemeClr val="tx1"/>
                </a:solidFill>
              </a:rPr>
              <a:t>Or contact MiiCare: </a:t>
            </a:r>
            <a:r>
              <a:rPr lang="en-GB" sz="1800" dirty="0">
                <a:solidFill>
                  <a:schemeClr val="accent6"/>
                </a:solidFill>
                <a:hlinkClick r:id="rId3">
                  <a:extLst>
                    <a:ext uri="{A12FA001-AC4F-418D-AE19-62706E023703}">
                      <ahyp:hlinkClr xmlns:ahyp="http://schemas.microsoft.com/office/drawing/2018/hyperlinkcolor" val="tx"/>
                    </a:ext>
                  </a:extLst>
                </a:hlinkClick>
              </a:rPr>
              <a:t>support@miicare.co.uk</a:t>
            </a:r>
            <a:r>
              <a:rPr lang="en-GB" sz="1800" dirty="0">
                <a:solidFill>
                  <a:schemeClr val="accent6"/>
                </a:solidFill>
              </a:rPr>
              <a:t> </a:t>
            </a:r>
          </a:p>
          <a:p>
            <a:pPr marL="0" indent="0">
              <a:buNone/>
            </a:pPr>
            <a:endParaRPr lang="en-GB" sz="1800" dirty="0"/>
          </a:p>
        </p:txBody>
      </p:sp>
      <p:sp>
        <p:nvSpPr>
          <p:cNvPr id="14" name="Content Placeholder 4">
            <a:extLst>
              <a:ext uri="{FF2B5EF4-FFF2-40B4-BE49-F238E27FC236}">
                <a16:creationId xmlns:a16="http://schemas.microsoft.com/office/drawing/2014/main" id="{877E65E3-ECB2-217D-FFF5-971E7BCD5E46}"/>
              </a:ext>
            </a:extLst>
          </p:cNvPr>
          <p:cNvSpPr txBox="1">
            <a:spLocks/>
          </p:cNvSpPr>
          <p:nvPr/>
        </p:nvSpPr>
        <p:spPr>
          <a:xfrm>
            <a:off x="523445" y="3234111"/>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if I no longer want my MiiCare kit?</a:t>
            </a:r>
          </a:p>
          <a:p>
            <a:pPr>
              <a:buClr>
                <a:schemeClr val="accent6"/>
              </a:buClr>
            </a:pPr>
            <a:r>
              <a:rPr lang="en-GB" sz="1800" dirty="0"/>
              <a:t>Please contact the team at </a:t>
            </a:r>
            <a:r>
              <a:rPr lang="en-GB" sz="1800" dirty="0">
                <a:solidFill>
                  <a:schemeClr val="accent6"/>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r>
              <a:rPr lang="en-GB" sz="1800" dirty="0">
                <a:solidFill>
                  <a:schemeClr val="tx1"/>
                </a:solidFill>
              </a:rPr>
              <a:t>who will reply to arrange collection of the MiiCare kit.</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18" name="Content Placeholder 4">
            <a:extLst>
              <a:ext uri="{FF2B5EF4-FFF2-40B4-BE49-F238E27FC236}">
                <a16:creationId xmlns:a16="http://schemas.microsoft.com/office/drawing/2014/main" id="{E3FC9485-FBA2-4FF0-58DE-E7A8901915A5}"/>
              </a:ext>
            </a:extLst>
          </p:cNvPr>
          <p:cNvSpPr txBox="1">
            <a:spLocks/>
          </p:cNvSpPr>
          <p:nvPr/>
        </p:nvSpPr>
        <p:spPr>
          <a:xfrm>
            <a:off x="509834" y="4548969"/>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 I restart using my MiiCare kit?</a:t>
            </a:r>
          </a:p>
          <a:p>
            <a:pPr>
              <a:buClr>
                <a:schemeClr val="accent6"/>
              </a:buClr>
            </a:pPr>
            <a:r>
              <a:rPr lang="en-GB" sz="1800" dirty="0"/>
              <a:t>Support including videos of troubleshooting can be found on </a:t>
            </a:r>
            <a:r>
              <a:rPr lang="en-GB" sz="1800" dirty="0" err="1"/>
              <a:t>MiiCare’s</a:t>
            </a:r>
            <a:r>
              <a:rPr lang="en-GB" sz="1800" dirty="0"/>
              <a:t> website: </a:t>
            </a:r>
            <a:r>
              <a:rPr lang="en-GB" sz="1800" dirty="0">
                <a:solidFill>
                  <a:schemeClr val="accent6"/>
                </a:solidFill>
                <a:hlinkClick r:id="rId4">
                  <a:extLst>
                    <a:ext uri="{A12FA001-AC4F-418D-AE19-62706E023703}">
                      <ahyp:hlinkClr xmlns:ahyp="http://schemas.microsoft.com/office/drawing/2018/hyperlinkcolor" val="tx"/>
                    </a:ext>
                  </a:extLst>
                </a:hlinkClick>
              </a:rPr>
              <a:t>www.miicare.co.uk</a:t>
            </a:r>
            <a:endParaRPr lang="en-GB" sz="1800" dirty="0">
              <a:solidFill>
                <a:schemeClr val="accent6"/>
              </a:solidFill>
            </a:endParaRPr>
          </a:p>
          <a:p>
            <a:pPr marL="0" indent="0">
              <a:buClr>
                <a:schemeClr val="accent6"/>
              </a:buClr>
              <a:buNone/>
            </a:pPr>
            <a:endParaRPr lang="en-GB" sz="1800" dirty="0">
              <a:solidFill>
                <a:schemeClr val="tx1"/>
              </a:solidFill>
            </a:endParaRPr>
          </a:p>
        </p:txBody>
      </p:sp>
    </p:spTree>
    <p:extLst>
      <p:ext uri="{BB962C8B-B14F-4D97-AF65-F5344CB8AC3E}">
        <p14:creationId xmlns:p14="http://schemas.microsoft.com/office/powerpoint/2010/main" val="375451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Find out more</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1844826"/>
            <a:ext cx="11172331" cy="1526049"/>
          </a:xfrm>
        </p:spPr>
        <p:txBody>
          <a:bodyPr>
            <a:normAutofit/>
          </a:bodyPr>
          <a:lstStyle/>
          <a:p>
            <a:pPr>
              <a:buClr>
                <a:schemeClr val="accent6"/>
              </a:buClr>
            </a:pPr>
            <a:r>
              <a:rPr lang="en-GB" sz="1800" dirty="0"/>
              <a:t>Visit </a:t>
            </a:r>
            <a:r>
              <a:rPr lang="en-GB" sz="1800" dirty="0" err="1"/>
              <a:t>MiiCare’s</a:t>
            </a:r>
            <a:r>
              <a:rPr lang="en-GB" sz="1800" dirty="0"/>
              <a:t> website: </a:t>
            </a:r>
            <a:r>
              <a:rPr lang="en-GB" sz="1800" dirty="0">
                <a:solidFill>
                  <a:schemeClr val="accent6"/>
                </a:solidFill>
                <a:hlinkClick r:id="rId2">
                  <a:extLst>
                    <a:ext uri="{A12FA001-AC4F-418D-AE19-62706E023703}">
                      <ahyp:hlinkClr xmlns:ahyp="http://schemas.microsoft.com/office/drawing/2018/hyperlinkcolor" val="tx"/>
                    </a:ext>
                  </a:extLst>
                </a:hlinkClick>
              </a:rPr>
              <a:t>www.miicare.co.uk</a:t>
            </a:r>
            <a:endParaRPr lang="en-GB" sz="1800" dirty="0">
              <a:solidFill>
                <a:schemeClr val="accent6"/>
              </a:solidFill>
            </a:endParaRPr>
          </a:p>
          <a:p>
            <a:pPr>
              <a:buClr>
                <a:schemeClr val="accent6"/>
              </a:buClr>
            </a:pPr>
            <a:r>
              <a:rPr lang="en-GB" sz="1800" dirty="0"/>
              <a:t>Read a local case study:</a:t>
            </a:r>
            <a:r>
              <a:rPr lang="en-GB" sz="1800" dirty="0">
                <a:solidFill>
                  <a:schemeClr val="accent6"/>
                </a:solidFill>
              </a:rPr>
              <a:t> </a:t>
            </a:r>
            <a:r>
              <a:rPr lang="en-GB" sz="1800" dirty="0">
                <a:solidFill>
                  <a:schemeClr val="accent6"/>
                </a:solidFill>
                <a:hlinkClick r:id="rId3">
                  <a:extLst>
                    <a:ext uri="{A12FA001-AC4F-418D-AE19-62706E023703}">
                      <ahyp:hlinkClr xmlns:ahyp="http://schemas.microsoft.com/office/drawing/2018/hyperlinkcolor" val="tx"/>
                    </a:ext>
                  </a:extLst>
                </a:hlinkClick>
              </a:rPr>
              <a:t>www.blmkhealthandcarepartnership.org/new-technology-helping-people-to-stay-safely-in-their-own-homes</a:t>
            </a:r>
            <a:r>
              <a:rPr lang="en-GB" sz="1800" dirty="0">
                <a:solidFill>
                  <a:schemeClr val="accent6"/>
                </a:solidFill>
              </a:rPr>
              <a:t> </a:t>
            </a:r>
          </a:p>
        </p:txBody>
      </p:sp>
    </p:spTree>
    <p:extLst>
      <p:ext uri="{BB962C8B-B14F-4D97-AF65-F5344CB8AC3E}">
        <p14:creationId xmlns:p14="http://schemas.microsoft.com/office/powerpoint/2010/main" val="2905060114"/>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3" ma:contentTypeDescription="Create a new document." ma:contentTypeScope="" ma:versionID="a02fb9074e52ec0b68f4e33464791406">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96a1863b7e63766dbafad2b1d66b024d"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restriction>
                </xsd:simple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153355-B80A-41EF-BBF7-77E2ADEBC77E}">
  <ds:schemaRefs>
    <ds:schemaRef ds:uri="http://purl.org/dc/elements/1.1/"/>
    <ds:schemaRef ds:uri="95c8f19c-67eb-42e4-b09e-68284a1fc300"/>
    <ds:schemaRef ds:uri="http://purl.org/dc/terms/"/>
    <ds:schemaRef ds:uri="http://schemas.microsoft.com/office/2006/metadata/properties"/>
    <ds:schemaRef ds:uri="http://purl.org/dc/dcmitype/"/>
    <ds:schemaRef ds:uri="http://schemas.openxmlformats.org/package/2006/metadata/core-properties"/>
    <ds:schemaRef ds:uri="c7317043-972e-4965-90d2-964e677ed748"/>
    <ds:schemaRef ds:uri="http://schemas.microsoft.com/office/2006/documentManagement/types"/>
    <ds:schemaRef ds:uri="http://schemas.microsoft.com/office/infopath/2007/PartnerControl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3B2F2F90-86E8-4EEB-A0A9-779B71705D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57A83D-ECB4-43F3-91ED-4BD0089DB1A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66906</TotalTime>
  <Words>803</Words>
  <Application>Microsoft Office PowerPoint</Application>
  <PresentationFormat>Widescreen</PresentationFormat>
  <Paragraphs>55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Century Gothic</vt:lpstr>
      <vt:lpstr>Wingdings</vt:lpstr>
      <vt:lpstr>Office Theme</vt:lpstr>
      <vt:lpstr>BLMK ICS Digitising Social Care (DiSC) Programme  MiiCare self-help guide</vt:lpstr>
      <vt:lpstr>MiiCare</vt:lpstr>
      <vt:lpstr>Getting set up</vt:lpstr>
      <vt:lpstr>Installation</vt:lpstr>
      <vt:lpstr>About Monica</vt:lpstr>
      <vt:lpstr>Further questions</vt:lpstr>
      <vt:lpstr>Find out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65</cp:revision>
  <cp:lastPrinted>2022-09-07T10:39:17Z</cp:lastPrinted>
  <dcterms:created xsi:type="dcterms:W3CDTF">2021-04-30T07:09:02Z</dcterms:created>
  <dcterms:modified xsi:type="dcterms:W3CDTF">2024-10-31T10:56:07Z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