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1"/>
  </p:notesMasterIdLst>
  <p:handoutMasterIdLst>
    <p:handoutMasterId r:id="rId22"/>
  </p:handoutMasterIdLst>
  <p:sldIdLst>
    <p:sldId id="11479" r:id="rId6"/>
    <p:sldId id="11465" r:id="rId7"/>
    <p:sldId id="11509" r:id="rId8"/>
    <p:sldId id="11516" r:id="rId9"/>
    <p:sldId id="2145707242" r:id="rId10"/>
    <p:sldId id="11473" r:id="rId11"/>
    <p:sldId id="11476" r:id="rId12"/>
    <p:sldId id="11458" r:id="rId13"/>
    <p:sldId id="2145707241" r:id="rId14"/>
    <p:sldId id="11523" r:id="rId15"/>
    <p:sldId id="11526" r:id="rId16"/>
    <p:sldId id="2145707244" r:id="rId17"/>
    <p:sldId id="2145707247" r:id="rId18"/>
    <p:sldId id="2145707246" r:id="rId19"/>
    <p:sldId id="1147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6725233E-E29C-F0CE-0437-2F059F6E8FC7}" name="KAY, Nicola (NHS BEDFORDSHIRE, LUTON AND MILTON KEYNES CCG)" initials="KN(BLAMKC" userId="S::nicola.kay1@nhs.net::f2af215a-2b4d-4628-b932-93de781f5923" providerId="AD"/>
  <p188:author id="{264DDD5D-E639-1C0A-B154-248957F9E584}" name="Laura Clucas (MLCSU)" initials="LC(" userId="S::laura.clucas@mlcsu.nhs.uk::898b19ef-0b74-4490-9413-4a604a25e1dc" providerId="AD"/>
  <p188:author id="{CA6F2FA8-7A6C-53EA-3CA9-A61F0553ECE6}" name="Sharon Kendal (MLCSU)" initials="SK(" userId="S::sharon.kendal@mlcsu.nhs.uk::e065a7e3-5912-4383-95b1-d4249b4ce151" providerId="AD"/>
  <p188:author id="{DC6E4DCF-E60D-A62F-BDE6-E997E5C8A4C2}" name="TOVEY, Hilary (NHS BEDFORDSHIRE, LUTON AND MILTON KEYNES CCG)" initials="TH(BLAMKC" userId="S::hilary.tovey@nhs.net::43c24a39-ac21-45e1-975f-ceb70be5e6c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11" clrIdx="2">
    <p:extLst>
      <p:ext uri="{19B8F6BF-5375-455C-9EA6-DF929625EA0E}">
        <p15:presenceInfo xmlns:p15="http://schemas.microsoft.com/office/powerpoint/2012/main" userId="S::felicity.cox1@nhs.net::177aee50-dec4-4092-ad3e-5eb6b7a0da9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9A5DF"/>
    <a:srgbClr val="F09009"/>
    <a:srgbClr val="DDDC13"/>
    <a:srgbClr val="106FB8"/>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013" autoAdjust="0"/>
    <p:restoredTop sz="93655" autoAdjust="0"/>
  </p:normalViewPr>
  <p:slideViewPr>
    <p:cSldViewPr>
      <p:cViewPr varScale="1">
        <p:scale>
          <a:sx n="107" d="100"/>
          <a:sy n="107" d="100"/>
        </p:scale>
        <p:origin x="234" y="96"/>
      </p:cViewPr>
      <p:guideLst>
        <p:guide orient="horz" pos="2160"/>
        <p:guide pos="3840"/>
      </p:guideLst>
    </p:cSldViewPr>
  </p:slideViewPr>
  <p:outlineViewPr>
    <p:cViewPr>
      <p:scale>
        <a:sx n="33" d="100"/>
        <a:sy n="33" d="100"/>
      </p:scale>
      <p:origin x="0" y="-4674"/>
    </p:cViewPr>
  </p:outlineViewPr>
  <p:notesTextViewPr>
    <p:cViewPr>
      <p:scale>
        <a:sx n="1" d="1"/>
        <a:sy n="1" d="1"/>
      </p:scale>
      <p:origin x="0" y="0"/>
    </p:cViewPr>
  </p:notesTextViewPr>
  <p:sorterViewPr>
    <p:cViewPr varScale="1">
      <p:scale>
        <a:sx n="1" d="1"/>
        <a:sy n="1" d="1"/>
      </p:scale>
      <p:origin x="0" y="-2740"/>
    </p:cViewPr>
  </p:sorterViewPr>
  <p:notesViewPr>
    <p:cSldViewPr>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commentAuthors" Target="commentAuthors.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897C1A-2FF5-436E-9496-07A871D3D6FD}" type="doc">
      <dgm:prSet loTypeId="urn:microsoft.com/office/officeart/2005/8/layout/radial3" loCatId="cycle" qsTypeId="urn:microsoft.com/office/officeart/2005/8/quickstyle/simple1" qsCatId="simple" csTypeId="urn:microsoft.com/office/officeart/2005/8/colors/colorful1" csCatId="colorful" phldr="1"/>
      <dgm:spPr/>
      <dgm:t>
        <a:bodyPr/>
        <a:lstStyle/>
        <a:p>
          <a:endParaRPr lang="en-GB"/>
        </a:p>
      </dgm:t>
    </dgm:pt>
    <dgm:pt modelId="{53C0B357-F997-4D34-9E0B-E0B7DDB34A9A}">
      <dgm:prSet phldrT="[Text]" custT="1"/>
      <dgm:spPr/>
      <dgm:t>
        <a:bodyPr/>
        <a:lstStyle/>
        <a:p>
          <a:r>
            <a:rPr lang="en-GB" sz="2000" b="1" dirty="0"/>
            <a:t>Start with people from the grassroots up</a:t>
          </a:r>
        </a:p>
      </dgm:t>
    </dgm:pt>
    <dgm:pt modelId="{307C2B37-307E-45D0-927B-BF31C45F8B88}" type="parTrans" cxnId="{4DEF5E95-92D4-4D53-AA56-53D9DAE05505}">
      <dgm:prSet/>
      <dgm:spPr/>
      <dgm:t>
        <a:bodyPr/>
        <a:lstStyle/>
        <a:p>
          <a:endParaRPr lang="en-GB"/>
        </a:p>
      </dgm:t>
    </dgm:pt>
    <dgm:pt modelId="{0C40F4EF-FA7A-4E4E-BEF5-CCB8B11CF9D4}" type="sibTrans" cxnId="{4DEF5E95-92D4-4D53-AA56-53D9DAE05505}">
      <dgm:prSet/>
      <dgm:spPr/>
      <dgm:t>
        <a:bodyPr/>
        <a:lstStyle/>
        <a:p>
          <a:endParaRPr lang="en-GB"/>
        </a:p>
      </dgm:t>
    </dgm:pt>
    <dgm:pt modelId="{DCD0FAC6-6697-446E-8CF8-F3ED2661D820}">
      <dgm:prSet phldrT="[Text]"/>
      <dgm:spPr/>
      <dgm:t>
        <a:bodyPr/>
        <a:lstStyle/>
        <a:p>
          <a:r>
            <a:rPr lang="en-GB" dirty="0"/>
            <a:t>Co-production </a:t>
          </a:r>
        </a:p>
      </dgm:t>
    </dgm:pt>
    <dgm:pt modelId="{BD26F0D2-290C-47BB-85B3-20EDCFE820BE}" type="parTrans" cxnId="{4E6EE484-E1F6-4F5D-A7F4-B1EB3E44F215}">
      <dgm:prSet/>
      <dgm:spPr/>
      <dgm:t>
        <a:bodyPr/>
        <a:lstStyle/>
        <a:p>
          <a:endParaRPr lang="en-GB"/>
        </a:p>
      </dgm:t>
    </dgm:pt>
    <dgm:pt modelId="{B21905CE-FD46-4283-B56A-5A17DE883BAA}" type="sibTrans" cxnId="{4E6EE484-E1F6-4F5D-A7F4-B1EB3E44F215}">
      <dgm:prSet/>
      <dgm:spPr/>
      <dgm:t>
        <a:bodyPr/>
        <a:lstStyle/>
        <a:p>
          <a:endParaRPr lang="en-GB"/>
        </a:p>
      </dgm:t>
    </dgm:pt>
    <dgm:pt modelId="{FB3FF917-C3BF-46AD-854A-EB155018DC63}">
      <dgm:prSet phldrT="[Text]"/>
      <dgm:spPr/>
      <dgm:t>
        <a:bodyPr/>
        <a:lstStyle/>
        <a:p>
          <a:r>
            <a:rPr lang="en-GB" dirty="0"/>
            <a:t>Trusted people </a:t>
          </a:r>
        </a:p>
      </dgm:t>
    </dgm:pt>
    <dgm:pt modelId="{3E04C4C9-35FF-4C1B-B431-811CC3B693D6}" type="parTrans" cxnId="{C2EBA8AC-1EBF-4FE8-B4C3-1EBFE00EDA01}">
      <dgm:prSet/>
      <dgm:spPr/>
      <dgm:t>
        <a:bodyPr/>
        <a:lstStyle/>
        <a:p>
          <a:endParaRPr lang="en-GB"/>
        </a:p>
      </dgm:t>
    </dgm:pt>
    <dgm:pt modelId="{CC2801E9-892B-488C-981E-CF2568569FEA}" type="sibTrans" cxnId="{C2EBA8AC-1EBF-4FE8-B4C3-1EBFE00EDA01}">
      <dgm:prSet/>
      <dgm:spPr/>
      <dgm:t>
        <a:bodyPr/>
        <a:lstStyle/>
        <a:p>
          <a:endParaRPr lang="en-GB"/>
        </a:p>
      </dgm:t>
    </dgm:pt>
    <dgm:pt modelId="{8A890767-2864-422B-AB8C-683A37E6F71C}">
      <dgm:prSet phldrT="[Text]"/>
      <dgm:spPr/>
      <dgm:t>
        <a:bodyPr/>
        <a:lstStyle/>
        <a:p>
          <a:r>
            <a:rPr lang="en-GB" dirty="0"/>
            <a:t>Learning and adapting </a:t>
          </a:r>
        </a:p>
      </dgm:t>
    </dgm:pt>
    <dgm:pt modelId="{9589CBFA-A7C8-41EF-8B09-8B3E951EA877}" type="parTrans" cxnId="{92A784F9-0517-4016-9387-5534E26ED29D}">
      <dgm:prSet/>
      <dgm:spPr/>
      <dgm:t>
        <a:bodyPr/>
        <a:lstStyle/>
        <a:p>
          <a:endParaRPr lang="en-GB"/>
        </a:p>
      </dgm:t>
    </dgm:pt>
    <dgm:pt modelId="{1B6A569C-D17F-4A9B-A8E2-EF0CFE80E7E7}" type="sibTrans" cxnId="{92A784F9-0517-4016-9387-5534E26ED29D}">
      <dgm:prSet/>
      <dgm:spPr/>
      <dgm:t>
        <a:bodyPr/>
        <a:lstStyle/>
        <a:p>
          <a:endParaRPr lang="en-GB"/>
        </a:p>
      </dgm:t>
    </dgm:pt>
    <dgm:pt modelId="{9498D746-DCAF-472B-A9E1-EAEABC74623B}">
      <dgm:prSet phldrT="[Text]" custT="1"/>
      <dgm:spPr/>
      <dgm:t>
        <a:bodyPr/>
        <a:lstStyle/>
        <a:p>
          <a:r>
            <a:rPr lang="en-GB" sz="1500" dirty="0"/>
            <a:t>Community focus </a:t>
          </a:r>
        </a:p>
      </dgm:t>
    </dgm:pt>
    <dgm:pt modelId="{AABA8EC1-95BB-4858-9756-BCB72AB1D3C1}" type="parTrans" cxnId="{115C5C8B-AF0B-49C8-9339-CD02BAB8F490}">
      <dgm:prSet/>
      <dgm:spPr/>
      <dgm:t>
        <a:bodyPr/>
        <a:lstStyle/>
        <a:p>
          <a:endParaRPr lang="en-GB"/>
        </a:p>
      </dgm:t>
    </dgm:pt>
    <dgm:pt modelId="{9F7E0E46-6EC8-4802-9097-43D1A16FA0BC}" type="sibTrans" cxnId="{115C5C8B-AF0B-49C8-9339-CD02BAB8F490}">
      <dgm:prSet/>
      <dgm:spPr/>
      <dgm:t>
        <a:bodyPr/>
        <a:lstStyle/>
        <a:p>
          <a:endParaRPr lang="en-GB"/>
        </a:p>
      </dgm:t>
    </dgm:pt>
    <dgm:pt modelId="{20523BF3-4678-41AF-A326-8DDBE9F82A5A}" type="pres">
      <dgm:prSet presAssocID="{61897C1A-2FF5-436E-9496-07A871D3D6FD}" presName="composite" presStyleCnt="0">
        <dgm:presLayoutVars>
          <dgm:chMax val="1"/>
          <dgm:dir/>
          <dgm:resizeHandles val="exact"/>
        </dgm:presLayoutVars>
      </dgm:prSet>
      <dgm:spPr/>
    </dgm:pt>
    <dgm:pt modelId="{367A1EBD-640B-419E-AFDB-47D8BC2E485C}" type="pres">
      <dgm:prSet presAssocID="{61897C1A-2FF5-436E-9496-07A871D3D6FD}" presName="radial" presStyleCnt="0">
        <dgm:presLayoutVars>
          <dgm:animLvl val="ctr"/>
        </dgm:presLayoutVars>
      </dgm:prSet>
      <dgm:spPr/>
    </dgm:pt>
    <dgm:pt modelId="{D98F2D42-4715-4096-8BA3-F0F9A314457E}" type="pres">
      <dgm:prSet presAssocID="{53C0B357-F997-4D34-9E0B-E0B7DDB34A9A}" presName="centerShape" presStyleLbl="vennNode1" presStyleIdx="0" presStyleCnt="5"/>
      <dgm:spPr/>
    </dgm:pt>
    <dgm:pt modelId="{757D40D8-4E03-4055-9D79-AFDE83F7DF9C}" type="pres">
      <dgm:prSet presAssocID="{DCD0FAC6-6697-446E-8CF8-F3ED2661D820}" presName="node" presStyleLbl="vennNode1" presStyleIdx="1" presStyleCnt="5" custScaleX="123849" custScaleY="115273">
        <dgm:presLayoutVars>
          <dgm:bulletEnabled val="1"/>
        </dgm:presLayoutVars>
      </dgm:prSet>
      <dgm:spPr/>
    </dgm:pt>
    <dgm:pt modelId="{37317268-6E62-4269-A612-668EFCE44848}" type="pres">
      <dgm:prSet presAssocID="{FB3FF917-C3BF-46AD-854A-EB155018DC63}" presName="node" presStyleLbl="vennNode1" presStyleIdx="2" presStyleCnt="5" custScaleX="112851" custScaleY="102487">
        <dgm:presLayoutVars>
          <dgm:bulletEnabled val="1"/>
        </dgm:presLayoutVars>
      </dgm:prSet>
      <dgm:spPr/>
    </dgm:pt>
    <dgm:pt modelId="{69A9D5EB-29BB-41D7-8D5F-1174A5F88B73}" type="pres">
      <dgm:prSet presAssocID="{8A890767-2864-422B-AB8C-683A37E6F71C}" presName="node" presStyleLbl="vennNode1" presStyleIdx="3" presStyleCnt="5" custScaleX="116761" custScaleY="104373">
        <dgm:presLayoutVars>
          <dgm:bulletEnabled val="1"/>
        </dgm:presLayoutVars>
      </dgm:prSet>
      <dgm:spPr/>
    </dgm:pt>
    <dgm:pt modelId="{11331919-3E34-46F4-8EDE-73E882C73AA5}" type="pres">
      <dgm:prSet presAssocID="{9498D746-DCAF-472B-A9E1-EAEABC74623B}" presName="node" presStyleLbl="vennNode1" presStyleIdx="4" presStyleCnt="5" custScaleX="129574" custScaleY="105742">
        <dgm:presLayoutVars>
          <dgm:bulletEnabled val="1"/>
        </dgm:presLayoutVars>
      </dgm:prSet>
      <dgm:spPr/>
    </dgm:pt>
  </dgm:ptLst>
  <dgm:cxnLst>
    <dgm:cxn modelId="{527BB941-3206-4D46-81A0-AD846EB623C0}" type="presOf" srcId="{53C0B357-F997-4D34-9E0B-E0B7DDB34A9A}" destId="{D98F2D42-4715-4096-8BA3-F0F9A314457E}" srcOrd="0" destOrd="0" presId="urn:microsoft.com/office/officeart/2005/8/layout/radial3"/>
    <dgm:cxn modelId="{4E6EE484-E1F6-4F5D-A7F4-B1EB3E44F215}" srcId="{53C0B357-F997-4D34-9E0B-E0B7DDB34A9A}" destId="{DCD0FAC6-6697-446E-8CF8-F3ED2661D820}" srcOrd="0" destOrd="0" parTransId="{BD26F0D2-290C-47BB-85B3-20EDCFE820BE}" sibTransId="{B21905CE-FD46-4283-B56A-5A17DE883BAA}"/>
    <dgm:cxn modelId="{115C5C8B-AF0B-49C8-9339-CD02BAB8F490}" srcId="{53C0B357-F997-4D34-9E0B-E0B7DDB34A9A}" destId="{9498D746-DCAF-472B-A9E1-EAEABC74623B}" srcOrd="3" destOrd="0" parTransId="{AABA8EC1-95BB-4858-9756-BCB72AB1D3C1}" sibTransId="{9F7E0E46-6EC8-4802-9097-43D1A16FA0BC}"/>
    <dgm:cxn modelId="{4DEF5E95-92D4-4D53-AA56-53D9DAE05505}" srcId="{61897C1A-2FF5-436E-9496-07A871D3D6FD}" destId="{53C0B357-F997-4D34-9E0B-E0B7DDB34A9A}" srcOrd="0" destOrd="0" parTransId="{307C2B37-307E-45D0-927B-BF31C45F8B88}" sibTransId="{0C40F4EF-FA7A-4E4E-BEF5-CCB8B11CF9D4}"/>
    <dgm:cxn modelId="{6BEEBDA9-78A8-4A88-A528-DF4968E1F752}" type="presOf" srcId="{9498D746-DCAF-472B-A9E1-EAEABC74623B}" destId="{11331919-3E34-46F4-8EDE-73E882C73AA5}" srcOrd="0" destOrd="0" presId="urn:microsoft.com/office/officeart/2005/8/layout/radial3"/>
    <dgm:cxn modelId="{C2EBA8AC-1EBF-4FE8-B4C3-1EBFE00EDA01}" srcId="{53C0B357-F997-4D34-9E0B-E0B7DDB34A9A}" destId="{FB3FF917-C3BF-46AD-854A-EB155018DC63}" srcOrd="1" destOrd="0" parTransId="{3E04C4C9-35FF-4C1B-B431-811CC3B693D6}" sibTransId="{CC2801E9-892B-488C-981E-CF2568569FEA}"/>
    <dgm:cxn modelId="{DF0410B8-80C2-4055-ADE3-0DB5EA0F5A0F}" type="presOf" srcId="{61897C1A-2FF5-436E-9496-07A871D3D6FD}" destId="{20523BF3-4678-41AF-A326-8DDBE9F82A5A}" srcOrd="0" destOrd="0" presId="urn:microsoft.com/office/officeart/2005/8/layout/radial3"/>
    <dgm:cxn modelId="{3F86C0BA-B479-40E4-9ECD-5AA865F19021}" type="presOf" srcId="{DCD0FAC6-6697-446E-8CF8-F3ED2661D820}" destId="{757D40D8-4E03-4055-9D79-AFDE83F7DF9C}" srcOrd="0" destOrd="0" presId="urn:microsoft.com/office/officeart/2005/8/layout/radial3"/>
    <dgm:cxn modelId="{B70D90BD-ABEF-4AD3-A767-2F48E0868EDB}" type="presOf" srcId="{FB3FF917-C3BF-46AD-854A-EB155018DC63}" destId="{37317268-6E62-4269-A612-668EFCE44848}" srcOrd="0" destOrd="0" presId="urn:microsoft.com/office/officeart/2005/8/layout/radial3"/>
    <dgm:cxn modelId="{BD86F3C2-B09F-417B-B9A1-7D575C317ACF}" type="presOf" srcId="{8A890767-2864-422B-AB8C-683A37E6F71C}" destId="{69A9D5EB-29BB-41D7-8D5F-1174A5F88B73}" srcOrd="0" destOrd="0" presId="urn:microsoft.com/office/officeart/2005/8/layout/radial3"/>
    <dgm:cxn modelId="{92A784F9-0517-4016-9387-5534E26ED29D}" srcId="{53C0B357-F997-4D34-9E0B-E0B7DDB34A9A}" destId="{8A890767-2864-422B-AB8C-683A37E6F71C}" srcOrd="2" destOrd="0" parTransId="{9589CBFA-A7C8-41EF-8B09-8B3E951EA877}" sibTransId="{1B6A569C-D17F-4A9B-A8E2-EF0CFE80E7E7}"/>
    <dgm:cxn modelId="{E5DCF3BE-8E99-413D-A96A-9C61B70D17F7}" type="presParOf" srcId="{20523BF3-4678-41AF-A326-8DDBE9F82A5A}" destId="{367A1EBD-640B-419E-AFDB-47D8BC2E485C}" srcOrd="0" destOrd="0" presId="urn:microsoft.com/office/officeart/2005/8/layout/radial3"/>
    <dgm:cxn modelId="{8778E309-64AC-4CB4-9167-619D8D9F8BCF}" type="presParOf" srcId="{367A1EBD-640B-419E-AFDB-47D8BC2E485C}" destId="{D98F2D42-4715-4096-8BA3-F0F9A314457E}" srcOrd="0" destOrd="0" presId="urn:microsoft.com/office/officeart/2005/8/layout/radial3"/>
    <dgm:cxn modelId="{FEF91D20-A70E-4722-A364-B2C4C565C880}" type="presParOf" srcId="{367A1EBD-640B-419E-AFDB-47D8BC2E485C}" destId="{757D40D8-4E03-4055-9D79-AFDE83F7DF9C}" srcOrd="1" destOrd="0" presId="urn:microsoft.com/office/officeart/2005/8/layout/radial3"/>
    <dgm:cxn modelId="{E3BCC9FC-4C08-4BF8-B4FC-5590C33B08A5}" type="presParOf" srcId="{367A1EBD-640B-419E-AFDB-47D8BC2E485C}" destId="{37317268-6E62-4269-A612-668EFCE44848}" srcOrd="2" destOrd="0" presId="urn:microsoft.com/office/officeart/2005/8/layout/radial3"/>
    <dgm:cxn modelId="{C40E0876-A46E-4DBD-9085-3B28F4A4FEA1}" type="presParOf" srcId="{367A1EBD-640B-419E-AFDB-47D8BC2E485C}" destId="{69A9D5EB-29BB-41D7-8D5F-1174A5F88B73}" srcOrd="3" destOrd="0" presId="urn:microsoft.com/office/officeart/2005/8/layout/radial3"/>
    <dgm:cxn modelId="{A85A604C-5D8D-4C21-9B11-5E0A3ED74175}" type="presParOf" srcId="{367A1EBD-640B-419E-AFDB-47D8BC2E485C}" destId="{11331919-3E34-46F4-8EDE-73E882C73AA5}" srcOrd="4"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8F2D42-4715-4096-8BA3-F0F9A314457E}">
      <dsp:nvSpPr>
        <dsp:cNvPr id="0" name=""/>
        <dsp:cNvSpPr/>
      </dsp:nvSpPr>
      <dsp:spPr>
        <a:xfrm>
          <a:off x="2211834" y="1161381"/>
          <a:ext cx="2798284" cy="2798284"/>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b="1" kern="1200" dirty="0"/>
            <a:t>Start with people from the grassroots up</a:t>
          </a:r>
        </a:p>
      </dsp:txBody>
      <dsp:txXfrm>
        <a:off x="2621633" y="1571180"/>
        <a:ext cx="1978686" cy="1978686"/>
      </dsp:txXfrm>
    </dsp:sp>
    <dsp:sp modelId="{757D40D8-4E03-4055-9D79-AFDE83F7DF9C}">
      <dsp:nvSpPr>
        <dsp:cNvPr id="0" name=""/>
        <dsp:cNvSpPr/>
      </dsp:nvSpPr>
      <dsp:spPr>
        <a:xfrm>
          <a:off x="2744564" y="-68219"/>
          <a:ext cx="1732823" cy="1612833"/>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GB" sz="1700" kern="1200" dirty="0"/>
            <a:t>Co-production </a:t>
          </a:r>
        </a:p>
      </dsp:txBody>
      <dsp:txXfrm>
        <a:off x="2998330" y="167975"/>
        <a:ext cx="1225291" cy="1140445"/>
      </dsp:txXfrm>
    </dsp:sp>
    <dsp:sp modelId="{37317268-6E62-4269-A612-668EFCE44848}">
      <dsp:nvSpPr>
        <dsp:cNvPr id="0" name=""/>
        <dsp:cNvSpPr/>
      </dsp:nvSpPr>
      <dsp:spPr>
        <a:xfrm>
          <a:off x="4643830" y="1843554"/>
          <a:ext cx="1578945" cy="1433938"/>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GB" sz="1700" kern="1200" dirty="0"/>
            <a:t>Trusted people </a:t>
          </a:r>
        </a:p>
      </dsp:txBody>
      <dsp:txXfrm>
        <a:off x="4875061" y="2053549"/>
        <a:ext cx="1116483" cy="1013948"/>
      </dsp:txXfrm>
    </dsp:sp>
    <dsp:sp modelId="{69A9D5EB-29BB-41D7-8D5F-1174A5F88B73}">
      <dsp:nvSpPr>
        <dsp:cNvPr id="0" name=""/>
        <dsp:cNvSpPr/>
      </dsp:nvSpPr>
      <dsp:spPr>
        <a:xfrm>
          <a:off x="2794150" y="3652686"/>
          <a:ext cx="1633652" cy="1460326"/>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GB" sz="1700" kern="1200" dirty="0"/>
            <a:t>Learning and adapting </a:t>
          </a:r>
        </a:p>
      </dsp:txBody>
      <dsp:txXfrm>
        <a:off x="3033393" y="3866546"/>
        <a:ext cx="1155166" cy="1032606"/>
      </dsp:txXfrm>
    </dsp:sp>
    <dsp:sp modelId="{11331919-3E34-46F4-8EDE-73E882C73AA5}">
      <dsp:nvSpPr>
        <dsp:cNvPr id="0" name=""/>
        <dsp:cNvSpPr/>
      </dsp:nvSpPr>
      <dsp:spPr>
        <a:xfrm>
          <a:off x="882187" y="1820783"/>
          <a:ext cx="1812924" cy="1479480"/>
        </a:xfrm>
        <a:prstGeom prst="ellipse">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GB" sz="1500" kern="1200" dirty="0"/>
            <a:t>Community focus </a:t>
          </a:r>
        </a:p>
      </dsp:txBody>
      <dsp:txXfrm>
        <a:off x="1147684" y="2037448"/>
        <a:ext cx="1281930" cy="1046150"/>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208CE8-14BE-B941-867D-D1C064CCABBA}" type="datetimeFigureOut">
              <a:rPr lang="en-US" smtClean="0"/>
              <a:t>2/17/2023</a:t>
            </a:fld>
            <a:endParaRPr lang="en-US" dirty="0"/>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dirty="0"/>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352A32-C764-42B9-B872-738194D3D7E1}" type="datetimeFigureOut">
              <a:rPr lang="en-US"/>
              <a:t>2/17/2023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dirty="0"/>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1</a:t>
            </a:fld>
            <a:endParaRPr lang="en-US" dirty="0"/>
          </a:p>
        </p:txBody>
      </p:sp>
    </p:spTree>
    <p:extLst>
      <p:ext uri="{BB962C8B-B14F-4D97-AF65-F5344CB8AC3E}">
        <p14:creationId xmlns:p14="http://schemas.microsoft.com/office/powerpoint/2010/main" val="218425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10</a:t>
            </a:fld>
            <a:endParaRPr lang="en-US" dirty="0"/>
          </a:p>
        </p:txBody>
      </p:sp>
    </p:spTree>
    <p:extLst>
      <p:ext uri="{BB962C8B-B14F-4D97-AF65-F5344CB8AC3E}">
        <p14:creationId xmlns:p14="http://schemas.microsoft.com/office/powerpoint/2010/main" val="569630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D2B880-4E56-49AE-BFD2-484CF7B3CBF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210469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we’re already hearing about lives transformed. </a:t>
            </a:r>
          </a:p>
        </p:txBody>
      </p:sp>
      <p:sp>
        <p:nvSpPr>
          <p:cNvPr id="4" name="Slide Number Placeholder 3"/>
          <p:cNvSpPr>
            <a:spLocks noGrp="1"/>
          </p:cNvSpPr>
          <p:nvPr>
            <p:ph type="sldNum" sz="quarter" idx="5"/>
          </p:nvPr>
        </p:nvSpPr>
        <p:spPr/>
        <p:txBody>
          <a:bodyPr/>
          <a:lstStyle/>
          <a:p>
            <a:fld id="{B9D2B880-4E56-49AE-BFD2-484CF7B3CBF2}" type="slidenum">
              <a:rPr lang="en-US" smtClean="0"/>
              <a:t>12</a:t>
            </a:fld>
            <a:endParaRPr lang="en-US" dirty="0"/>
          </a:p>
        </p:txBody>
      </p:sp>
    </p:spTree>
    <p:extLst>
      <p:ext uri="{BB962C8B-B14F-4D97-AF65-F5344CB8AC3E}">
        <p14:creationId xmlns:p14="http://schemas.microsoft.com/office/powerpoint/2010/main" val="1686651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13</a:t>
            </a:fld>
            <a:endParaRPr lang="en-US" dirty="0"/>
          </a:p>
        </p:txBody>
      </p:sp>
    </p:spTree>
    <p:extLst>
      <p:ext uri="{BB962C8B-B14F-4D97-AF65-F5344CB8AC3E}">
        <p14:creationId xmlns:p14="http://schemas.microsoft.com/office/powerpoint/2010/main" val="12702095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B9D2B880-4E56-49AE-BFD2-484CF7B3CBF2}" type="slidenum">
              <a:rPr lang="en-US" smtClean="0"/>
              <a:t>14</a:t>
            </a:fld>
            <a:endParaRPr lang="en-US" dirty="0"/>
          </a:p>
        </p:txBody>
      </p:sp>
    </p:spTree>
    <p:extLst>
      <p:ext uri="{BB962C8B-B14F-4D97-AF65-F5344CB8AC3E}">
        <p14:creationId xmlns:p14="http://schemas.microsoft.com/office/powerpoint/2010/main" val="4537903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15</a:t>
            </a:fld>
            <a:endParaRPr lang="en-US" dirty="0"/>
          </a:p>
        </p:txBody>
      </p:sp>
    </p:spTree>
    <p:extLst>
      <p:ext uri="{BB962C8B-B14F-4D97-AF65-F5344CB8AC3E}">
        <p14:creationId xmlns:p14="http://schemas.microsoft.com/office/powerpoint/2010/main" val="1530961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B9D2B880-4E56-49AE-BFD2-484CF7B3CBF2}" type="slidenum">
              <a:rPr lang="en-US" smtClean="0"/>
              <a:t>2</a:t>
            </a:fld>
            <a:endParaRPr lang="en-US" dirty="0"/>
          </a:p>
        </p:txBody>
      </p:sp>
    </p:spTree>
    <p:extLst>
      <p:ext uri="{BB962C8B-B14F-4D97-AF65-F5344CB8AC3E}">
        <p14:creationId xmlns:p14="http://schemas.microsoft.com/office/powerpoint/2010/main" val="2707443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986EB5-EBFB-453D-A29B-F4479932E6DF}"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10775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fld id="{B9D2B880-4E56-49AE-BFD2-484CF7B3CBF2}" type="slidenum">
              <a:rPr lang="en-US" smtClean="0"/>
              <a:t>4</a:t>
            </a:fld>
            <a:endParaRPr lang="en-US" dirty="0"/>
          </a:p>
        </p:txBody>
      </p:sp>
    </p:spTree>
    <p:extLst>
      <p:ext uri="{BB962C8B-B14F-4D97-AF65-F5344CB8AC3E}">
        <p14:creationId xmlns:p14="http://schemas.microsoft.com/office/powerpoint/2010/main" val="2122622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5"/>
          </p:nvPr>
        </p:nvSpPr>
        <p:spPr/>
        <p:txBody>
          <a:bodyPr/>
          <a:lstStyle/>
          <a:p>
            <a:fld id="{B9D2B880-4E56-49AE-BFD2-484CF7B3CBF2}" type="slidenum">
              <a:rPr lang="en-US" smtClean="0"/>
              <a:t>5</a:t>
            </a:fld>
            <a:endParaRPr lang="en-US" dirty="0"/>
          </a:p>
        </p:txBody>
      </p:sp>
    </p:spTree>
    <p:extLst>
      <p:ext uri="{BB962C8B-B14F-4D97-AF65-F5344CB8AC3E}">
        <p14:creationId xmlns:p14="http://schemas.microsoft.com/office/powerpoint/2010/main" val="35454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B9D2B880-4E56-49AE-BFD2-484CF7B3CBF2}" type="slidenum">
              <a:rPr lang="en-US" smtClean="0"/>
              <a:t>6</a:t>
            </a:fld>
            <a:endParaRPr lang="en-US" dirty="0"/>
          </a:p>
        </p:txBody>
      </p:sp>
    </p:spTree>
    <p:extLst>
      <p:ext uri="{BB962C8B-B14F-4D97-AF65-F5344CB8AC3E}">
        <p14:creationId xmlns:p14="http://schemas.microsoft.com/office/powerpoint/2010/main" val="4047976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B9D2B880-4E56-49AE-BFD2-484CF7B3CBF2}" type="slidenum">
              <a:rPr lang="en-US" smtClean="0"/>
              <a:t>7</a:t>
            </a:fld>
            <a:endParaRPr lang="en-US" dirty="0"/>
          </a:p>
        </p:txBody>
      </p:sp>
    </p:spTree>
    <p:extLst>
      <p:ext uri="{BB962C8B-B14F-4D97-AF65-F5344CB8AC3E}">
        <p14:creationId xmlns:p14="http://schemas.microsoft.com/office/powerpoint/2010/main" val="2689411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a:xfrm>
            <a:off x="685800" y="4400549"/>
            <a:ext cx="5486400" cy="4284663"/>
          </a:xfrm>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8</a:t>
            </a:fld>
            <a:endParaRPr lang="en-US" dirty="0"/>
          </a:p>
        </p:txBody>
      </p:sp>
      <p:graphicFrame>
        <p:nvGraphicFramePr>
          <p:cNvPr id="5" name="Table 5">
            <a:extLst>
              <a:ext uri="{FF2B5EF4-FFF2-40B4-BE49-F238E27FC236}">
                <a16:creationId xmlns:a16="http://schemas.microsoft.com/office/drawing/2014/main" id="{73E28628-C29B-4BB8-AB2E-175926D9B11F}"/>
              </a:ext>
            </a:extLst>
          </p:cNvPr>
          <p:cNvGraphicFramePr>
            <a:graphicFrameLocks noGrp="1"/>
          </p:cNvGraphicFramePr>
          <p:nvPr>
            <p:extLst>
              <p:ext uri="{D42A27DB-BD31-4B8C-83A1-F6EECF244321}">
                <p14:modId xmlns:p14="http://schemas.microsoft.com/office/powerpoint/2010/main" val="4256140927"/>
              </p:ext>
            </p:extLst>
          </p:nvPr>
        </p:nvGraphicFramePr>
        <p:xfrm>
          <a:off x="7245424" y="5076056"/>
          <a:ext cx="4883712" cy="3267794"/>
        </p:xfrm>
        <a:graphic>
          <a:graphicData uri="http://schemas.openxmlformats.org/drawingml/2006/table">
            <a:tbl>
              <a:tblPr firstRow="1" bandRow="1">
                <a:tableStyleId>{5C22544A-7EE6-4342-B048-85BDC9FD1C3A}</a:tableStyleId>
              </a:tblPr>
              <a:tblGrid>
                <a:gridCol w="2441856">
                  <a:extLst>
                    <a:ext uri="{9D8B030D-6E8A-4147-A177-3AD203B41FA5}">
                      <a16:colId xmlns:a16="http://schemas.microsoft.com/office/drawing/2014/main" val="2758192922"/>
                    </a:ext>
                  </a:extLst>
                </a:gridCol>
                <a:gridCol w="2441856">
                  <a:extLst>
                    <a:ext uri="{9D8B030D-6E8A-4147-A177-3AD203B41FA5}">
                      <a16:colId xmlns:a16="http://schemas.microsoft.com/office/drawing/2014/main" val="1908008396"/>
                    </a:ext>
                  </a:extLst>
                </a:gridCol>
              </a:tblGrid>
              <a:tr h="1633897">
                <a:tc>
                  <a:txBody>
                    <a:bodyPr/>
                    <a:lstStyle/>
                    <a:p>
                      <a:pPr algn="ctr"/>
                      <a:r>
                        <a:rPr lang="en-US" sz="1200" dirty="0"/>
                        <a:t>Integrated Care Partnership  (ICP)</a:t>
                      </a:r>
                    </a:p>
                    <a:p>
                      <a:pPr algn="ctr"/>
                      <a:endParaRPr lang="en-US" sz="1200" b="0" dirty="0"/>
                    </a:p>
                    <a:p>
                      <a:pPr algn="ctr"/>
                      <a:r>
                        <a:rPr lang="en-US" sz="1200" b="0" dirty="0"/>
                        <a:t>A joint committee established by the ICB and the Local Authorities in BLMK that sets the strategy to integrate health and care and improve outcomes for people</a:t>
                      </a:r>
                    </a:p>
                  </a:txBody>
                  <a:tcPr>
                    <a:solidFill>
                      <a:srgbClr val="0070C0"/>
                    </a:solidFill>
                  </a:tcPr>
                </a:tc>
                <a:tc>
                  <a:txBody>
                    <a:bodyPr/>
                    <a:lstStyle/>
                    <a:p>
                      <a:pPr algn="ctr"/>
                      <a:r>
                        <a:rPr lang="en-US" sz="1200" dirty="0"/>
                        <a:t>Integrated Care Board  (ICB)</a:t>
                      </a:r>
                    </a:p>
                    <a:p>
                      <a:pPr algn="ctr"/>
                      <a:endParaRPr lang="en-US" sz="1200" b="0" dirty="0"/>
                    </a:p>
                    <a:p>
                      <a:pPr algn="ctr"/>
                      <a:r>
                        <a:rPr lang="en-US" sz="1200" b="0" dirty="0"/>
                        <a:t>The statutory organisation that replaces the CCG and has responsibility for delivering the strategy and system assurance and performance</a:t>
                      </a:r>
                    </a:p>
                  </a:txBody>
                  <a:tcPr>
                    <a:solidFill>
                      <a:schemeClr val="accent5"/>
                    </a:solidFill>
                  </a:tcPr>
                </a:tc>
                <a:extLst>
                  <a:ext uri="{0D108BD9-81ED-4DB2-BD59-A6C34878D82A}">
                    <a16:rowId xmlns:a16="http://schemas.microsoft.com/office/drawing/2014/main" val="302669596"/>
                  </a:ext>
                </a:extLst>
              </a:tr>
              <a:tr h="1633897">
                <a:tc>
                  <a:txBody>
                    <a:bodyPr/>
                    <a:lstStyle/>
                    <a:p>
                      <a:pPr algn="ctr"/>
                      <a:r>
                        <a:rPr lang="en-US" sz="1200" b="1" dirty="0">
                          <a:solidFill>
                            <a:schemeClr val="bg1"/>
                          </a:solidFill>
                        </a:rPr>
                        <a:t>Place Based Partnership</a:t>
                      </a:r>
                    </a:p>
                    <a:p>
                      <a:pPr algn="ctr"/>
                      <a:endParaRPr lang="en-GB" sz="1200" b="0" i="0" u="none" strike="noStrike" kern="1200" dirty="0">
                        <a:solidFill>
                          <a:schemeClr val="bg1"/>
                        </a:solidFill>
                        <a:effectLst/>
                        <a:latin typeface="+mn-lt"/>
                        <a:ea typeface="+mn-ea"/>
                        <a:cs typeface="+mn-cs"/>
                      </a:endParaRPr>
                    </a:p>
                    <a:p>
                      <a:pPr algn="ctr"/>
                      <a:r>
                        <a:rPr lang="en-GB" sz="1200" b="0" i="0" u="none" strike="noStrike" kern="1200" dirty="0">
                          <a:solidFill>
                            <a:schemeClr val="bg1"/>
                          </a:solidFill>
                          <a:effectLst/>
                          <a:latin typeface="+mn-lt"/>
                          <a:ea typeface="+mn-ea"/>
                          <a:cs typeface="+mn-cs"/>
                        </a:rPr>
                        <a:t>Collaborative arrangements formed by the organisations responsible for arranging and delivering health and care services on a local authority footprint</a:t>
                      </a:r>
                      <a:endParaRPr lang="en-US" sz="1200" dirty="0">
                        <a:solidFill>
                          <a:schemeClr val="bg1"/>
                        </a:solidFill>
                      </a:endParaRPr>
                    </a:p>
                  </a:txBody>
                  <a:tcPr>
                    <a:solidFill>
                      <a:schemeClr val="accent3">
                        <a:lumMod val="60000"/>
                        <a:lumOff val="40000"/>
                      </a:schemeClr>
                    </a:solidFill>
                  </a:tcPr>
                </a:tc>
                <a:tc>
                  <a:txBody>
                    <a:bodyPr/>
                    <a:lstStyle/>
                    <a:p>
                      <a:pPr algn="ctr"/>
                      <a:r>
                        <a:rPr lang="en-US" sz="1200" b="1" dirty="0">
                          <a:solidFill>
                            <a:schemeClr val="bg1"/>
                          </a:solidFill>
                        </a:rPr>
                        <a:t>Integrated Care System (ICS)</a:t>
                      </a:r>
                    </a:p>
                    <a:p>
                      <a:pPr algn="ctr"/>
                      <a:r>
                        <a:rPr lang="en-US" sz="1200" dirty="0">
                          <a:solidFill>
                            <a:schemeClr val="bg1"/>
                          </a:solidFill>
                        </a:rPr>
                        <a:t>BLMK NHS Trusts, GPs, PCNs, local authorities, Voluntary and Community Sector, partners such as Police, Fire, Education working together to deliver integrated health and care </a:t>
                      </a:r>
                    </a:p>
                  </a:txBody>
                  <a:tcPr>
                    <a:solidFill>
                      <a:schemeClr val="accent4">
                        <a:lumMod val="60000"/>
                        <a:lumOff val="40000"/>
                      </a:schemeClr>
                    </a:solidFill>
                  </a:tcPr>
                </a:tc>
                <a:extLst>
                  <a:ext uri="{0D108BD9-81ED-4DB2-BD59-A6C34878D82A}">
                    <a16:rowId xmlns:a16="http://schemas.microsoft.com/office/drawing/2014/main" val="1687285414"/>
                  </a:ext>
                </a:extLst>
              </a:tr>
            </a:tbl>
          </a:graphicData>
        </a:graphic>
      </p:graphicFrame>
    </p:spTree>
    <p:extLst>
      <p:ext uri="{BB962C8B-B14F-4D97-AF65-F5344CB8AC3E}">
        <p14:creationId xmlns:p14="http://schemas.microsoft.com/office/powerpoint/2010/main" val="1888936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in the first year of operation. </a:t>
            </a:r>
          </a:p>
        </p:txBody>
      </p:sp>
      <p:sp>
        <p:nvSpPr>
          <p:cNvPr id="4" name="Slide Number Placeholder 3"/>
          <p:cNvSpPr>
            <a:spLocks noGrp="1"/>
          </p:cNvSpPr>
          <p:nvPr>
            <p:ph type="sldNum" sz="quarter" idx="5"/>
          </p:nvPr>
        </p:nvSpPr>
        <p:spPr/>
        <p:txBody>
          <a:bodyPr/>
          <a:lstStyle/>
          <a:p>
            <a:fld id="{B9D2B880-4E56-49AE-BFD2-484CF7B3CBF2}" type="slidenum">
              <a:rPr lang="en-US" smtClean="0"/>
              <a:t>9</a:t>
            </a:fld>
            <a:endParaRPr lang="en-US" dirty="0"/>
          </a:p>
        </p:txBody>
      </p:sp>
    </p:spTree>
    <p:extLst>
      <p:ext uri="{BB962C8B-B14F-4D97-AF65-F5344CB8AC3E}">
        <p14:creationId xmlns:p14="http://schemas.microsoft.com/office/powerpoint/2010/main" val="21083721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26400" y="-51993"/>
            <a:ext cx="4190280" cy="6902395"/>
          </a:xfrm>
          <a:prstGeom prst="rect">
            <a:avLst/>
          </a:prstGeom>
        </p:spPr>
      </p:pic>
      <p:sp>
        <p:nvSpPr>
          <p:cNvPr id="2" name="Title 1"/>
          <p:cNvSpPr>
            <a:spLocks noGrp="1"/>
          </p:cNvSpPr>
          <p:nvPr>
            <p:ph type="ctrTitle"/>
          </p:nvPr>
        </p:nvSpPr>
        <p:spPr>
          <a:xfrm>
            <a:off x="548967" y="1700808"/>
            <a:ext cx="7275225" cy="2198295"/>
          </a:xfrm>
        </p:spPr>
        <p:txBody>
          <a:bodyPr anchor="b" anchorCtr="0"/>
          <a:lstStyle>
            <a:lvl1pPr algn="l">
              <a:defRPr/>
            </a:lvl1pPr>
          </a:lstStyle>
          <a:p>
            <a:r>
              <a:rPr lang="en-US" dirty="0"/>
              <a:t>Click to edit Master title style</a:t>
            </a:r>
            <a:endParaRPr lang="en-GB" dirty="0"/>
          </a:p>
        </p:txBody>
      </p:sp>
      <p:sp>
        <p:nvSpPr>
          <p:cNvPr id="3" name="Subtitle 2"/>
          <p:cNvSpPr>
            <a:spLocks noGrp="1"/>
          </p:cNvSpPr>
          <p:nvPr>
            <p:ph type="subTitle" idx="1" hasCustomPrompt="1"/>
          </p:nvPr>
        </p:nvSpPr>
        <p:spPr>
          <a:xfrm>
            <a:off x="548967" y="4077072"/>
            <a:ext cx="7275225" cy="1270992"/>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t>
            </a:r>
            <a:endParaRPr lang="en-GB" dirty="0"/>
          </a:p>
        </p:txBody>
      </p:sp>
      <p:sp>
        <p:nvSpPr>
          <p:cNvPr id="4" name="Date Placeholder 3"/>
          <p:cNvSpPr>
            <a:spLocks noGrp="1"/>
          </p:cNvSpPr>
          <p:nvPr>
            <p:ph type="dt" sz="half" idx="10"/>
          </p:nvPr>
        </p:nvSpPr>
        <p:spPr>
          <a:xfrm>
            <a:off x="548967" y="6356351"/>
            <a:ext cx="3092829" cy="365125"/>
          </a:xfrm>
        </p:spPr>
        <p:txBody>
          <a:bodyPr/>
          <a:lstStyle/>
          <a:p>
            <a:endParaRPr lang="en-GB" dirty="0"/>
          </a:p>
        </p:txBody>
      </p:sp>
      <p:sp>
        <p:nvSpPr>
          <p:cNvPr id="5" name="Footer Placeholder 4"/>
          <p:cNvSpPr>
            <a:spLocks noGrp="1"/>
          </p:cNvSpPr>
          <p:nvPr>
            <p:ph type="ftr" sz="quarter" idx="11"/>
          </p:nvPr>
        </p:nvSpPr>
        <p:spPr/>
        <p:txBody>
          <a:bodyPr/>
          <a:lstStyle/>
          <a:p>
            <a:r>
              <a:rPr lang="en-GB" dirty="0"/>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pic>
        <p:nvPicPr>
          <p:cNvPr id="1028" name="Picture 4"/>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Logo&#10;&#10;Description automatically generated">
            <a:extLst>
              <a:ext uri="{FF2B5EF4-FFF2-40B4-BE49-F238E27FC236}">
                <a16:creationId xmlns:a16="http://schemas.microsoft.com/office/drawing/2014/main" id="{78D0013F-2DF3-334F-9F59-CE113D98051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8967" y="304598"/>
            <a:ext cx="2012124" cy="914602"/>
          </a:xfrm>
          <a:prstGeom prst="rect">
            <a:avLst/>
          </a:prstGeom>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dirty="0"/>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2202341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1249882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24494876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3239586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Tree>
    <p:extLst>
      <p:ext uri="{BB962C8B-B14F-4D97-AF65-F5344CB8AC3E}">
        <p14:creationId xmlns:p14="http://schemas.microsoft.com/office/powerpoint/2010/main" val="1627584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solidFill>
                  <a:schemeClr val="bg1"/>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tx2"/>
                </a:solidFill>
              </a:defRPr>
            </a:lvl3pPr>
          </a:lstStyle>
          <a:p>
            <a:pPr lvl="2"/>
            <a:endParaRPr lang="en-US" dirty="0"/>
          </a:p>
        </p:txBody>
      </p:sp>
    </p:spTree>
    <p:extLst>
      <p:ext uri="{BB962C8B-B14F-4D97-AF65-F5344CB8AC3E}">
        <p14:creationId xmlns:p14="http://schemas.microsoft.com/office/powerpoint/2010/main" val="25100868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r>
              <a:rPr lang="en-GB" dirty="0"/>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r>
              <a:rPr lang="en-GB" dirty="0"/>
              <a:t>Bedfordshire, Luton and Milton Keynes Health and Care Partnership</a:t>
            </a:r>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29561623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dirty="0"/>
          </a:p>
        </p:txBody>
      </p:sp>
      <p:sp>
        <p:nvSpPr>
          <p:cNvPr id="8" name="Footer Placeholder 7"/>
          <p:cNvSpPr>
            <a:spLocks noGrp="1"/>
          </p:cNvSpPr>
          <p:nvPr>
            <p:ph type="ftr" sz="quarter" idx="11"/>
          </p:nvPr>
        </p:nvSpPr>
        <p:spPr/>
        <p:txBody>
          <a:bodyPr/>
          <a:lstStyle/>
          <a:p>
            <a:r>
              <a:rPr lang="en-GB" dirty="0"/>
              <a:t>Bedfordshire, Luton and Milton Keynes Health and Care Partnership</a:t>
            </a:r>
          </a:p>
        </p:txBody>
      </p:sp>
      <p:sp>
        <p:nvSpPr>
          <p:cNvPr id="9" name="Slide Number Placeholder 8"/>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19751287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dirty="0"/>
          </a:p>
        </p:txBody>
      </p:sp>
      <p:sp>
        <p:nvSpPr>
          <p:cNvPr id="4" name="Footer Placeholder 3"/>
          <p:cNvSpPr>
            <a:spLocks noGrp="1"/>
          </p:cNvSpPr>
          <p:nvPr>
            <p:ph type="ftr" sz="quarter" idx="11"/>
          </p:nvPr>
        </p:nvSpPr>
        <p:spPr/>
        <p:txBody>
          <a:bodyPr/>
          <a:lstStyle/>
          <a:p>
            <a:r>
              <a:rPr lang="en-GB" dirty="0"/>
              <a:t>Bedfordshire, Luton and Milton Keynes Health and Care Partnership</a:t>
            </a:r>
          </a:p>
        </p:txBody>
      </p:sp>
      <p:sp>
        <p:nvSpPr>
          <p:cNvPr id="5" name="Slide Number Placeholder 4"/>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4"/>
            <a:ext cx="10959008" cy="4280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7" name="Picture 6">
            <a:extLst>
              <a:ext uri="{FF2B5EF4-FFF2-40B4-BE49-F238E27FC236}">
                <a16:creationId xmlns:a16="http://schemas.microsoft.com/office/drawing/2014/main" id="{7787194E-9B33-E844-A612-5A82ED29DDD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583730" y="459266"/>
            <a:ext cx="2012124" cy="760767"/>
          </a:xfrm>
          <a:prstGeom prst="rect">
            <a:avLst/>
          </a:prstGeom>
        </p:spPr>
      </p:pic>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dirty="0"/>
          </a:p>
        </p:txBody>
      </p:sp>
      <p:sp>
        <p:nvSpPr>
          <p:cNvPr id="3" name="Footer Placeholder 2"/>
          <p:cNvSpPr>
            <a:spLocks noGrp="1"/>
          </p:cNvSpPr>
          <p:nvPr>
            <p:ph type="ftr" sz="quarter" idx="11"/>
          </p:nvPr>
        </p:nvSpPr>
        <p:spPr/>
        <p:txBody>
          <a:bodyPr/>
          <a:lstStyle/>
          <a:p>
            <a:r>
              <a:rPr lang="en-GB" dirty="0"/>
              <a:t>Bedfordshire, Luton and Milton Keynes Health and Care Partnership</a:t>
            </a:r>
          </a:p>
        </p:txBody>
      </p:sp>
      <p:sp>
        <p:nvSpPr>
          <p:cNvPr id="4" name="Slide Number Placeholder 3"/>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30217675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r>
              <a:rPr lang="en-GB" dirty="0"/>
              <a:t>Bedfordshire, Luton and Milton Keynes Health and Care Partnership</a:t>
            </a:r>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12736486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r>
              <a:rPr lang="en-GB" dirty="0"/>
              <a:t>Bedfordshire, Luton and Milton Keynes Health and Care Partnership</a:t>
            </a:r>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3637519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r>
              <a:rPr lang="en-GB" dirty="0"/>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221458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r>
              <a:rPr lang="en-GB" dirty="0"/>
              <a:t>Bedfordshire, Luton and Milton Keynes Health and Care Partnership</a:t>
            </a:r>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1318579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2900" b="1">
                <a:solidFill>
                  <a:schemeClr val="bg1"/>
                </a:solidFill>
              </a:defRPr>
            </a:lvl3pPr>
          </a:lstStyle>
          <a:p>
            <a:pPr lvl="2"/>
            <a:endParaRPr lang="en-US" dirty="0"/>
          </a:p>
        </p:txBody>
      </p:sp>
      <p:sp>
        <p:nvSpPr>
          <p:cNvPr id="12" name="Picture Placeholder 11">
            <a:extLst>
              <a:ext uri="{FF2B5EF4-FFF2-40B4-BE49-F238E27FC236}">
                <a16:creationId xmlns:a16="http://schemas.microsoft.com/office/drawing/2014/main" id="{4240C868-5DEA-664E-9706-94E74A171536}"/>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66214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67252FA6-3152-3F44-B2A6-FE7E0BA20998}"/>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2679395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F53798AB-2C2E-4A44-9681-7EBDECEDE0AC}"/>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87675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CE142D82-4BC6-8140-82E6-74351E4CC219}"/>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3798530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CE142D82-4BC6-8140-82E6-74351E4CC219}"/>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530165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
        <p:nvSpPr>
          <p:cNvPr id="10" name="Picture Placeholder 11">
            <a:extLst>
              <a:ext uri="{FF2B5EF4-FFF2-40B4-BE49-F238E27FC236}">
                <a16:creationId xmlns:a16="http://schemas.microsoft.com/office/drawing/2014/main" id="{CE142D82-4BC6-8140-82E6-74351E4CC219}"/>
              </a:ext>
            </a:extLst>
          </p:cNvPr>
          <p:cNvSpPr>
            <a:spLocks noGrp="1"/>
          </p:cNvSpPr>
          <p:nvPr>
            <p:ph type="pic" sz="quarter" idx="14"/>
          </p:nvPr>
        </p:nvSpPr>
        <p:spPr>
          <a:xfrm flipH="1">
            <a:off x="12504712" y="2086796"/>
            <a:ext cx="3797397" cy="3797397"/>
          </a:xfrm>
          <a:prstGeom prst="ellipse">
            <a:avLst/>
          </a:prstGeom>
          <a:noFill/>
        </p:spPr>
        <p:txBody>
          <a:bodyPr/>
          <a:lstStyle/>
          <a:p>
            <a:endParaRPr lang="en-US" dirty="0"/>
          </a:p>
        </p:txBody>
      </p:sp>
    </p:spTree>
    <p:extLst>
      <p:ext uri="{BB962C8B-B14F-4D97-AF65-F5344CB8AC3E}">
        <p14:creationId xmlns:p14="http://schemas.microsoft.com/office/powerpoint/2010/main" val="1518420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a:lstStyle>
            <a:lvl1pPr algn="l">
              <a:defRPr/>
            </a:lvl1pPr>
          </a:lstStyle>
          <a:p>
            <a:r>
              <a:rPr lang="en-US" dirty="0"/>
              <a:t>Click to edit Master title style</a:t>
            </a:r>
            <a:endParaRPr lang="en-GB" dirty="0"/>
          </a:p>
        </p:txBody>
      </p:sp>
      <p:sp>
        <p:nvSpPr>
          <p:cNvPr id="3" name="Content Placeholder 2"/>
          <p:cNvSpPr>
            <a:spLocks noGrp="1"/>
          </p:cNvSpPr>
          <p:nvPr>
            <p:ph idx="1"/>
          </p:nvPr>
        </p:nvSpPr>
        <p:spPr>
          <a:xfrm>
            <a:off x="623392" y="1844825"/>
            <a:ext cx="10959008" cy="4281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523445" y="6321714"/>
            <a:ext cx="7403008" cy="365125"/>
          </a:xfrm>
        </p:spPr>
        <p:txBody>
          <a:bodyPr/>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p:spPr>
        <p:txBody>
          <a:bodyPr/>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0336"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DCE410D9-F2DE-884D-AFBE-88DF28A45559}"/>
              </a:ext>
            </a:extLst>
          </p:cNvPr>
          <p:cNvSpPr>
            <a:spLocks noGrp="1"/>
          </p:cNvSpPr>
          <p:nvPr>
            <p:ph type="body" sz="quarter" idx="13"/>
          </p:nvPr>
        </p:nvSpPr>
        <p:spPr>
          <a:xfrm>
            <a:off x="596523" y="715919"/>
            <a:ext cx="1079500" cy="565150"/>
          </a:xfrm>
        </p:spPr>
        <p:txBody>
          <a:bodyPr tIns="0" bIns="0" anchor="ctr" anchorCtr="0">
            <a:normAutofit/>
          </a:bodyPr>
          <a:lstStyle>
            <a:lvl1pPr>
              <a:defRPr/>
            </a:lvl1pPr>
            <a:lvl3pPr marL="12700" indent="0" algn="ctr">
              <a:buFont typeface="Arial" panose="020B0604020202020204" pitchFamily="34" charset="0"/>
              <a:buNone/>
              <a:tabLst/>
              <a:defRPr sz="3200" b="1">
                <a:solidFill>
                  <a:schemeClr val="bg1"/>
                </a:solidFill>
              </a:defRPr>
            </a:lvl3pPr>
          </a:lstStyle>
          <a:p>
            <a:pPr lvl="2"/>
            <a:endParaRPr lang="en-US" dirty="0"/>
          </a:p>
        </p:txBody>
      </p:sp>
    </p:spTree>
    <p:extLst>
      <p:ext uri="{BB962C8B-B14F-4D97-AF65-F5344CB8AC3E}">
        <p14:creationId xmlns:p14="http://schemas.microsoft.com/office/powerpoint/2010/main" val="4014467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7" r:id="rId4"/>
    <p:sldLayoutId id="2147483668" r:id="rId5"/>
    <p:sldLayoutId id="2147483669" r:id="rId6"/>
    <p:sldLayoutId id="2147483670" r:id="rId7"/>
    <p:sldLayoutId id="2147483671" r:id="rId8"/>
    <p:sldLayoutId id="2147483672" r:id="rId9"/>
    <p:sldLayoutId id="2147483666" r:id="rId10"/>
    <p:sldLayoutId id="2147483661" r:id="rId11"/>
    <p:sldLayoutId id="2147483662" r:id="rId12"/>
    <p:sldLayoutId id="2147483664" r:id="rId13"/>
    <p:sldLayoutId id="2147483663" r:id="rId14"/>
    <p:sldLayoutId id="2147483665" r:id="rId15"/>
    <p:sldLayoutId id="2147483651" r:id="rId16"/>
    <p:sldLayoutId id="2147483652" r:id="rId17"/>
    <p:sldLayoutId id="2147483653" r:id="rId18"/>
    <p:sldLayoutId id="2147483654" r:id="rId19"/>
    <p:sldLayoutId id="2147483655" r:id="rId20"/>
    <p:sldLayoutId id="2147483656" r:id="rId21"/>
    <p:sldLayoutId id="2147483657" r:id="rId22"/>
    <p:sldLayoutId id="2147483658" r:id="rId23"/>
    <p:sldLayoutId id="2147483659" r:id="rId24"/>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blmkhealthandcarepartnership.org/" TargetMode="External"/><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vimeo.com/595431160"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32B5845B-7DF8-8649-A8EA-646CCB9FF4FC}"/>
              </a:ext>
            </a:extLst>
          </p:cNvPr>
          <p:cNvSpPr txBox="1">
            <a:spLocks/>
          </p:cNvSpPr>
          <p:nvPr/>
        </p:nvSpPr>
        <p:spPr>
          <a:xfrm>
            <a:off x="695400" y="1700808"/>
            <a:ext cx="10441160" cy="2198295"/>
          </a:xfrm>
          <a:prstGeom prst="rect">
            <a:avLst/>
          </a:prstGeom>
        </p:spPr>
        <p:txBody>
          <a:bodyPr vert="horz" lIns="0" tIns="0" rIns="0" bIns="0" rtlCol="0" anchor="b" anchorCtr="0">
            <a:normAutofit/>
          </a:bodyPr>
          <a:lstStyle>
            <a:lvl1pPr algn="l" defTabSz="914400" rtl="0" eaLnBrk="1" latinLnBrk="0" hangingPunct="1">
              <a:spcBef>
                <a:spcPct val="0"/>
              </a:spcBef>
              <a:buNone/>
              <a:defRPr sz="4000" b="1" kern="1200" cap="all">
                <a:solidFill>
                  <a:schemeClr val="tx2"/>
                </a:solidFill>
                <a:latin typeface="+mj-lt"/>
                <a:ea typeface="+mj-ea"/>
                <a:cs typeface="+mj-cs"/>
              </a:defRPr>
            </a:lvl1pPr>
          </a:lstStyle>
          <a:p>
            <a:pPr>
              <a:lnSpc>
                <a:spcPts val="4220"/>
              </a:lnSpc>
            </a:pPr>
            <a:r>
              <a:rPr lang="en-US" cap="none" dirty="0">
                <a:solidFill>
                  <a:schemeClr val="tx1"/>
                </a:solidFill>
              </a:rPr>
              <a:t>A new approach to health and care</a:t>
            </a:r>
          </a:p>
        </p:txBody>
      </p:sp>
      <p:sp>
        <p:nvSpPr>
          <p:cNvPr id="5" name="Subtitle 5">
            <a:extLst>
              <a:ext uri="{FF2B5EF4-FFF2-40B4-BE49-F238E27FC236}">
                <a16:creationId xmlns:a16="http://schemas.microsoft.com/office/drawing/2014/main" id="{7EA58059-512A-434E-95E9-C5C1F4E7E24F}"/>
              </a:ext>
            </a:extLst>
          </p:cNvPr>
          <p:cNvSpPr txBox="1">
            <a:spLocks/>
          </p:cNvSpPr>
          <p:nvPr/>
        </p:nvSpPr>
        <p:spPr>
          <a:xfrm>
            <a:off x="767408" y="3428999"/>
            <a:ext cx="10081120" cy="2198295"/>
          </a:xfrm>
          <a:prstGeom prst="rect">
            <a:avLst/>
          </a:prstGeom>
        </p:spPr>
        <p:txBody>
          <a:bodyPr vert="horz" lIns="0" tIns="0" rIns="0" bIns="0" rtlCol="0" anchor="b">
            <a:normAutofit/>
          </a:bodyPr>
          <a:lstStyle>
            <a:lvl1pPr marL="0" indent="0" algn="l"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br>
              <a:rPr lang="en-US" sz="2400" b="1" dirty="0">
                <a:solidFill>
                  <a:schemeClr val="tx2"/>
                </a:solidFill>
              </a:rPr>
            </a:br>
            <a:br>
              <a:rPr lang="en-US" sz="2400" b="1" dirty="0">
                <a:solidFill>
                  <a:schemeClr val="tx2"/>
                </a:solidFill>
              </a:rPr>
            </a:br>
            <a:endParaRPr lang="en-US" sz="2400" b="1" dirty="0">
              <a:solidFill>
                <a:schemeClr val="tx2"/>
              </a:solidFill>
            </a:endParaRPr>
          </a:p>
          <a:p>
            <a:r>
              <a:rPr lang="en-US" sz="2200" b="1" dirty="0">
                <a:solidFill>
                  <a:schemeClr val="tx2"/>
                </a:solidFill>
              </a:rPr>
              <a:t>Dr Rima Makarem</a:t>
            </a:r>
          </a:p>
          <a:p>
            <a:r>
              <a:rPr lang="en-US" sz="2200" b="1" dirty="0">
                <a:solidFill>
                  <a:schemeClr val="tx2"/>
                </a:solidFill>
              </a:rPr>
              <a:t>Chair, Bedfordshire, Luton and Milton Keynes Integrated Care Board </a:t>
            </a:r>
          </a:p>
        </p:txBody>
      </p:sp>
      <p:sp>
        <p:nvSpPr>
          <p:cNvPr id="8" name="Slide Number Placeholder 7">
            <a:extLst>
              <a:ext uri="{FF2B5EF4-FFF2-40B4-BE49-F238E27FC236}">
                <a16:creationId xmlns:a16="http://schemas.microsoft.com/office/drawing/2014/main" id="{606D532D-63F5-4D43-AE4B-68393BC1FFE9}"/>
              </a:ext>
            </a:extLst>
          </p:cNvPr>
          <p:cNvSpPr>
            <a:spLocks noGrp="1"/>
          </p:cNvSpPr>
          <p:nvPr>
            <p:ph type="sldNum" sz="quarter" idx="12"/>
          </p:nvPr>
        </p:nvSpPr>
        <p:spPr/>
        <p:txBody>
          <a:bodyPr/>
          <a:lstStyle/>
          <a:p>
            <a:fld id="{30A60DCE-9105-48A5-8A92-25C9283756D1}" type="slidenum">
              <a:rPr lang="en-GB" smtClean="0"/>
              <a:t>1</a:t>
            </a:fld>
            <a:endParaRPr lang="en-GB" dirty="0"/>
          </a:p>
        </p:txBody>
      </p:sp>
    </p:spTree>
    <p:extLst>
      <p:ext uri="{BB962C8B-B14F-4D97-AF65-F5344CB8AC3E}">
        <p14:creationId xmlns:p14="http://schemas.microsoft.com/office/powerpoint/2010/main" val="225496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5A033-BCF3-4A3A-8C56-95D9BD728C30}"/>
              </a:ext>
            </a:extLst>
          </p:cNvPr>
          <p:cNvSpPr>
            <a:spLocks noGrp="1"/>
          </p:cNvSpPr>
          <p:nvPr>
            <p:ph type="title"/>
          </p:nvPr>
        </p:nvSpPr>
        <p:spPr>
          <a:xfrm>
            <a:off x="1847527" y="382349"/>
            <a:ext cx="9747949" cy="1232291"/>
          </a:xfrm>
        </p:spPr>
        <p:txBody>
          <a:bodyPr anchor="ctr">
            <a:normAutofit/>
          </a:bodyPr>
          <a:lstStyle/>
          <a:p>
            <a:r>
              <a:rPr lang="en-GB" dirty="0"/>
              <a:t>Working with the VCSE</a:t>
            </a:r>
          </a:p>
        </p:txBody>
      </p:sp>
      <p:sp>
        <p:nvSpPr>
          <p:cNvPr id="5" name="Slide Number Placeholder 4">
            <a:extLst>
              <a:ext uri="{FF2B5EF4-FFF2-40B4-BE49-F238E27FC236}">
                <a16:creationId xmlns:a16="http://schemas.microsoft.com/office/drawing/2014/main" id="{91186378-8B97-42BA-BA24-0B0B10C582E3}"/>
              </a:ext>
            </a:extLst>
          </p:cNvPr>
          <p:cNvSpPr>
            <a:spLocks noGrp="1"/>
          </p:cNvSpPr>
          <p:nvPr>
            <p:ph type="sldNum" sz="quarter" idx="12"/>
          </p:nvPr>
        </p:nvSpPr>
        <p:spPr>
          <a:xfrm>
            <a:off x="11208568" y="6356350"/>
            <a:ext cx="487208" cy="365125"/>
          </a:xfrm>
        </p:spPr>
        <p:txBody>
          <a:bodyPr anchor="ctr">
            <a:normAutofit/>
          </a:bodyPr>
          <a:lstStyle/>
          <a:p>
            <a:pPr>
              <a:spcAft>
                <a:spcPts val="600"/>
              </a:spcAft>
            </a:pPr>
            <a:fld id="{30A60DCE-9105-48A5-8A92-25C9283756D1}" type="slidenum">
              <a:rPr lang="en-GB" smtClean="0"/>
              <a:pPr>
                <a:spcAft>
                  <a:spcPts val="600"/>
                </a:spcAft>
              </a:pPr>
              <a:t>10</a:t>
            </a:fld>
            <a:endParaRPr lang="en-GB" dirty="0"/>
          </a:p>
        </p:txBody>
      </p:sp>
      <p:sp>
        <p:nvSpPr>
          <p:cNvPr id="6" name="Text Placeholder 5">
            <a:extLst>
              <a:ext uri="{FF2B5EF4-FFF2-40B4-BE49-F238E27FC236}">
                <a16:creationId xmlns:a16="http://schemas.microsoft.com/office/drawing/2014/main" id="{D8E1EB1D-07DE-4FD2-BE48-C00AAFC40DBC}"/>
              </a:ext>
            </a:extLst>
          </p:cNvPr>
          <p:cNvSpPr>
            <a:spLocks noGrp="1"/>
          </p:cNvSpPr>
          <p:nvPr>
            <p:ph type="body" sz="quarter" idx="13"/>
          </p:nvPr>
        </p:nvSpPr>
        <p:spPr>
          <a:xfrm>
            <a:off x="596523" y="715919"/>
            <a:ext cx="1079500" cy="565150"/>
          </a:xfrm>
        </p:spPr>
        <p:txBody>
          <a:bodyPr anchor="ctr">
            <a:normAutofit/>
          </a:bodyPr>
          <a:lstStyle/>
          <a:p>
            <a:pPr marL="0" indent="0" algn="ctr">
              <a:buNone/>
            </a:pPr>
            <a:r>
              <a:rPr lang="en-GB" sz="3200" b="1" dirty="0">
                <a:solidFill>
                  <a:schemeClr val="bg1"/>
                </a:solidFill>
              </a:rPr>
              <a:t>13</a:t>
            </a:r>
          </a:p>
        </p:txBody>
      </p:sp>
      <p:sp>
        <p:nvSpPr>
          <p:cNvPr id="4" name="Arrow: Right 3">
            <a:extLst>
              <a:ext uri="{FF2B5EF4-FFF2-40B4-BE49-F238E27FC236}">
                <a16:creationId xmlns:a16="http://schemas.microsoft.com/office/drawing/2014/main" id="{984C5E76-9369-4A8B-A8B5-7BE151C9FCE3}"/>
              </a:ext>
            </a:extLst>
          </p:cNvPr>
          <p:cNvSpPr/>
          <p:nvPr/>
        </p:nvSpPr>
        <p:spPr>
          <a:xfrm>
            <a:off x="6471158" y="3353029"/>
            <a:ext cx="1368152"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Rounded Corners 6">
            <a:extLst>
              <a:ext uri="{FF2B5EF4-FFF2-40B4-BE49-F238E27FC236}">
                <a16:creationId xmlns:a16="http://schemas.microsoft.com/office/drawing/2014/main" id="{2CA8379F-7BEA-42D4-AF89-6E6342169F1B}"/>
              </a:ext>
            </a:extLst>
          </p:cNvPr>
          <p:cNvSpPr/>
          <p:nvPr/>
        </p:nvSpPr>
        <p:spPr>
          <a:xfrm>
            <a:off x="8043848" y="1402394"/>
            <a:ext cx="3240360" cy="936104"/>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Critical friends </a:t>
            </a:r>
          </a:p>
        </p:txBody>
      </p:sp>
      <p:sp>
        <p:nvSpPr>
          <p:cNvPr id="8" name="TextBox 7">
            <a:extLst>
              <a:ext uri="{FF2B5EF4-FFF2-40B4-BE49-F238E27FC236}">
                <a16:creationId xmlns:a16="http://schemas.microsoft.com/office/drawing/2014/main" id="{4FB67777-60CE-4204-B9FA-4D70063A2A87}"/>
              </a:ext>
            </a:extLst>
          </p:cNvPr>
          <p:cNvSpPr txBox="1"/>
          <p:nvPr/>
        </p:nvSpPr>
        <p:spPr>
          <a:xfrm>
            <a:off x="6183126" y="2933194"/>
            <a:ext cx="1944216" cy="323165"/>
          </a:xfrm>
          <a:prstGeom prst="rect">
            <a:avLst/>
          </a:prstGeom>
          <a:noFill/>
        </p:spPr>
        <p:txBody>
          <a:bodyPr wrap="square" rtlCol="0">
            <a:spAutoFit/>
          </a:bodyPr>
          <a:lstStyle/>
          <a:p>
            <a:pPr algn="ctr"/>
            <a:r>
              <a:rPr lang="en-GB" sz="1500" b="1" dirty="0"/>
              <a:t>MOU in action </a:t>
            </a:r>
          </a:p>
        </p:txBody>
      </p:sp>
      <p:sp>
        <p:nvSpPr>
          <p:cNvPr id="13" name="Rectangle: Rounded Corners 12">
            <a:extLst>
              <a:ext uri="{FF2B5EF4-FFF2-40B4-BE49-F238E27FC236}">
                <a16:creationId xmlns:a16="http://schemas.microsoft.com/office/drawing/2014/main" id="{FA28B110-39EC-4B27-AF34-96ACBC80EEC2}"/>
              </a:ext>
            </a:extLst>
          </p:cNvPr>
          <p:cNvSpPr/>
          <p:nvPr/>
        </p:nvSpPr>
        <p:spPr>
          <a:xfrm>
            <a:off x="8078952" y="2468666"/>
            <a:ext cx="3240360" cy="93610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Engagement structures to support community voice </a:t>
            </a:r>
          </a:p>
        </p:txBody>
      </p:sp>
      <p:sp>
        <p:nvSpPr>
          <p:cNvPr id="14" name="Rectangle: Rounded Corners 13">
            <a:extLst>
              <a:ext uri="{FF2B5EF4-FFF2-40B4-BE49-F238E27FC236}">
                <a16:creationId xmlns:a16="http://schemas.microsoft.com/office/drawing/2014/main" id="{A52C870F-2002-4977-91BF-885ACDEE20FD}"/>
              </a:ext>
            </a:extLst>
          </p:cNvPr>
          <p:cNvSpPr/>
          <p:nvPr/>
        </p:nvSpPr>
        <p:spPr>
          <a:xfrm>
            <a:off x="8078952" y="3534938"/>
            <a:ext cx="3240360" cy="936104"/>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Equity and parity of power in decision making </a:t>
            </a:r>
          </a:p>
        </p:txBody>
      </p:sp>
      <p:graphicFrame>
        <p:nvGraphicFramePr>
          <p:cNvPr id="15" name="Diagram 14">
            <a:extLst>
              <a:ext uri="{FF2B5EF4-FFF2-40B4-BE49-F238E27FC236}">
                <a16:creationId xmlns:a16="http://schemas.microsoft.com/office/drawing/2014/main" id="{3574B7DB-C17C-433B-AF61-2CB4CC2C419D}"/>
              </a:ext>
            </a:extLst>
          </p:cNvPr>
          <p:cNvGraphicFramePr/>
          <p:nvPr>
            <p:extLst>
              <p:ext uri="{D42A27DB-BD31-4B8C-83A1-F6EECF244321}">
                <p14:modId xmlns:p14="http://schemas.microsoft.com/office/powerpoint/2010/main" val="3290432403"/>
              </p:ext>
            </p:extLst>
          </p:nvPr>
        </p:nvGraphicFramePr>
        <p:xfrm>
          <a:off x="-53632" y="1614640"/>
          <a:ext cx="7104964" cy="50447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Rounded Corners 10">
            <a:extLst>
              <a:ext uri="{FF2B5EF4-FFF2-40B4-BE49-F238E27FC236}">
                <a16:creationId xmlns:a16="http://schemas.microsoft.com/office/drawing/2014/main" id="{094DF88C-0E21-4971-A3E0-7B436A3C5B64}"/>
              </a:ext>
            </a:extLst>
          </p:cNvPr>
          <p:cNvSpPr/>
          <p:nvPr/>
        </p:nvSpPr>
        <p:spPr>
          <a:xfrm>
            <a:off x="8078952" y="4601210"/>
            <a:ext cx="3240360" cy="936104"/>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Governance integrated at every level </a:t>
            </a:r>
          </a:p>
        </p:txBody>
      </p:sp>
      <p:sp>
        <p:nvSpPr>
          <p:cNvPr id="12" name="Rectangle: Rounded Corners 11">
            <a:extLst>
              <a:ext uri="{FF2B5EF4-FFF2-40B4-BE49-F238E27FC236}">
                <a16:creationId xmlns:a16="http://schemas.microsoft.com/office/drawing/2014/main" id="{06CC8D1E-89B6-429A-B3AE-8E23365F4E3B}"/>
              </a:ext>
            </a:extLst>
          </p:cNvPr>
          <p:cNvSpPr/>
          <p:nvPr/>
        </p:nvSpPr>
        <p:spPr>
          <a:xfrm>
            <a:off x="8059198" y="295607"/>
            <a:ext cx="3240360" cy="936104"/>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Strategic partnership </a:t>
            </a:r>
          </a:p>
        </p:txBody>
      </p:sp>
      <p:sp>
        <p:nvSpPr>
          <p:cNvPr id="16" name="Rectangle: Rounded Corners 15">
            <a:extLst>
              <a:ext uri="{FF2B5EF4-FFF2-40B4-BE49-F238E27FC236}">
                <a16:creationId xmlns:a16="http://schemas.microsoft.com/office/drawing/2014/main" id="{B4B5FAD2-D883-4F56-84CB-64BD653F6821}"/>
              </a:ext>
            </a:extLst>
          </p:cNvPr>
          <p:cNvSpPr/>
          <p:nvPr/>
        </p:nvSpPr>
        <p:spPr>
          <a:xfrm>
            <a:off x="8078952" y="5667482"/>
            <a:ext cx="324036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Planning, design and delivery of services and projects</a:t>
            </a:r>
          </a:p>
        </p:txBody>
      </p:sp>
    </p:spTree>
    <p:extLst>
      <p:ext uri="{BB962C8B-B14F-4D97-AF65-F5344CB8AC3E}">
        <p14:creationId xmlns:p14="http://schemas.microsoft.com/office/powerpoint/2010/main" val="2190468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0470D-DD98-49AC-ACBF-9B68F9AE1FE1}"/>
              </a:ext>
            </a:extLst>
          </p:cNvPr>
          <p:cNvSpPr>
            <a:spLocks noGrp="1"/>
          </p:cNvSpPr>
          <p:nvPr>
            <p:ph type="title"/>
          </p:nvPr>
        </p:nvSpPr>
        <p:spPr>
          <a:xfrm>
            <a:off x="1847528" y="382349"/>
            <a:ext cx="9505056" cy="1232291"/>
          </a:xfrm>
        </p:spPr>
        <p:txBody>
          <a:bodyPr anchor="ctr">
            <a:normAutofit/>
          </a:bodyPr>
          <a:lstStyle/>
          <a:p>
            <a:pPr>
              <a:lnSpc>
                <a:spcPct val="90000"/>
              </a:lnSpc>
            </a:pPr>
            <a:r>
              <a:rPr lang="en-GB" dirty="0"/>
              <a:t>So why does our relationship matter?</a:t>
            </a:r>
            <a:endParaRPr lang="en-GB" b="1" dirty="0"/>
          </a:p>
        </p:txBody>
      </p:sp>
      <p:sp>
        <p:nvSpPr>
          <p:cNvPr id="3" name="Content Placeholder 2">
            <a:extLst>
              <a:ext uri="{FF2B5EF4-FFF2-40B4-BE49-F238E27FC236}">
                <a16:creationId xmlns:a16="http://schemas.microsoft.com/office/drawing/2014/main" id="{60513ABE-DEFF-431F-9346-9F3AEB8445B2}"/>
              </a:ext>
            </a:extLst>
          </p:cNvPr>
          <p:cNvSpPr>
            <a:spLocks noGrp="1"/>
          </p:cNvSpPr>
          <p:nvPr>
            <p:ph idx="1"/>
          </p:nvPr>
        </p:nvSpPr>
        <p:spPr>
          <a:xfrm>
            <a:off x="185460" y="1801107"/>
            <a:ext cx="8574836" cy="4662515"/>
          </a:xfrm>
        </p:spPr>
        <p:txBody>
          <a:bodyPr>
            <a:normAutofit fontScale="25000" lnSpcReduction="20000"/>
          </a:bodyPr>
          <a:lstStyle/>
          <a:p>
            <a:pPr marL="0" indent="0">
              <a:lnSpc>
                <a:spcPct val="90000"/>
              </a:lnSpc>
              <a:spcBef>
                <a:spcPts val="0"/>
              </a:spcBef>
              <a:buNone/>
            </a:pPr>
            <a:r>
              <a:rPr lang="en-GB" sz="12800" b="1" i="0" dirty="0">
                <a:solidFill>
                  <a:srgbClr val="002060"/>
                </a:solidFill>
                <a:effectLst/>
                <a:latin typeface="Century Gothic (Body)"/>
              </a:rPr>
              <a:t>Here’s why…B’s story…</a:t>
            </a:r>
          </a:p>
          <a:p>
            <a:pPr marL="0" indent="0">
              <a:lnSpc>
                <a:spcPct val="90000"/>
              </a:lnSpc>
              <a:spcBef>
                <a:spcPts val="0"/>
              </a:spcBef>
              <a:buNone/>
            </a:pPr>
            <a:endParaRPr lang="en-GB" sz="8000" b="1" i="0" dirty="0">
              <a:solidFill>
                <a:srgbClr val="002060"/>
              </a:solidFill>
              <a:effectLst/>
              <a:latin typeface="Century Gothic (Body)"/>
            </a:endParaRPr>
          </a:p>
          <a:p>
            <a:pPr marL="0" indent="0">
              <a:lnSpc>
                <a:spcPct val="90000"/>
              </a:lnSpc>
              <a:spcBef>
                <a:spcPts val="0"/>
              </a:spcBef>
              <a:buNone/>
            </a:pPr>
            <a:r>
              <a:rPr lang="en-GB" sz="8000" b="1" i="0" dirty="0">
                <a:solidFill>
                  <a:srgbClr val="0070C0"/>
                </a:solidFill>
                <a:effectLst/>
                <a:latin typeface="Century Gothic (Body)"/>
              </a:rPr>
              <a:t>After receiving gang related injuries, B attended Milton Keynes Hospital, where a team of volunteers helped him turn his life around…</a:t>
            </a:r>
          </a:p>
          <a:p>
            <a:pPr marL="0" indent="0">
              <a:lnSpc>
                <a:spcPct val="120000"/>
              </a:lnSpc>
              <a:buNone/>
            </a:pPr>
            <a:endParaRPr lang="en-GB" sz="6400" dirty="0">
              <a:latin typeface="Century Gothic (Body)"/>
            </a:endParaRPr>
          </a:p>
          <a:p>
            <a:pPr marL="0" indent="0">
              <a:lnSpc>
                <a:spcPct val="120000"/>
              </a:lnSpc>
              <a:buNone/>
            </a:pPr>
            <a:r>
              <a:rPr lang="en-GB" sz="7200" b="0" i="0" dirty="0">
                <a:effectLst/>
                <a:latin typeface="Century Gothic (Body)"/>
              </a:rPr>
              <a:t>Milton Keynes Hospital is working with Thames Valley Police and the YMCA MK Hospital Navigator Volunteers, who work in the Emergency Department. They are actively helping young people that have been affected by assault, serious violence, substance abuse, mental health issues and self har</a:t>
            </a:r>
            <a:r>
              <a:rPr lang="en-GB" sz="7200" dirty="0">
                <a:latin typeface="Century Gothic (Body)"/>
              </a:rPr>
              <a:t>m. </a:t>
            </a:r>
          </a:p>
          <a:p>
            <a:pPr marL="0" indent="0">
              <a:lnSpc>
                <a:spcPct val="120000"/>
              </a:lnSpc>
              <a:buNone/>
            </a:pPr>
            <a:endParaRPr lang="en-GB" sz="7200" dirty="0">
              <a:latin typeface="Century Gothic (Body)"/>
            </a:endParaRPr>
          </a:p>
          <a:p>
            <a:pPr marL="0" indent="0">
              <a:lnSpc>
                <a:spcPct val="120000"/>
              </a:lnSpc>
              <a:buNone/>
            </a:pPr>
            <a:r>
              <a:rPr lang="en-GB" sz="7200" dirty="0">
                <a:latin typeface="Century Gothic (Body)"/>
              </a:rPr>
              <a:t>After B was injured in a fight, he went to Milton Keynes Hospital, where the team supported B. He was given a key worker, mentoring, guidance and emotional support to help him make positive changes to his life.</a:t>
            </a:r>
          </a:p>
          <a:p>
            <a:pPr marL="0" indent="0">
              <a:lnSpc>
                <a:spcPct val="120000"/>
              </a:lnSpc>
              <a:buNone/>
            </a:pPr>
            <a:endParaRPr lang="en-GB" sz="7200" dirty="0">
              <a:latin typeface="Century Gothic (Body)"/>
            </a:endParaRPr>
          </a:p>
          <a:p>
            <a:pPr marL="0" indent="0">
              <a:lnSpc>
                <a:spcPct val="120000"/>
              </a:lnSpc>
              <a:buNone/>
            </a:pPr>
            <a:endParaRPr lang="en-GB" sz="7200" dirty="0">
              <a:latin typeface="Century Gothic (Body)"/>
            </a:endParaRPr>
          </a:p>
          <a:p>
            <a:pPr marL="0" indent="0">
              <a:lnSpc>
                <a:spcPct val="90000"/>
              </a:lnSpc>
              <a:spcBef>
                <a:spcPts val="500"/>
              </a:spcBef>
              <a:spcAft>
                <a:spcPts val="500"/>
              </a:spcAft>
              <a:buNone/>
            </a:pPr>
            <a:endParaRPr lang="en-GB" sz="1700" b="1" dirty="0"/>
          </a:p>
        </p:txBody>
      </p:sp>
      <p:sp>
        <p:nvSpPr>
          <p:cNvPr id="5" name="Slide Number Placeholder 4">
            <a:extLst>
              <a:ext uri="{FF2B5EF4-FFF2-40B4-BE49-F238E27FC236}">
                <a16:creationId xmlns:a16="http://schemas.microsoft.com/office/drawing/2014/main" id="{9C340D50-34ED-F34D-9606-5BF2E537A889}"/>
              </a:ext>
            </a:extLst>
          </p:cNvPr>
          <p:cNvSpPr>
            <a:spLocks noGrp="1"/>
          </p:cNvSpPr>
          <p:nvPr>
            <p:ph type="sldNum" sz="quarter" idx="12"/>
          </p:nvPr>
        </p:nvSpPr>
        <p:spPr>
          <a:xfrm>
            <a:off x="11208568" y="6356350"/>
            <a:ext cx="487208" cy="365125"/>
          </a:xfrm>
        </p:spPr>
        <p:txBody>
          <a:bodyPr anchor="ctr">
            <a:normAutofit/>
          </a:bodyPr>
          <a:lstStyle/>
          <a:p>
            <a:pPr marL="0" marR="0" lvl="0" indent="0" defTabSz="914400" rtl="0" eaLnBrk="1" fontAlgn="auto" latinLnBrk="0" hangingPunct="1">
              <a:spcBef>
                <a:spcPts val="0"/>
              </a:spcBef>
              <a:spcAft>
                <a:spcPts val="600"/>
              </a:spcAft>
              <a:buClrTx/>
              <a:buSzTx/>
              <a:buFontTx/>
              <a:buNone/>
              <a:tabLst/>
              <a:defRPr/>
            </a:pPr>
            <a:fld id="{30A60DCE-9105-48A5-8A92-25C9283756D1}" type="slidenum">
              <a:rPr kumimoji="0" lang="en-GB" b="0" i="0" u="none" strike="noStrike" kern="1200" cap="none" spc="0" normalizeH="0" baseline="0" noProof="0" smtClean="0">
                <a:ln>
                  <a:noFill/>
                </a:ln>
                <a:effectLst/>
                <a:uLnTx/>
                <a:uFillTx/>
              </a:rPr>
              <a:pPr marL="0" marR="0" lvl="0" indent="0" defTabSz="914400" rtl="0" eaLnBrk="1" fontAlgn="auto" latinLnBrk="0" hangingPunct="1">
                <a:spcBef>
                  <a:spcPts val="0"/>
                </a:spcBef>
                <a:spcAft>
                  <a:spcPts val="600"/>
                </a:spcAft>
                <a:buClrTx/>
                <a:buSzTx/>
                <a:buFontTx/>
                <a:buNone/>
                <a:tabLst/>
                <a:defRPr/>
              </a:pPr>
              <a:t>11</a:t>
            </a:fld>
            <a:endParaRPr kumimoji="0" lang="en-GB" b="0" i="0" u="none" strike="noStrike" kern="1200" cap="none" spc="0" normalizeH="0" baseline="0" noProof="0" dirty="0">
              <a:ln>
                <a:noFill/>
              </a:ln>
              <a:effectLst/>
              <a:uLnTx/>
              <a:uFillTx/>
            </a:endParaRPr>
          </a:p>
        </p:txBody>
      </p:sp>
      <p:sp>
        <p:nvSpPr>
          <p:cNvPr id="6" name="Text Placeholder 5">
            <a:extLst>
              <a:ext uri="{FF2B5EF4-FFF2-40B4-BE49-F238E27FC236}">
                <a16:creationId xmlns:a16="http://schemas.microsoft.com/office/drawing/2014/main" id="{403F6C8B-0322-9F40-988A-F717F9D9A1C5}"/>
              </a:ext>
            </a:extLst>
          </p:cNvPr>
          <p:cNvSpPr>
            <a:spLocks noGrp="1"/>
          </p:cNvSpPr>
          <p:nvPr>
            <p:ph type="body" sz="quarter" idx="13"/>
          </p:nvPr>
        </p:nvSpPr>
        <p:spPr>
          <a:xfrm>
            <a:off x="596523" y="715919"/>
            <a:ext cx="1079500" cy="565150"/>
          </a:xfrm>
        </p:spPr>
        <p:txBody>
          <a:bodyPr anchor="ctr">
            <a:normAutofit/>
          </a:bodyPr>
          <a:lstStyle/>
          <a:p>
            <a:pPr marL="0" lvl="0" indent="0" algn="ctr">
              <a:buNone/>
            </a:pPr>
            <a:r>
              <a:rPr lang="en-US" sz="2900" b="1" dirty="0">
                <a:solidFill>
                  <a:schemeClr val="bg1"/>
                </a:solidFill>
              </a:rPr>
              <a:t>5</a:t>
            </a:r>
            <a:endParaRPr lang="en-US" sz="2900" dirty="0">
              <a:solidFill>
                <a:schemeClr val="bg1"/>
              </a:solidFill>
            </a:endParaRPr>
          </a:p>
        </p:txBody>
      </p:sp>
      <p:sp>
        <p:nvSpPr>
          <p:cNvPr id="10" name="TextBox 9">
            <a:extLst>
              <a:ext uri="{FF2B5EF4-FFF2-40B4-BE49-F238E27FC236}">
                <a16:creationId xmlns:a16="http://schemas.microsoft.com/office/drawing/2014/main" id="{7F2097E1-4EB5-45F1-AB23-5A69613FEE3B}"/>
              </a:ext>
            </a:extLst>
          </p:cNvPr>
          <p:cNvSpPr txBox="1"/>
          <p:nvPr/>
        </p:nvSpPr>
        <p:spPr>
          <a:xfrm>
            <a:off x="8957655" y="6094291"/>
            <a:ext cx="6097772" cy="369332"/>
          </a:xfrm>
          <a:prstGeom prst="rect">
            <a:avLst/>
          </a:prstGeom>
          <a:noFill/>
        </p:spPr>
        <p:txBody>
          <a:bodyPr wrap="square">
            <a:spAutoFit/>
          </a:bodyPr>
          <a:lstStyle/>
          <a:p>
            <a:r>
              <a:rPr lang="en-GB" sz="1800" b="1" dirty="0">
                <a:solidFill>
                  <a:srgbClr val="0070C0"/>
                </a:solidFill>
              </a:rPr>
              <a:t>#Momentsthatmatter </a:t>
            </a:r>
            <a:endParaRPr lang="en-GB" dirty="0"/>
          </a:p>
        </p:txBody>
      </p:sp>
      <p:pic>
        <p:nvPicPr>
          <p:cNvPr id="1026" name="Picture 2" descr="See the source image">
            <a:extLst>
              <a:ext uri="{FF2B5EF4-FFF2-40B4-BE49-F238E27FC236}">
                <a16:creationId xmlns:a16="http://schemas.microsoft.com/office/drawing/2014/main" id="{8F32D5C4-5881-46D2-82F6-51020BFD3F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7092" y="1946483"/>
            <a:ext cx="2608684" cy="4147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8258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CBC83-7B83-50ED-52D1-B5926B9C2177}"/>
              </a:ext>
            </a:extLst>
          </p:cNvPr>
          <p:cNvSpPr>
            <a:spLocks noGrp="1"/>
          </p:cNvSpPr>
          <p:nvPr>
            <p:ph type="title"/>
          </p:nvPr>
        </p:nvSpPr>
        <p:spPr/>
        <p:txBody>
          <a:bodyPr/>
          <a:lstStyle/>
          <a:p>
            <a:r>
              <a:rPr lang="en-GB" dirty="0"/>
              <a:t>Moments that matter </a:t>
            </a:r>
          </a:p>
        </p:txBody>
      </p:sp>
      <p:sp>
        <p:nvSpPr>
          <p:cNvPr id="3" name="Content Placeholder 2">
            <a:extLst>
              <a:ext uri="{FF2B5EF4-FFF2-40B4-BE49-F238E27FC236}">
                <a16:creationId xmlns:a16="http://schemas.microsoft.com/office/drawing/2014/main" id="{2109270B-8922-1B97-2D4E-88A6E9D5F5F5}"/>
              </a:ext>
            </a:extLst>
          </p:cNvPr>
          <p:cNvSpPr>
            <a:spLocks noGrp="1"/>
          </p:cNvSpPr>
          <p:nvPr>
            <p:ph idx="1"/>
          </p:nvPr>
        </p:nvSpPr>
        <p:spPr>
          <a:xfrm>
            <a:off x="623392" y="1844824"/>
            <a:ext cx="7632848" cy="5013176"/>
          </a:xfrm>
        </p:spPr>
        <p:txBody>
          <a:bodyPr>
            <a:normAutofit fontScale="70000" lnSpcReduction="20000"/>
          </a:bodyPr>
          <a:lstStyle/>
          <a:p>
            <a:pPr marL="0" indent="0">
              <a:lnSpc>
                <a:spcPct val="90000"/>
              </a:lnSpc>
              <a:spcBef>
                <a:spcPts val="0"/>
              </a:spcBef>
              <a:buNone/>
            </a:pPr>
            <a:r>
              <a:rPr lang="en-GB" sz="8000" b="1" i="0" dirty="0">
                <a:solidFill>
                  <a:srgbClr val="002060"/>
                </a:solidFill>
                <a:effectLst/>
              </a:rPr>
              <a:t>M’s story…</a:t>
            </a:r>
          </a:p>
          <a:p>
            <a:pPr marL="0" indent="0">
              <a:lnSpc>
                <a:spcPct val="90000"/>
              </a:lnSpc>
              <a:spcBef>
                <a:spcPts val="0"/>
              </a:spcBef>
              <a:buNone/>
            </a:pPr>
            <a:r>
              <a:rPr lang="en-GB" sz="2900" b="1" dirty="0">
                <a:solidFill>
                  <a:srgbClr val="0070C0"/>
                </a:solidFill>
              </a:rPr>
              <a:t>When social isolation and anxiety started to affect his life, the MK Dons helped him to tackle it head on. </a:t>
            </a:r>
          </a:p>
          <a:p>
            <a:pPr marL="0" indent="0">
              <a:lnSpc>
                <a:spcPct val="90000"/>
              </a:lnSpc>
              <a:spcBef>
                <a:spcPts val="0"/>
              </a:spcBef>
              <a:buNone/>
            </a:pPr>
            <a:endParaRPr lang="en-GB" sz="2600" b="1" dirty="0">
              <a:solidFill>
                <a:srgbClr val="0070C0"/>
              </a:solidFill>
            </a:endParaRPr>
          </a:p>
          <a:p>
            <a:pPr marL="0" indent="0">
              <a:lnSpc>
                <a:spcPct val="107000"/>
              </a:lnSpc>
              <a:spcAft>
                <a:spcPts val="800"/>
              </a:spcAft>
              <a:buNone/>
            </a:pPr>
            <a:r>
              <a:rPr lang="en-GB" sz="2600" u="none" baseline="0" dirty="0">
                <a:solidFill>
                  <a:schemeClr val="tx1"/>
                </a:solidFill>
                <a:effectLst/>
                <a:latin typeface="+mj-lt"/>
                <a:ea typeface="Calibri" panose="020F0502020204030204" pitchFamily="34" charset="0"/>
                <a:cs typeface="Times New Roman" panose="02020603050405020304" pitchFamily="18" charset="0"/>
              </a:rPr>
              <a:t>M had suffered with anxiety for a long time and this was beginning to get worse, with him becoming socially isolated because of anxiety.</a:t>
            </a:r>
          </a:p>
          <a:p>
            <a:pPr marL="0" indent="0">
              <a:lnSpc>
                <a:spcPct val="107000"/>
              </a:lnSpc>
              <a:spcAft>
                <a:spcPts val="800"/>
              </a:spcAft>
              <a:buNone/>
            </a:pPr>
            <a:r>
              <a:rPr lang="en-GB" sz="2600" u="none" baseline="0" dirty="0">
                <a:solidFill>
                  <a:schemeClr val="tx1"/>
                </a:solidFill>
                <a:effectLst/>
                <a:latin typeface="+mj-lt"/>
                <a:ea typeface="Calibri" panose="020F0502020204030204" pitchFamily="34" charset="0"/>
                <a:cs typeface="Times New Roman" panose="02020603050405020304" pitchFamily="18" charset="0"/>
              </a:rPr>
              <a:t>Thanks to an innovative scheme with the MK Dons, M joined a programme which helped to improve the mental health and wellbeing by taking part in football sessions for young men from hard to reach backgrounds. </a:t>
            </a:r>
          </a:p>
          <a:p>
            <a:pPr marL="0" indent="0">
              <a:lnSpc>
                <a:spcPct val="107000"/>
              </a:lnSpc>
              <a:spcAft>
                <a:spcPts val="800"/>
              </a:spcAft>
              <a:buNone/>
            </a:pPr>
            <a:r>
              <a:rPr lang="en-GB" sz="2600" dirty="0">
                <a:solidFill>
                  <a:schemeClr val="tx1"/>
                </a:solidFill>
                <a:latin typeface="+mj-lt"/>
                <a:ea typeface="Calibri" panose="020F0502020204030204" pitchFamily="34" charset="0"/>
                <a:cs typeface="Times New Roman" panose="02020603050405020304" pitchFamily="18" charset="0"/>
              </a:rPr>
              <a:t>The sessions provided M with </a:t>
            </a:r>
            <a:r>
              <a:rPr lang="en-GB" sz="2600" u="none" baseline="0" dirty="0">
                <a:solidFill>
                  <a:schemeClr val="tx1"/>
                </a:solidFill>
                <a:effectLst/>
                <a:latin typeface="+mj-lt"/>
                <a:ea typeface="Calibri" panose="020F0502020204030204" pitchFamily="34" charset="0"/>
                <a:cs typeface="Times New Roman" panose="02020603050405020304" pitchFamily="18" charset="0"/>
              </a:rPr>
              <a:t>exercise, a sense of purpose and encouraged him to mix with other young people who were experiencing similar issues. </a:t>
            </a:r>
          </a:p>
          <a:p>
            <a:pPr marL="0" indent="0">
              <a:lnSpc>
                <a:spcPct val="107000"/>
              </a:lnSpc>
              <a:spcAft>
                <a:spcPts val="800"/>
              </a:spcAft>
              <a:buNone/>
            </a:pPr>
            <a:r>
              <a:rPr lang="en-GB" sz="2600" u="none" baseline="0" dirty="0">
                <a:solidFill>
                  <a:schemeClr val="tx1"/>
                </a:solidFill>
                <a:effectLst/>
                <a:latin typeface="+mj-lt"/>
                <a:ea typeface="Calibri" panose="020F0502020204030204" pitchFamily="34" charset="0"/>
                <a:cs typeface="Times New Roman" panose="02020603050405020304" pitchFamily="18" charset="0"/>
              </a:rPr>
              <a:t>Run by experienced coaches, the social inclusion programme gave M the confidence to overcome his anxiety, make new friends and improve his life experience.</a:t>
            </a:r>
            <a:endParaRPr lang="en-GB" dirty="0"/>
          </a:p>
        </p:txBody>
      </p:sp>
      <p:sp>
        <p:nvSpPr>
          <p:cNvPr id="5" name="Slide Number Placeholder 4">
            <a:extLst>
              <a:ext uri="{FF2B5EF4-FFF2-40B4-BE49-F238E27FC236}">
                <a16:creationId xmlns:a16="http://schemas.microsoft.com/office/drawing/2014/main" id="{9D7C2260-88F9-925E-33C1-C393C334FB75}"/>
              </a:ext>
            </a:extLst>
          </p:cNvPr>
          <p:cNvSpPr>
            <a:spLocks noGrp="1"/>
          </p:cNvSpPr>
          <p:nvPr>
            <p:ph type="sldNum" sz="quarter" idx="12"/>
          </p:nvPr>
        </p:nvSpPr>
        <p:spPr/>
        <p:txBody>
          <a:bodyPr/>
          <a:lstStyle/>
          <a:p>
            <a:fld id="{30A60DCE-9105-48A5-8A92-25C9283756D1}" type="slidenum">
              <a:rPr lang="en-GB" smtClean="0"/>
              <a:pPr/>
              <a:t>12</a:t>
            </a:fld>
            <a:endParaRPr lang="en-GB" dirty="0"/>
          </a:p>
        </p:txBody>
      </p:sp>
      <p:sp>
        <p:nvSpPr>
          <p:cNvPr id="6" name="Text Placeholder 5">
            <a:extLst>
              <a:ext uri="{FF2B5EF4-FFF2-40B4-BE49-F238E27FC236}">
                <a16:creationId xmlns:a16="http://schemas.microsoft.com/office/drawing/2014/main" id="{BEC23605-8693-D913-BBCE-4FDB1B59DFC3}"/>
              </a:ext>
            </a:extLst>
          </p:cNvPr>
          <p:cNvSpPr>
            <a:spLocks noGrp="1"/>
          </p:cNvSpPr>
          <p:nvPr>
            <p:ph type="body" sz="quarter" idx="13"/>
          </p:nvPr>
        </p:nvSpPr>
        <p:spPr/>
        <p:txBody>
          <a:bodyPr>
            <a:normAutofit/>
          </a:bodyPr>
          <a:lstStyle/>
          <a:p>
            <a:pPr marL="0" indent="0" algn="ctr">
              <a:buNone/>
            </a:pPr>
            <a:r>
              <a:rPr lang="en-GB" sz="3200" b="1" dirty="0">
                <a:solidFill>
                  <a:schemeClr val="bg1"/>
                </a:solidFill>
              </a:rPr>
              <a:t>6</a:t>
            </a:r>
          </a:p>
        </p:txBody>
      </p:sp>
      <p:pic>
        <p:nvPicPr>
          <p:cNvPr id="1026" name="Picture 2" descr="See the source image">
            <a:extLst>
              <a:ext uri="{FF2B5EF4-FFF2-40B4-BE49-F238E27FC236}">
                <a16:creationId xmlns:a16="http://schemas.microsoft.com/office/drawing/2014/main" id="{96831E4E-A773-491E-8C0B-E310943AB60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51575" y="2420888"/>
            <a:ext cx="3840425" cy="2160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7545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CBC83-7B83-50ED-52D1-B5926B9C2177}"/>
              </a:ext>
            </a:extLst>
          </p:cNvPr>
          <p:cNvSpPr>
            <a:spLocks noGrp="1"/>
          </p:cNvSpPr>
          <p:nvPr>
            <p:ph type="title"/>
          </p:nvPr>
        </p:nvSpPr>
        <p:spPr/>
        <p:txBody>
          <a:bodyPr/>
          <a:lstStyle/>
          <a:p>
            <a:r>
              <a:rPr lang="en-GB" dirty="0"/>
              <a:t>Moments that matter </a:t>
            </a:r>
          </a:p>
        </p:txBody>
      </p:sp>
      <p:sp>
        <p:nvSpPr>
          <p:cNvPr id="3" name="Content Placeholder 2">
            <a:extLst>
              <a:ext uri="{FF2B5EF4-FFF2-40B4-BE49-F238E27FC236}">
                <a16:creationId xmlns:a16="http://schemas.microsoft.com/office/drawing/2014/main" id="{2109270B-8922-1B97-2D4E-88A6E9D5F5F5}"/>
              </a:ext>
            </a:extLst>
          </p:cNvPr>
          <p:cNvSpPr>
            <a:spLocks noGrp="1"/>
          </p:cNvSpPr>
          <p:nvPr>
            <p:ph idx="1"/>
          </p:nvPr>
        </p:nvSpPr>
        <p:spPr>
          <a:xfrm>
            <a:off x="623392" y="1844825"/>
            <a:ext cx="7776864" cy="4630826"/>
          </a:xfrm>
        </p:spPr>
        <p:txBody>
          <a:bodyPr>
            <a:normAutofit fontScale="92500" lnSpcReduction="10000"/>
          </a:bodyPr>
          <a:lstStyle/>
          <a:p>
            <a:pPr marL="0" indent="0">
              <a:lnSpc>
                <a:spcPct val="90000"/>
              </a:lnSpc>
              <a:spcBef>
                <a:spcPts val="0"/>
              </a:spcBef>
              <a:buNone/>
            </a:pPr>
            <a:r>
              <a:rPr lang="en-GB" sz="4100" b="1" i="0" dirty="0">
                <a:solidFill>
                  <a:srgbClr val="002060"/>
                </a:solidFill>
                <a:effectLst/>
              </a:rPr>
              <a:t>South Central Ambulance’s story..</a:t>
            </a:r>
            <a:endParaRPr lang="en-GB" sz="8000" b="1" i="0" dirty="0">
              <a:solidFill>
                <a:srgbClr val="002060"/>
              </a:solidFill>
              <a:effectLst/>
            </a:endParaRPr>
          </a:p>
          <a:p>
            <a:pPr marL="0" indent="0">
              <a:lnSpc>
                <a:spcPct val="90000"/>
              </a:lnSpc>
              <a:spcBef>
                <a:spcPts val="0"/>
              </a:spcBef>
              <a:buNone/>
            </a:pPr>
            <a:r>
              <a:rPr lang="en-GB" sz="1900" b="1" i="0" dirty="0">
                <a:solidFill>
                  <a:srgbClr val="0070C0"/>
                </a:solidFill>
                <a:effectLst/>
              </a:rPr>
              <a:t>Providing valuable support to the community </a:t>
            </a:r>
          </a:p>
          <a:p>
            <a:pPr marL="0" indent="0">
              <a:lnSpc>
                <a:spcPct val="90000"/>
              </a:lnSpc>
              <a:spcBef>
                <a:spcPts val="0"/>
              </a:spcBef>
              <a:buNone/>
            </a:pPr>
            <a:endParaRPr lang="en-GB" sz="1900" b="0" i="0" dirty="0">
              <a:effectLst/>
            </a:endParaRPr>
          </a:p>
          <a:p>
            <a:pPr marL="0" indent="0">
              <a:lnSpc>
                <a:spcPct val="90000"/>
              </a:lnSpc>
              <a:spcBef>
                <a:spcPts val="0"/>
              </a:spcBef>
              <a:buNone/>
            </a:pPr>
            <a:r>
              <a:rPr lang="en-GB" sz="1900" b="0" i="0" dirty="0">
                <a:effectLst/>
              </a:rPr>
              <a:t>At a time of significant pressure in the NHS, the voluntary sector is supporting with the discharge of residents from Milton Keynes Hospital through the South Central Ambulance Charity. </a:t>
            </a:r>
          </a:p>
          <a:p>
            <a:pPr marL="0" indent="0">
              <a:lnSpc>
                <a:spcPct val="90000"/>
              </a:lnSpc>
              <a:spcBef>
                <a:spcPts val="0"/>
              </a:spcBef>
              <a:buNone/>
            </a:pPr>
            <a:endParaRPr lang="en-GB" sz="1900" b="0" i="0" dirty="0">
              <a:effectLst/>
            </a:endParaRPr>
          </a:p>
          <a:p>
            <a:pPr marL="0" indent="0">
              <a:lnSpc>
                <a:spcPct val="90000"/>
              </a:lnSpc>
              <a:spcBef>
                <a:spcPts val="0"/>
              </a:spcBef>
              <a:buNone/>
            </a:pPr>
            <a:r>
              <a:rPr lang="en-GB" sz="1900" b="0" i="0" dirty="0">
                <a:effectLst/>
              </a:rPr>
              <a:t>Milton Keynes Hospital has supported with the training for enhanced </a:t>
            </a:r>
            <a:r>
              <a:rPr lang="en-GB" sz="1900" dirty="0"/>
              <a:t>c</a:t>
            </a:r>
            <a:r>
              <a:rPr lang="en-GB" sz="1900" b="0" i="0" dirty="0">
                <a:effectLst/>
              </a:rPr>
              <a:t>ommunity </a:t>
            </a:r>
            <a:r>
              <a:rPr lang="en-GB" sz="1900" dirty="0"/>
              <a:t>f</a:t>
            </a:r>
            <a:r>
              <a:rPr lang="en-GB" sz="1900" b="0" i="0" dirty="0">
                <a:effectLst/>
              </a:rPr>
              <a:t>irst </a:t>
            </a:r>
            <a:r>
              <a:rPr lang="en-GB" sz="1900" dirty="0"/>
              <a:t>r</a:t>
            </a:r>
            <a:r>
              <a:rPr lang="en-GB" sz="1900" b="0" i="0" dirty="0">
                <a:effectLst/>
              </a:rPr>
              <a:t>esponders, out of hospital </a:t>
            </a:r>
            <a:r>
              <a:rPr lang="en-GB" sz="1900" dirty="0"/>
              <a:t>c</a:t>
            </a:r>
            <a:r>
              <a:rPr lang="en-GB" sz="1900" b="0" i="0" dirty="0">
                <a:effectLst/>
              </a:rPr>
              <a:t>ardiac </a:t>
            </a:r>
            <a:r>
              <a:rPr lang="en-GB" sz="1900" dirty="0"/>
              <a:t>a</a:t>
            </a:r>
            <a:r>
              <a:rPr lang="en-GB" sz="1900" b="0" i="0" dirty="0">
                <a:effectLst/>
              </a:rPr>
              <a:t>rrest and the community </a:t>
            </a:r>
            <a:r>
              <a:rPr lang="en-GB" sz="1900" dirty="0"/>
              <a:t>c</a:t>
            </a:r>
            <a:r>
              <a:rPr lang="en-GB" sz="1900" b="0" i="0" dirty="0">
                <a:effectLst/>
              </a:rPr>
              <a:t>are </a:t>
            </a:r>
            <a:r>
              <a:rPr lang="en-GB" sz="1900" dirty="0"/>
              <a:t>h</a:t>
            </a:r>
            <a:r>
              <a:rPr lang="en-GB" sz="1900" b="0" i="0" dirty="0">
                <a:effectLst/>
              </a:rPr>
              <a:t>ome </a:t>
            </a:r>
            <a:r>
              <a:rPr lang="en-GB" sz="1900" dirty="0"/>
              <a:t>p</a:t>
            </a:r>
            <a:r>
              <a:rPr lang="en-GB" sz="1900" b="0" i="0" dirty="0">
                <a:effectLst/>
              </a:rPr>
              <a:t>roject </a:t>
            </a:r>
            <a:r>
              <a:rPr lang="en-GB" sz="1900" dirty="0"/>
              <a:t>a</a:t>
            </a:r>
            <a:r>
              <a:rPr lang="en-GB" sz="1900" b="0" i="0" dirty="0">
                <a:effectLst/>
              </a:rPr>
              <a:t>cross Milton Keynes. </a:t>
            </a:r>
          </a:p>
          <a:p>
            <a:pPr marL="0" indent="0">
              <a:lnSpc>
                <a:spcPct val="90000"/>
              </a:lnSpc>
              <a:spcBef>
                <a:spcPts val="0"/>
              </a:spcBef>
              <a:buNone/>
            </a:pPr>
            <a:endParaRPr lang="en-GB" sz="1900" b="0" i="0" dirty="0">
              <a:effectLst/>
            </a:endParaRPr>
          </a:p>
          <a:p>
            <a:pPr marL="0" indent="0">
              <a:lnSpc>
                <a:spcPct val="90000"/>
              </a:lnSpc>
              <a:spcBef>
                <a:spcPts val="0"/>
              </a:spcBef>
              <a:buNone/>
            </a:pPr>
            <a:r>
              <a:rPr lang="en-GB" sz="1900" b="0" i="0" dirty="0">
                <a:effectLst/>
              </a:rPr>
              <a:t>Community First Responders (CFRs) have been trained and provided with the necessary equipment for CFRs. </a:t>
            </a:r>
          </a:p>
          <a:p>
            <a:pPr marL="0" indent="0">
              <a:lnSpc>
                <a:spcPct val="90000"/>
              </a:lnSpc>
              <a:spcBef>
                <a:spcPts val="0"/>
              </a:spcBef>
              <a:buNone/>
            </a:pPr>
            <a:endParaRPr lang="en-GB" sz="1900" dirty="0"/>
          </a:p>
          <a:p>
            <a:pPr marL="0" indent="0">
              <a:lnSpc>
                <a:spcPct val="90000"/>
              </a:lnSpc>
              <a:spcBef>
                <a:spcPts val="0"/>
              </a:spcBef>
              <a:buNone/>
            </a:pPr>
            <a:r>
              <a:rPr lang="en-GB" sz="1900" b="0" i="0" dirty="0">
                <a:effectLst/>
              </a:rPr>
              <a:t>The service will be operational in Milton Keynes this winter – providing valuable support to residents. </a:t>
            </a:r>
          </a:p>
          <a:p>
            <a:pPr marL="0" indent="0">
              <a:lnSpc>
                <a:spcPct val="90000"/>
              </a:lnSpc>
              <a:spcBef>
                <a:spcPts val="0"/>
              </a:spcBef>
              <a:buNone/>
            </a:pPr>
            <a:endParaRPr lang="en-GB" sz="2600" b="1" dirty="0">
              <a:solidFill>
                <a:srgbClr val="0070C0"/>
              </a:solidFill>
            </a:endParaRPr>
          </a:p>
        </p:txBody>
      </p:sp>
      <p:sp>
        <p:nvSpPr>
          <p:cNvPr id="5" name="Slide Number Placeholder 4">
            <a:extLst>
              <a:ext uri="{FF2B5EF4-FFF2-40B4-BE49-F238E27FC236}">
                <a16:creationId xmlns:a16="http://schemas.microsoft.com/office/drawing/2014/main" id="{9D7C2260-88F9-925E-33C1-C393C334FB75}"/>
              </a:ext>
            </a:extLst>
          </p:cNvPr>
          <p:cNvSpPr>
            <a:spLocks noGrp="1"/>
          </p:cNvSpPr>
          <p:nvPr>
            <p:ph type="sldNum" sz="quarter" idx="12"/>
          </p:nvPr>
        </p:nvSpPr>
        <p:spPr/>
        <p:txBody>
          <a:bodyPr/>
          <a:lstStyle/>
          <a:p>
            <a:fld id="{30A60DCE-9105-48A5-8A92-25C9283756D1}" type="slidenum">
              <a:rPr lang="en-GB" smtClean="0"/>
              <a:pPr/>
              <a:t>13</a:t>
            </a:fld>
            <a:endParaRPr lang="en-GB" dirty="0"/>
          </a:p>
        </p:txBody>
      </p:sp>
      <p:sp>
        <p:nvSpPr>
          <p:cNvPr id="6" name="Text Placeholder 5">
            <a:extLst>
              <a:ext uri="{FF2B5EF4-FFF2-40B4-BE49-F238E27FC236}">
                <a16:creationId xmlns:a16="http://schemas.microsoft.com/office/drawing/2014/main" id="{BEC23605-8693-D913-BBCE-4FDB1B59DFC3}"/>
              </a:ext>
            </a:extLst>
          </p:cNvPr>
          <p:cNvSpPr>
            <a:spLocks noGrp="1"/>
          </p:cNvSpPr>
          <p:nvPr>
            <p:ph type="body" sz="quarter" idx="13"/>
          </p:nvPr>
        </p:nvSpPr>
        <p:spPr/>
        <p:txBody>
          <a:bodyPr>
            <a:normAutofit/>
          </a:bodyPr>
          <a:lstStyle/>
          <a:p>
            <a:pPr marL="0" indent="0" algn="ctr">
              <a:buNone/>
            </a:pPr>
            <a:r>
              <a:rPr lang="en-GB" sz="3200" b="1" dirty="0">
                <a:solidFill>
                  <a:schemeClr val="bg1"/>
                </a:solidFill>
              </a:rPr>
              <a:t>7</a:t>
            </a:r>
          </a:p>
        </p:txBody>
      </p:sp>
      <p:pic>
        <p:nvPicPr>
          <p:cNvPr id="2050" name="Picture 2" descr="See the source image">
            <a:extLst>
              <a:ext uri="{FF2B5EF4-FFF2-40B4-BE49-F238E27FC236}">
                <a16:creationId xmlns:a16="http://schemas.microsoft.com/office/drawing/2014/main" id="{01F3A97E-CA74-416B-9EC1-B6E7CC229CA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72264" y="1844825"/>
            <a:ext cx="3635896" cy="2726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0375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16E38-DF83-AF5D-FDC6-C91639D88432}"/>
              </a:ext>
            </a:extLst>
          </p:cNvPr>
          <p:cNvSpPr>
            <a:spLocks noGrp="1"/>
          </p:cNvSpPr>
          <p:nvPr>
            <p:ph type="title"/>
          </p:nvPr>
        </p:nvSpPr>
        <p:spPr>
          <a:xfrm>
            <a:off x="1847528" y="382349"/>
            <a:ext cx="9361040" cy="1232291"/>
          </a:xfrm>
        </p:spPr>
        <p:txBody>
          <a:bodyPr>
            <a:normAutofit/>
          </a:bodyPr>
          <a:lstStyle/>
          <a:p>
            <a:r>
              <a:rPr lang="en-GB" dirty="0">
                <a:solidFill>
                  <a:srgbClr val="002060"/>
                </a:solidFill>
                <a:highlight>
                  <a:srgbClr val="FFFFFF"/>
                </a:highlight>
              </a:rPr>
              <a:t>How we’re working with the VCSE</a:t>
            </a:r>
          </a:p>
        </p:txBody>
      </p:sp>
      <p:sp>
        <p:nvSpPr>
          <p:cNvPr id="5" name="Slide Number Placeholder 4">
            <a:extLst>
              <a:ext uri="{FF2B5EF4-FFF2-40B4-BE49-F238E27FC236}">
                <a16:creationId xmlns:a16="http://schemas.microsoft.com/office/drawing/2014/main" id="{0FAD4D24-9C91-C9B6-0299-6BAA43E24444}"/>
              </a:ext>
            </a:extLst>
          </p:cNvPr>
          <p:cNvSpPr>
            <a:spLocks noGrp="1"/>
          </p:cNvSpPr>
          <p:nvPr>
            <p:ph type="sldNum" sz="quarter" idx="12"/>
          </p:nvPr>
        </p:nvSpPr>
        <p:spPr/>
        <p:txBody>
          <a:bodyPr/>
          <a:lstStyle/>
          <a:p>
            <a:fld id="{30A60DCE-9105-48A5-8A92-25C9283756D1}" type="slidenum">
              <a:rPr lang="en-GB" smtClean="0"/>
              <a:pPr/>
              <a:t>14</a:t>
            </a:fld>
            <a:endParaRPr lang="en-GB" dirty="0"/>
          </a:p>
        </p:txBody>
      </p:sp>
      <p:sp>
        <p:nvSpPr>
          <p:cNvPr id="6" name="Text Placeholder 5">
            <a:extLst>
              <a:ext uri="{FF2B5EF4-FFF2-40B4-BE49-F238E27FC236}">
                <a16:creationId xmlns:a16="http://schemas.microsoft.com/office/drawing/2014/main" id="{56BEA025-D37B-6E23-E4D6-FE8ADBE7F0F5}"/>
              </a:ext>
            </a:extLst>
          </p:cNvPr>
          <p:cNvSpPr>
            <a:spLocks noGrp="1"/>
          </p:cNvSpPr>
          <p:nvPr>
            <p:ph type="body" sz="quarter" idx="13"/>
          </p:nvPr>
        </p:nvSpPr>
        <p:spPr/>
        <p:txBody>
          <a:bodyPr>
            <a:normAutofit/>
          </a:bodyPr>
          <a:lstStyle/>
          <a:p>
            <a:pPr marL="0" indent="0" algn="ctr">
              <a:buNone/>
            </a:pPr>
            <a:r>
              <a:rPr lang="en-GB" sz="3200" b="1" dirty="0">
                <a:solidFill>
                  <a:schemeClr val="bg1"/>
                </a:solidFill>
              </a:rPr>
              <a:t>8</a:t>
            </a:r>
          </a:p>
        </p:txBody>
      </p:sp>
      <p:sp>
        <p:nvSpPr>
          <p:cNvPr id="7" name="Rectangle: Rounded Corners 6">
            <a:extLst>
              <a:ext uri="{FF2B5EF4-FFF2-40B4-BE49-F238E27FC236}">
                <a16:creationId xmlns:a16="http://schemas.microsoft.com/office/drawing/2014/main" id="{D8FC8F37-66CA-4A8B-AB29-A13295106358}"/>
              </a:ext>
            </a:extLst>
          </p:cNvPr>
          <p:cNvSpPr/>
          <p:nvPr/>
        </p:nvSpPr>
        <p:spPr>
          <a:xfrm>
            <a:off x="1091444" y="2492893"/>
            <a:ext cx="3024336" cy="12322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 strategic partnership </a:t>
            </a:r>
          </a:p>
          <a:p>
            <a:pPr algn="ctr"/>
            <a:r>
              <a:rPr lang="en-GB" dirty="0"/>
              <a:t>Joint posts between ICB/VCSE</a:t>
            </a:r>
          </a:p>
        </p:txBody>
      </p:sp>
      <p:sp>
        <p:nvSpPr>
          <p:cNvPr id="8" name="Rectangle: Rounded Corners 7">
            <a:extLst>
              <a:ext uri="{FF2B5EF4-FFF2-40B4-BE49-F238E27FC236}">
                <a16:creationId xmlns:a16="http://schemas.microsoft.com/office/drawing/2014/main" id="{B68B511D-649C-4715-92F1-78C238B23479}"/>
              </a:ext>
            </a:extLst>
          </p:cNvPr>
          <p:cNvSpPr/>
          <p:nvPr/>
        </p:nvSpPr>
        <p:spPr>
          <a:xfrm>
            <a:off x="4367808" y="2492895"/>
            <a:ext cx="3024336" cy="12322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Established an MOU – to agree principles and cement our relationship </a:t>
            </a:r>
          </a:p>
        </p:txBody>
      </p:sp>
      <p:sp>
        <p:nvSpPr>
          <p:cNvPr id="9" name="Rectangle: Rounded Corners 8">
            <a:extLst>
              <a:ext uri="{FF2B5EF4-FFF2-40B4-BE49-F238E27FC236}">
                <a16:creationId xmlns:a16="http://schemas.microsoft.com/office/drawing/2014/main" id="{B3AAE690-EDD7-4AE4-AA49-33F8AC83E1A5}"/>
              </a:ext>
            </a:extLst>
          </p:cNvPr>
          <p:cNvSpPr/>
          <p:nvPr/>
        </p:nvSpPr>
        <p:spPr>
          <a:xfrm>
            <a:off x="7644172" y="2482617"/>
            <a:ext cx="3024336" cy="12322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Projects are already underway that are making a difference </a:t>
            </a:r>
          </a:p>
        </p:txBody>
      </p:sp>
      <p:sp>
        <p:nvSpPr>
          <p:cNvPr id="10" name="Rectangle: Rounded Corners 9">
            <a:extLst>
              <a:ext uri="{FF2B5EF4-FFF2-40B4-BE49-F238E27FC236}">
                <a16:creationId xmlns:a16="http://schemas.microsoft.com/office/drawing/2014/main" id="{C9CF845C-0E8A-40B8-B0C3-0FA728BA49B1}"/>
              </a:ext>
            </a:extLst>
          </p:cNvPr>
          <p:cNvSpPr/>
          <p:nvPr/>
        </p:nvSpPr>
        <p:spPr>
          <a:xfrm>
            <a:off x="2712781" y="3996946"/>
            <a:ext cx="3024336" cy="12322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VCSE making a significant contribution to planning, design and delivery </a:t>
            </a:r>
          </a:p>
        </p:txBody>
      </p:sp>
      <p:sp>
        <p:nvSpPr>
          <p:cNvPr id="11" name="Rectangle: Rounded Corners 10">
            <a:extLst>
              <a:ext uri="{FF2B5EF4-FFF2-40B4-BE49-F238E27FC236}">
                <a16:creationId xmlns:a16="http://schemas.microsoft.com/office/drawing/2014/main" id="{C60D9373-D195-4946-8C7B-A7F44CB03CD4}"/>
              </a:ext>
            </a:extLst>
          </p:cNvPr>
          <p:cNvSpPr/>
          <p:nvPr/>
        </p:nvSpPr>
        <p:spPr>
          <a:xfrm>
            <a:off x="5880398" y="3987293"/>
            <a:ext cx="3024336" cy="12322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Opportunities for more grant funding </a:t>
            </a:r>
          </a:p>
        </p:txBody>
      </p:sp>
      <p:sp>
        <p:nvSpPr>
          <p:cNvPr id="12" name="Rectangle: Rounded Corners 11">
            <a:extLst>
              <a:ext uri="{FF2B5EF4-FFF2-40B4-BE49-F238E27FC236}">
                <a16:creationId xmlns:a16="http://schemas.microsoft.com/office/drawing/2014/main" id="{6518976B-4EB8-4B1C-AEAE-4E322916DE8F}"/>
              </a:ext>
            </a:extLst>
          </p:cNvPr>
          <p:cNvSpPr/>
          <p:nvPr/>
        </p:nvSpPr>
        <p:spPr>
          <a:xfrm>
            <a:off x="983432" y="5421201"/>
            <a:ext cx="3024336" cy="12322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Co-production with local people and lived experience front and centre</a:t>
            </a:r>
          </a:p>
        </p:txBody>
      </p:sp>
      <p:sp>
        <p:nvSpPr>
          <p:cNvPr id="13" name="Rectangle: Rounded Corners 12">
            <a:extLst>
              <a:ext uri="{FF2B5EF4-FFF2-40B4-BE49-F238E27FC236}">
                <a16:creationId xmlns:a16="http://schemas.microsoft.com/office/drawing/2014/main" id="{039265C3-C4EE-481B-B163-EC9C486AEDC1}"/>
              </a:ext>
            </a:extLst>
          </p:cNvPr>
          <p:cNvSpPr/>
          <p:nvPr/>
        </p:nvSpPr>
        <p:spPr>
          <a:xfrm>
            <a:off x="4439816" y="5421201"/>
            <a:ext cx="3024336" cy="12322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Trusted relationships to support bottom up approach to service design </a:t>
            </a:r>
          </a:p>
        </p:txBody>
      </p:sp>
      <p:sp>
        <p:nvSpPr>
          <p:cNvPr id="14" name="Rectangle: Rounded Corners 13">
            <a:extLst>
              <a:ext uri="{FF2B5EF4-FFF2-40B4-BE49-F238E27FC236}">
                <a16:creationId xmlns:a16="http://schemas.microsoft.com/office/drawing/2014/main" id="{D68D1D7B-FD87-44AF-8F46-B79E9B729C01}"/>
              </a:ext>
            </a:extLst>
          </p:cNvPr>
          <p:cNvSpPr/>
          <p:nvPr/>
        </p:nvSpPr>
        <p:spPr>
          <a:xfrm>
            <a:off x="7824192" y="5421201"/>
            <a:ext cx="3024336" cy="12322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More joined up and better care for local people </a:t>
            </a:r>
          </a:p>
        </p:txBody>
      </p:sp>
    </p:spTree>
    <p:extLst>
      <p:ext uri="{BB962C8B-B14F-4D97-AF65-F5344CB8AC3E}">
        <p14:creationId xmlns:p14="http://schemas.microsoft.com/office/powerpoint/2010/main" val="3574362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C4B8F-F056-4E8B-916A-D3853BF2408B}"/>
              </a:ext>
            </a:extLst>
          </p:cNvPr>
          <p:cNvSpPr>
            <a:spLocks noGrp="1"/>
          </p:cNvSpPr>
          <p:nvPr>
            <p:ph type="title"/>
          </p:nvPr>
        </p:nvSpPr>
        <p:spPr/>
        <p:txBody>
          <a:bodyPr>
            <a:normAutofit/>
          </a:bodyPr>
          <a:lstStyle/>
          <a:p>
            <a:r>
              <a:rPr lang="en-GB" dirty="0">
                <a:solidFill>
                  <a:schemeClr val="bg1"/>
                </a:solidFill>
              </a:rPr>
              <a:t>More information </a:t>
            </a:r>
          </a:p>
        </p:txBody>
      </p:sp>
      <p:sp>
        <p:nvSpPr>
          <p:cNvPr id="3" name="Content Placeholder 2">
            <a:extLst>
              <a:ext uri="{FF2B5EF4-FFF2-40B4-BE49-F238E27FC236}">
                <a16:creationId xmlns:a16="http://schemas.microsoft.com/office/drawing/2014/main" id="{A33F0912-DCC7-4789-B538-419B602BDB65}"/>
              </a:ext>
            </a:extLst>
          </p:cNvPr>
          <p:cNvSpPr>
            <a:spLocks noGrp="1"/>
          </p:cNvSpPr>
          <p:nvPr>
            <p:ph idx="1"/>
          </p:nvPr>
        </p:nvSpPr>
        <p:spPr>
          <a:xfrm>
            <a:off x="623392" y="3573015"/>
            <a:ext cx="10959008" cy="2553149"/>
          </a:xfrm>
        </p:spPr>
        <p:txBody>
          <a:bodyPr>
            <a:normAutofit/>
          </a:bodyPr>
          <a:lstStyle/>
          <a:p>
            <a:pPr marL="0" indent="0">
              <a:buNone/>
            </a:pPr>
            <a:r>
              <a:rPr lang="en-GB" sz="2800" dirty="0">
                <a:solidFill>
                  <a:schemeClr val="bg1"/>
                </a:solidFill>
              </a:rPr>
              <a:t>For more information, visit </a:t>
            </a:r>
            <a:br>
              <a:rPr lang="en-GB" sz="3200" dirty="0">
                <a:solidFill>
                  <a:schemeClr val="bg1"/>
                </a:solidFill>
              </a:rPr>
            </a:br>
            <a:r>
              <a:rPr lang="en-GB" sz="3200" b="1" dirty="0">
                <a:solidFill>
                  <a:schemeClr val="bg1"/>
                </a:solidFill>
                <a:hlinkClick r:id="rId3">
                  <a:extLst>
                    <a:ext uri="{A12FA001-AC4F-418D-AE19-62706E023703}">
                      <ahyp:hlinkClr xmlns:ahyp="http://schemas.microsoft.com/office/drawing/2018/hyperlinkcolor" val="tx"/>
                    </a:ext>
                  </a:extLst>
                </a:hlinkClick>
              </a:rPr>
              <a:t>https://blmkhealthandcarepartnership.org/</a:t>
            </a:r>
            <a:endParaRPr lang="en-GB" sz="3200" b="1" u="sng" dirty="0">
              <a:solidFill>
                <a:schemeClr val="bg1"/>
              </a:solidFill>
            </a:endParaRPr>
          </a:p>
        </p:txBody>
      </p:sp>
      <p:sp>
        <p:nvSpPr>
          <p:cNvPr id="4" name="Footer Placeholder 3">
            <a:extLst>
              <a:ext uri="{FF2B5EF4-FFF2-40B4-BE49-F238E27FC236}">
                <a16:creationId xmlns:a16="http://schemas.microsoft.com/office/drawing/2014/main" id="{8EB2262A-DD25-D74F-B72F-7003BCE9FB63}"/>
              </a:ext>
            </a:extLst>
          </p:cNvPr>
          <p:cNvSpPr>
            <a:spLocks noGrp="1"/>
          </p:cNvSpPr>
          <p:nvPr>
            <p:ph type="ftr" sz="quarter" idx="11"/>
          </p:nvPr>
        </p:nvSpPr>
        <p:spPr/>
        <p:txBody>
          <a:bodyPr/>
          <a:lstStyle/>
          <a:p>
            <a:r>
              <a:rPr lang="en-GB" b="1" dirty="0">
                <a:solidFill>
                  <a:schemeClr val="bg1"/>
                </a:solidFill>
              </a:rPr>
              <a:t>Bedfordshire, Luton and Milton Keynes Health and Care Partnership</a:t>
            </a:r>
            <a:endParaRPr lang="en-GB" dirty="0">
              <a:solidFill>
                <a:schemeClr val="bg1"/>
              </a:solidFill>
            </a:endParaRPr>
          </a:p>
        </p:txBody>
      </p:sp>
      <p:sp>
        <p:nvSpPr>
          <p:cNvPr id="5" name="Slide Number Placeholder 4">
            <a:extLst>
              <a:ext uri="{FF2B5EF4-FFF2-40B4-BE49-F238E27FC236}">
                <a16:creationId xmlns:a16="http://schemas.microsoft.com/office/drawing/2014/main" id="{46CD6123-1224-E846-A086-02A32A17253F}"/>
              </a:ext>
            </a:extLst>
          </p:cNvPr>
          <p:cNvSpPr>
            <a:spLocks noGrp="1"/>
          </p:cNvSpPr>
          <p:nvPr>
            <p:ph type="sldNum" sz="quarter" idx="12"/>
          </p:nvPr>
        </p:nvSpPr>
        <p:spPr/>
        <p:txBody>
          <a:bodyPr/>
          <a:lstStyle/>
          <a:p>
            <a:fld id="{30A60DCE-9105-48A5-8A92-25C9283756D1}" type="slidenum">
              <a:rPr lang="en-GB" smtClean="0"/>
              <a:pPr/>
              <a:t>15</a:t>
            </a:fld>
            <a:endParaRPr lang="en-GB" dirty="0"/>
          </a:p>
        </p:txBody>
      </p:sp>
      <p:sp>
        <p:nvSpPr>
          <p:cNvPr id="6" name="Text Placeholder 5">
            <a:extLst>
              <a:ext uri="{FF2B5EF4-FFF2-40B4-BE49-F238E27FC236}">
                <a16:creationId xmlns:a16="http://schemas.microsoft.com/office/drawing/2014/main" id="{2F913476-5FFA-0344-8B42-F275FAC5B44D}"/>
              </a:ext>
            </a:extLst>
          </p:cNvPr>
          <p:cNvSpPr>
            <a:spLocks noGrp="1"/>
          </p:cNvSpPr>
          <p:nvPr>
            <p:ph type="body" sz="quarter" idx="13"/>
          </p:nvPr>
        </p:nvSpPr>
        <p:spPr/>
        <p:txBody>
          <a:bodyPr>
            <a:normAutofit/>
          </a:bodyPr>
          <a:lstStyle/>
          <a:p>
            <a:pPr marL="0" indent="0" algn="ctr">
              <a:buNone/>
            </a:pPr>
            <a:r>
              <a:rPr lang="en-US" sz="3200" b="1" dirty="0">
                <a:solidFill>
                  <a:schemeClr val="tx2"/>
                </a:solidFill>
              </a:rPr>
              <a:t>15</a:t>
            </a:r>
          </a:p>
        </p:txBody>
      </p:sp>
    </p:spTree>
    <p:extLst>
      <p:ext uri="{BB962C8B-B14F-4D97-AF65-F5344CB8AC3E}">
        <p14:creationId xmlns:p14="http://schemas.microsoft.com/office/powerpoint/2010/main" val="3404869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470B8-762A-4EC6-BED7-968580BAEBC9}"/>
              </a:ext>
            </a:extLst>
          </p:cNvPr>
          <p:cNvSpPr>
            <a:spLocks noGrp="1"/>
          </p:cNvSpPr>
          <p:nvPr>
            <p:ph type="title"/>
          </p:nvPr>
        </p:nvSpPr>
        <p:spPr/>
        <p:txBody>
          <a:bodyPr>
            <a:normAutofit/>
          </a:bodyPr>
          <a:lstStyle/>
          <a:p>
            <a:r>
              <a:rPr lang="en-GB" sz="4400" dirty="0"/>
              <a:t>A better future</a:t>
            </a:r>
          </a:p>
        </p:txBody>
      </p:sp>
      <p:sp>
        <p:nvSpPr>
          <p:cNvPr id="3" name="Content Placeholder 2">
            <a:extLst>
              <a:ext uri="{FF2B5EF4-FFF2-40B4-BE49-F238E27FC236}">
                <a16:creationId xmlns:a16="http://schemas.microsoft.com/office/drawing/2014/main" id="{DF03DD8F-CAB0-4459-B53C-CBAA95C95FC8}"/>
              </a:ext>
            </a:extLst>
          </p:cNvPr>
          <p:cNvSpPr>
            <a:spLocks noGrp="1"/>
          </p:cNvSpPr>
          <p:nvPr>
            <p:ph idx="1"/>
          </p:nvPr>
        </p:nvSpPr>
        <p:spPr>
          <a:xfrm>
            <a:off x="623392" y="1844825"/>
            <a:ext cx="7488832" cy="4281340"/>
          </a:xfrm>
        </p:spPr>
        <p:txBody>
          <a:bodyPr>
            <a:normAutofit fontScale="92500" lnSpcReduction="20000"/>
          </a:bodyPr>
          <a:lstStyle/>
          <a:p>
            <a:pPr marL="0" indent="0">
              <a:spcAft>
                <a:spcPts val="600"/>
              </a:spcAft>
              <a:buNone/>
            </a:pPr>
            <a:r>
              <a:rPr lang="en-GB" b="1" dirty="0">
                <a:solidFill>
                  <a:schemeClr val="tx2"/>
                </a:solidFill>
              </a:rPr>
              <a:t>Our aim is simple. We want everyone in our towns, villages and communities to live a </a:t>
            </a:r>
            <a:br>
              <a:rPr lang="en-GB" b="1" dirty="0">
                <a:solidFill>
                  <a:schemeClr val="tx2"/>
                </a:solidFill>
              </a:rPr>
            </a:br>
            <a:r>
              <a:rPr lang="en-GB" b="1" dirty="0">
                <a:solidFill>
                  <a:schemeClr val="tx2"/>
                </a:solidFill>
              </a:rPr>
              <a:t>longer, healthier life.</a:t>
            </a:r>
          </a:p>
          <a:p>
            <a:pPr marL="0" indent="0">
              <a:spcAft>
                <a:spcPts val="600"/>
              </a:spcAft>
              <a:buNone/>
            </a:pPr>
            <a:endParaRPr lang="en-GB" dirty="0">
              <a:solidFill>
                <a:schemeClr val="accent2">
                  <a:lumMod val="50000"/>
                </a:schemeClr>
              </a:solidFill>
            </a:endParaRPr>
          </a:p>
          <a:p>
            <a:pPr marL="0" indent="0">
              <a:buNone/>
            </a:pPr>
            <a:r>
              <a:rPr lang="en-GB" dirty="0">
                <a:solidFill>
                  <a:srgbClr val="002060"/>
                </a:solidFill>
              </a:rPr>
              <a:t>By working together with local people, the Integrated Care System achieve this by:</a:t>
            </a:r>
          </a:p>
          <a:p>
            <a:pPr marL="0" indent="0">
              <a:buNone/>
            </a:pPr>
            <a:endParaRPr lang="en-GB" dirty="0">
              <a:solidFill>
                <a:srgbClr val="002060"/>
              </a:solidFill>
            </a:endParaRPr>
          </a:p>
          <a:p>
            <a:pPr>
              <a:buFontTx/>
              <a:buChar char="-"/>
            </a:pPr>
            <a:r>
              <a:rPr lang="en-GB" dirty="0">
                <a:solidFill>
                  <a:srgbClr val="002060"/>
                </a:solidFill>
              </a:rPr>
              <a:t>improving the health of the population </a:t>
            </a:r>
          </a:p>
          <a:p>
            <a:pPr>
              <a:buFontTx/>
              <a:buChar char="-"/>
            </a:pPr>
            <a:r>
              <a:rPr lang="en-GB" dirty="0">
                <a:solidFill>
                  <a:srgbClr val="002060"/>
                </a:solidFill>
              </a:rPr>
              <a:t>reducing inequalities between different groups</a:t>
            </a:r>
          </a:p>
          <a:p>
            <a:pPr>
              <a:buFontTx/>
              <a:buChar char="-"/>
            </a:pPr>
            <a:r>
              <a:rPr lang="en-GB" dirty="0">
                <a:solidFill>
                  <a:srgbClr val="002060"/>
                </a:solidFill>
              </a:rPr>
              <a:t>improving the productivity of our services </a:t>
            </a:r>
          </a:p>
          <a:p>
            <a:pPr>
              <a:buFontTx/>
              <a:buChar char="-"/>
            </a:pPr>
            <a:r>
              <a:rPr lang="en-GB" dirty="0">
                <a:solidFill>
                  <a:srgbClr val="002060"/>
                </a:solidFill>
              </a:rPr>
              <a:t>contributing towards social economic development. </a:t>
            </a:r>
          </a:p>
          <a:p>
            <a:pPr marL="0" indent="0">
              <a:spcAft>
                <a:spcPts val="600"/>
              </a:spcAft>
              <a:buNone/>
            </a:pPr>
            <a:endParaRPr lang="en-GB" sz="2600" b="1" dirty="0"/>
          </a:p>
        </p:txBody>
      </p:sp>
      <p:sp>
        <p:nvSpPr>
          <p:cNvPr id="5" name="Footer Placeholder 4">
            <a:extLst>
              <a:ext uri="{FF2B5EF4-FFF2-40B4-BE49-F238E27FC236}">
                <a16:creationId xmlns:a16="http://schemas.microsoft.com/office/drawing/2014/main" id="{DC540BE6-18DD-5C44-9452-66565CBEDA3B}"/>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6" name="Slide Number Placeholder 5">
            <a:extLst>
              <a:ext uri="{FF2B5EF4-FFF2-40B4-BE49-F238E27FC236}">
                <a16:creationId xmlns:a16="http://schemas.microsoft.com/office/drawing/2014/main" id="{91BAC865-2966-C941-B7B0-BE3BFA4F4DAD}"/>
              </a:ext>
            </a:extLst>
          </p:cNvPr>
          <p:cNvSpPr>
            <a:spLocks noGrp="1"/>
          </p:cNvSpPr>
          <p:nvPr>
            <p:ph type="sldNum" sz="quarter" idx="12"/>
          </p:nvPr>
        </p:nvSpPr>
        <p:spPr/>
        <p:txBody>
          <a:bodyPr/>
          <a:lstStyle/>
          <a:p>
            <a:fld id="{30A60DCE-9105-48A5-8A92-25C9283756D1}" type="slidenum">
              <a:rPr lang="en-GB" smtClean="0"/>
              <a:pPr/>
              <a:t>2</a:t>
            </a:fld>
            <a:endParaRPr lang="en-GB" dirty="0"/>
          </a:p>
        </p:txBody>
      </p:sp>
      <p:sp>
        <p:nvSpPr>
          <p:cNvPr id="11" name="Text Placeholder 10">
            <a:extLst>
              <a:ext uri="{FF2B5EF4-FFF2-40B4-BE49-F238E27FC236}">
                <a16:creationId xmlns:a16="http://schemas.microsoft.com/office/drawing/2014/main" id="{91F3FF29-4015-724C-82C8-EE7D072AFA36}"/>
              </a:ext>
            </a:extLst>
          </p:cNvPr>
          <p:cNvSpPr>
            <a:spLocks noGrp="1"/>
          </p:cNvSpPr>
          <p:nvPr>
            <p:ph type="body" sz="quarter" idx="13"/>
          </p:nvPr>
        </p:nvSpPr>
        <p:spPr/>
        <p:txBody>
          <a:bodyPr lIns="0" rIns="0">
            <a:noAutofit/>
          </a:bodyPr>
          <a:lstStyle/>
          <a:p>
            <a:pPr marL="0" indent="0" algn="ctr">
              <a:buNone/>
            </a:pPr>
            <a:r>
              <a:rPr lang="en-US" sz="3200" b="1" dirty="0">
                <a:solidFill>
                  <a:schemeClr val="bg1"/>
                </a:solidFill>
              </a:rPr>
              <a:t>1</a:t>
            </a:r>
          </a:p>
        </p:txBody>
      </p:sp>
      <p:pic>
        <p:nvPicPr>
          <p:cNvPr id="10" name="Picture Placeholder 9">
            <a:extLst>
              <a:ext uri="{FF2B5EF4-FFF2-40B4-BE49-F238E27FC236}">
                <a16:creationId xmlns:a16="http://schemas.microsoft.com/office/drawing/2014/main" id="{8ED675EA-1E1C-D844-8C10-0B05204F05E4}"/>
              </a:ext>
            </a:extLst>
          </p:cNvPr>
          <p:cNvPicPr preferRelativeResize="0">
            <a:picLocks/>
          </p:cNvPicPr>
          <p:nvPr/>
        </p:nvPicPr>
        <p:blipFill rotWithShape="1">
          <a:blip r:embed="rId4">
            <a:extLst>
              <a:ext uri="{28A0092B-C50C-407E-A947-70E740481C1C}">
                <a14:useLocalDpi xmlns:a14="http://schemas.microsoft.com/office/drawing/2010/main" val="0"/>
              </a:ext>
            </a:extLst>
          </a:blip>
          <a:srcRect l="14593" r="14593"/>
          <a:stretch/>
        </p:blipFill>
        <p:spPr>
          <a:xfrm flipH="1">
            <a:off x="8112224" y="1614640"/>
            <a:ext cx="3871584" cy="3633269"/>
          </a:xfrm>
          <a:prstGeom prst="ellipse">
            <a:avLst/>
          </a:prstGeom>
        </p:spPr>
      </p:pic>
    </p:spTree>
    <p:extLst>
      <p:ext uri="{BB962C8B-B14F-4D97-AF65-F5344CB8AC3E}">
        <p14:creationId xmlns:p14="http://schemas.microsoft.com/office/powerpoint/2010/main" val="1930927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31F94E9-1A3C-4037-B52F-2D2ABCF36B14}"/>
              </a:ext>
            </a:extLst>
          </p:cNvPr>
          <p:cNvSpPr>
            <a:spLocks noGrp="1"/>
          </p:cNvSpPr>
          <p:nvPr>
            <p:ph type="title"/>
          </p:nvPr>
        </p:nvSpPr>
        <p:spPr>
          <a:xfrm>
            <a:off x="1847528" y="382349"/>
            <a:ext cx="10009112" cy="1232291"/>
          </a:xfrm>
        </p:spPr>
        <p:txBody>
          <a:bodyPr>
            <a:noAutofit/>
          </a:bodyPr>
          <a:lstStyle/>
          <a:p>
            <a:pPr algn="l"/>
            <a:r>
              <a:rPr lang="en-US" sz="3600" b="1" kern="0" dirty="0">
                <a:solidFill>
                  <a:srgbClr val="002060"/>
                </a:solidFill>
                <a:ea typeface="+mn-ea"/>
                <a:cs typeface="Arial" panose="020B0604020202020204" pitchFamily="34" charset="0"/>
              </a:rPr>
              <a:t>What contributes to a person’s health?</a:t>
            </a:r>
          </a:p>
        </p:txBody>
      </p:sp>
      <p:pic>
        <p:nvPicPr>
          <p:cNvPr id="15" name="Content Placeholder 14" descr="Calendar&#10;&#10;Description automatically generated with medium confidence">
            <a:extLst>
              <a:ext uri="{FF2B5EF4-FFF2-40B4-BE49-F238E27FC236}">
                <a16:creationId xmlns:a16="http://schemas.microsoft.com/office/drawing/2014/main" id="{15B34B12-37DD-CD4D-B667-D9BC37A12BD7}"/>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847528" y="1705424"/>
            <a:ext cx="2232248" cy="4598969"/>
          </a:xfrm>
        </p:spPr>
      </p:pic>
      <p:sp>
        <p:nvSpPr>
          <p:cNvPr id="8" name="Text Placeholder 7">
            <a:extLst>
              <a:ext uri="{FF2B5EF4-FFF2-40B4-BE49-F238E27FC236}">
                <a16:creationId xmlns:a16="http://schemas.microsoft.com/office/drawing/2014/main" id="{F610AF11-EFCE-CF49-8142-1F8676A01F9F}"/>
              </a:ext>
            </a:extLst>
          </p:cNvPr>
          <p:cNvSpPr>
            <a:spLocks noGrp="1"/>
          </p:cNvSpPr>
          <p:nvPr>
            <p:ph type="body" sz="quarter" idx="13"/>
          </p:nvPr>
        </p:nvSpPr>
        <p:spPr/>
        <p:txBody>
          <a:bodyPr>
            <a:normAutofit/>
          </a:bodyPr>
          <a:lstStyle/>
          <a:p>
            <a:pPr marL="0" indent="0" algn="ctr">
              <a:buNone/>
            </a:pPr>
            <a:r>
              <a:rPr lang="en-US" sz="3200" b="1" dirty="0">
                <a:solidFill>
                  <a:schemeClr val="bg1"/>
                </a:solidFill>
              </a:rPr>
              <a:t>2</a:t>
            </a:r>
          </a:p>
        </p:txBody>
      </p:sp>
      <p:sp>
        <p:nvSpPr>
          <p:cNvPr id="17" name="Rectangle 16">
            <a:extLst>
              <a:ext uri="{FF2B5EF4-FFF2-40B4-BE49-F238E27FC236}">
                <a16:creationId xmlns:a16="http://schemas.microsoft.com/office/drawing/2014/main" id="{52D7AE0E-1E5A-2F40-8A11-4B38ECEB3D35}"/>
              </a:ext>
            </a:extLst>
          </p:cNvPr>
          <p:cNvSpPr/>
          <p:nvPr/>
        </p:nvSpPr>
        <p:spPr>
          <a:xfrm>
            <a:off x="7680176" y="2677999"/>
            <a:ext cx="121687" cy="5370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17">
            <a:extLst>
              <a:ext uri="{FF2B5EF4-FFF2-40B4-BE49-F238E27FC236}">
                <a16:creationId xmlns:a16="http://schemas.microsoft.com/office/drawing/2014/main" id="{A32DB4E0-68FD-BD4C-827A-0B738EBA1FA1}"/>
              </a:ext>
            </a:extLst>
          </p:cNvPr>
          <p:cNvSpPr/>
          <p:nvPr/>
        </p:nvSpPr>
        <p:spPr>
          <a:xfrm flipH="1" flipV="1">
            <a:off x="3470103" y="2924943"/>
            <a:ext cx="1175851" cy="45719"/>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 name="connsiteX0" fmla="*/ 0 w 1041721"/>
              <a:gd name="connsiteY0" fmla="*/ 0 h 0"/>
              <a:gd name="connsiteX1" fmla="*/ 1041721 w 1041721"/>
              <a:gd name="connsiteY1" fmla="*/ 0 h 0"/>
            </a:gdLst>
            <a:ahLst/>
            <a:cxnLst>
              <a:cxn ang="0">
                <a:pos x="connsiteX0" y="connsiteY0"/>
              </a:cxn>
              <a:cxn ang="0">
                <a:pos x="connsiteX1" y="connsiteY1"/>
              </a:cxn>
            </a:cxnLst>
            <a:rect l="l" t="t" r="r" b="b"/>
            <a:pathLst>
              <a:path w="1041721">
                <a:moveTo>
                  <a:pt x="0" y="0"/>
                </a:moveTo>
                <a:lnTo>
                  <a:pt x="1041721" y="0"/>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1A9B3358-941C-594D-B236-79A7C0B3B741}"/>
              </a:ext>
            </a:extLst>
          </p:cNvPr>
          <p:cNvSpPr txBox="1"/>
          <p:nvPr/>
        </p:nvSpPr>
        <p:spPr>
          <a:xfrm>
            <a:off x="4645954" y="2677998"/>
            <a:ext cx="3034222" cy="537034"/>
          </a:xfrm>
          <a:prstGeom prst="rect">
            <a:avLst/>
          </a:prstGeom>
          <a:solidFill>
            <a:schemeClr val="bg1">
              <a:lumMod val="85000"/>
            </a:schemeClr>
          </a:solidFill>
        </p:spPr>
        <p:txBody>
          <a:bodyPr wrap="square" lIns="144000" tIns="144000" rIns="144000" bIns="144000" rtlCol="0">
            <a:spAutoFit/>
          </a:bodyPr>
          <a:lstStyle/>
          <a:p>
            <a:pPr algn="r"/>
            <a:r>
              <a:rPr lang="en-US" sz="1600" b="1" dirty="0"/>
              <a:t>Socioeconomic factors</a:t>
            </a:r>
          </a:p>
        </p:txBody>
      </p:sp>
      <p:sp>
        <p:nvSpPr>
          <p:cNvPr id="20" name="Rectangle 19">
            <a:extLst>
              <a:ext uri="{FF2B5EF4-FFF2-40B4-BE49-F238E27FC236}">
                <a16:creationId xmlns:a16="http://schemas.microsoft.com/office/drawing/2014/main" id="{668F9081-0933-1745-940D-3255F4CD756F}"/>
              </a:ext>
            </a:extLst>
          </p:cNvPr>
          <p:cNvSpPr/>
          <p:nvPr/>
        </p:nvSpPr>
        <p:spPr>
          <a:xfrm>
            <a:off x="7680176" y="3707787"/>
            <a:ext cx="121687" cy="537033"/>
          </a:xfrm>
          <a:prstGeom prst="rect">
            <a:avLst/>
          </a:prstGeom>
          <a:solidFill>
            <a:srgbClr val="DDDC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D14F8F84-426F-E941-91C4-F37F871E24E4}"/>
              </a:ext>
            </a:extLst>
          </p:cNvPr>
          <p:cNvSpPr txBox="1"/>
          <p:nvPr/>
        </p:nvSpPr>
        <p:spPr>
          <a:xfrm>
            <a:off x="4645954" y="3707786"/>
            <a:ext cx="3034222" cy="537034"/>
          </a:xfrm>
          <a:prstGeom prst="rect">
            <a:avLst/>
          </a:prstGeom>
          <a:solidFill>
            <a:schemeClr val="bg1">
              <a:lumMod val="85000"/>
            </a:schemeClr>
          </a:solidFill>
        </p:spPr>
        <p:txBody>
          <a:bodyPr wrap="square" lIns="144000" tIns="144000" rIns="144000" bIns="144000" rtlCol="0">
            <a:spAutoFit/>
          </a:bodyPr>
          <a:lstStyle/>
          <a:p>
            <a:pPr algn="r"/>
            <a:r>
              <a:rPr lang="en-US" sz="1600" b="1" dirty="0"/>
              <a:t>Physical environment</a:t>
            </a:r>
          </a:p>
        </p:txBody>
      </p:sp>
      <p:sp>
        <p:nvSpPr>
          <p:cNvPr id="22" name="Rectangle 21">
            <a:extLst>
              <a:ext uri="{FF2B5EF4-FFF2-40B4-BE49-F238E27FC236}">
                <a16:creationId xmlns:a16="http://schemas.microsoft.com/office/drawing/2014/main" id="{E815E3E1-9F42-AA43-A84E-FB0E30ADCDF6}"/>
              </a:ext>
            </a:extLst>
          </p:cNvPr>
          <p:cNvSpPr/>
          <p:nvPr/>
        </p:nvSpPr>
        <p:spPr>
          <a:xfrm>
            <a:off x="7680176" y="4737573"/>
            <a:ext cx="121687" cy="537033"/>
          </a:xfrm>
          <a:prstGeom prst="rect">
            <a:avLst/>
          </a:prstGeom>
          <a:solidFill>
            <a:srgbClr val="F090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631C2E97-49A0-914B-8CF5-3DE5DAD2F8AF}"/>
              </a:ext>
            </a:extLst>
          </p:cNvPr>
          <p:cNvSpPr txBox="1"/>
          <p:nvPr/>
        </p:nvSpPr>
        <p:spPr>
          <a:xfrm>
            <a:off x="4645954" y="4737572"/>
            <a:ext cx="3034222" cy="537034"/>
          </a:xfrm>
          <a:prstGeom prst="rect">
            <a:avLst/>
          </a:prstGeom>
          <a:solidFill>
            <a:schemeClr val="bg1">
              <a:lumMod val="85000"/>
            </a:schemeClr>
          </a:solidFill>
        </p:spPr>
        <p:txBody>
          <a:bodyPr wrap="square" lIns="144000" tIns="144000" rIns="144000" bIns="144000" rtlCol="0">
            <a:spAutoFit/>
          </a:bodyPr>
          <a:lstStyle/>
          <a:p>
            <a:pPr algn="r"/>
            <a:r>
              <a:rPr lang="en-US" sz="1600" b="1" dirty="0"/>
              <a:t>Health behaviours</a:t>
            </a:r>
          </a:p>
        </p:txBody>
      </p:sp>
      <p:sp>
        <p:nvSpPr>
          <p:cNvPr id="25" name="Rectangle 24">
            <a:extLst>
              <a:ext uri="{FF2B5EF4-FFF2-40B4-BE49-F238E27FC236}">
                <a16:creationId xmlns:a16="http://schemas.microsoft.com/office/drawing/2014/main" id="{6623D064-0F2C-4C41-A9B7-AA8B81A122F5}"/>
              </a:ext>
            </a:extLst>
          </p:cNvPr>
          <p:cNvSpPr/>
          <p:nvPr/>
        </p:nvSpPr>
        <p:spPr>
          <a:xfrm>
            <a:off x="7680176" y="5767360"/>
            <a:ext cx="121687" cy="5370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885E20C0-A562-1345-AACE-137EEF62E251}"/>
              </a:ext>
            </a:extLst>
          </p:cNvPr>
          <p:cNvSpPr txBox="1"/>
          <p:nvPr/>
        </p:nvSpPr>
        <p:spPr>
          <a:xfrm>
            <a:off x="4645954" y="5767359"/>
            <a:ext cx="3034222" cy="537034"/>
          </a:xfrm>
          <a:prstGeom prst="rect">
            <a:avLst/>
          </a:prstGeom>
          <a:solidFill>
            <a:schemeClr val="bg1">
              <a:lumMod val="85000"/>
            </a:schemeClr>
          </a:solidFill>
        </p:spPr>
        <p:txBody>
          <a:bodyPr wrap="square" lIns="144000" tIns="144000" rIns="144000" bIns="144000" rtlCol="0">
            <a:spAutoFit/>
          </a:bodyPr>
          <a:lstStyle/>
          <a:p>
            <a:pPr algn="r"/>
            <a:r>
              <a:rPr lang="en-US" sz="1600" b="1" dirty="0"/>
              <a:t>Healthcare</a:t>
            </a:r>
          </a:p>
        </p:txBody>
      </p:sp>
      <p:sp>
        <p:nvSpPr>
          <p:cNvPr id="27" name="Freeform 26">
            <a:extLst>
              <a:ext uri="{FF2B5EF4-FFF2-40B4-BE49-F238E27FC236}">
                <a16:creationId xmlns:a16="http://schemas.microsoft.com/office/drawing/2014/main" id="{DB29C356-CA1C-6647-BB93-69AAEBD8320F}"/>
              </a:ext>
            </a:extLst>
          </p:cNvPr>
          <p:cNvSpPr/>
          <p:nvPr/>
        </p:nvSpPr>
        <p:spPr>
          <a:xfrm flipH="1" flipV="1">
            <a:off x="3719735" y="3923510"/>
            <a:ext cx="926217" cy="45719"/>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 name="connsiteX0" fmla="*/ 0 w 1041721"/>
              <a:gd name="connsiteY0" fmla="*/ 0 h 0"/>
              <a:gd name="connsiteX1" fmla="*/ 1041721 w 1041721"/>
              <a:gd name="connsiteY1" fmla="*/ 0 h 0"/>
            </a:gdLst>
            <a:ahLst/>
            <a:cxnLst>
              <a:cxn ang="0">
                <a:pos x="connsiteX0" y="connsiteY0"/>
              </a:cxn>
              <a:cxn ang="0">
                <a:pos x="connsiteX1" y="connsiteY1"/>
              </a:cxn>
            </a:cxnLst>
            <a:rect l="l" t="t" r="r" b="b"/>
            <a:pathLst>
              <a:path w="1041721">
                <a:moveTo>
                  <a:pt x="0" y="0"/>
                </a:moveTo>
                <a:lnTo>
                  <a:pt x="1041721" y="0"/>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27">
            <a:extLst>
              <a:ext uri="{FF2B5EF4-FFF2-40B4-BE49-F238E27FC236}">
                <a16:creationId xmlns:a16="http://schemas.microsoft.com/office/drawing/2014/main" id="{6971C974-9F1A-8642-8361-C325ED7B1314}"/>
              </a:ext>
            </a:extLst>
          </p:cNvPr>
          <p:cNvSpPr/>
          <p:nvPr/>
        </p:nvSpPr>
        <p:spPr>
          <a:xfrm flipH="1" flipV="1">
            <a:off x="3359696" y="4983228"/>
            <a:ext cx="1286256" cy="45719"/>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 name="connsiteX0" fmla="*/ 0 w 1041721"/>
              <a:gd name="connsiteY0" fmla="*/ 0 h 0"/>
              <a:gd name="connsiteX1" fmla="*/ 1041721 w 1041721"/>
              <a:gd name="connsiteY1" fmla="*/ 0 h 0"/>
            </a:gdLst>
            <a:ahLst/>
            <a:cxnLst>
              <a:cxn ang="0">
                <a:pos x="connsiteX0" y="connsiteY0"/>
              </a:cxn>
              <a:cxn ang="0">
                <a:pos x="connsiteX1" y="connsiteY1"/>
              </a:cxn>
            </a:cxnLst>
            <a:rect l="l" t="t" r="r" b="b"/>
            <a:pathLst>
              <a:path w="1041721">
                <a:moveTo>
                  <a:pt x="0" y="0"/>
                </a:moveTo>
                <a:lnTo>
                  <a:pt x="1041721" y="0"/>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28">
            <a:extLst>
              <a:ext uri="{FF2B5EF4-FFF2-40B4-BE49-F238E27FC236}">
                <a16:creationId xmlns:a16="http://schemas.microsoft.com/office/drawing/2014/main" id="{9371AC88-D0BA-FF4B-9D2B-97472C370E8B}"/>
              </a:ext>
            </a:extLst>
          </p:cNvPr>
          <p:cNvSpPr/>
          <p:nvPr/>
        </p:nvSpPr>
        <p:spPr>
          <a:xfrm flipH="1" flipV="1">
            <a:off x="3359696" y="5990157"/>
            <a:ext cx="1286256" cy="45719"/>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 name="connsiteX0" fmla="*/ 0 w 1041721"/>
              <a:gd name="connsiteY0" fmla="*/ 0 h 0"/>
              <a:gd name="connsiteX1" fmla="*/ 1041721 w 1041721"/>
              <a:gd name="connsiteY1" fmla="*/ 0 h 0"/>
            </a:gdLst>
            <a:ahLst/>
            <a:cxnLst>
              <a:cxn ang="0">
                <a:pos x="connsiteX0" y="connsiteY0"/>
              </a:cxn>
              <a:cxn ang="0">
                <a:pos x="connsiteX1" y="connsiteY1"/>
              </a:cxn>
            </a:cxnLst>
            <a:rect l="l" t="t" r="r" b="b"/>
            <a:pathLst>
              <a:path w="1041721">
                <a:moveTo>
                  <a:pt x="0" y="0"/>
                </a:moveTo>
                <a:lnTo>
                  <a:pt x="1041721" y="0"/>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11360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0470D-DD98-49AC-ACBF-9B68F9AE1FE1}"/>
              </a:ext>
            </a:extLst>
          </p:cNvPr>
          <p:cNvSpPr>
            <a:spLocks noGrp="1"/>
          </p:cNvSpPr>
          <p:nvPr>
            <p:ph type="title"/>
          </p:nvPr>
        </p:nvSpPr>
        <p:spPr/>
        <p:txBody>
          <a:bodyPr>
            <a:normAutofit fontScale="90000"/>
          </a:bodyPr>
          <a:lstStyle/>
          <a:p>
            <a:pPr algn="l"/>
            <a:r>
              <a:rPr lang="en-GB" dirty="0"/>
              <a:t>We’re already making changes</a:t>
            </a:r>
            <a:endParaRPr lang="en-GB" b="1" dirty="0"/>
          </a:p>
        </p:txBody>
      </p:sp>
      <p:sp>
        <p:nvSpPr>
          <p:cNvPr id="3" name="Content Placeholder 2">
            <a:extLst>
              <a:ext uri="{FF2B5EF4-FFF2-40B4-BE49-F238E27FC236}">
                <a16:creationId xmlns:a16="http://schemas.microsoft.com/office/drawing/2014/main" id="{60513ABE-DEFF-431F-9346-9F3AEB8445B2}"/>
              </a:ext>
            </a:extLst>
          </p:cNvPr>
          <p:cNvSpPr>
            <a:spLocks noGrp="1"/>
          </p:cNvSpPr>
          <p:nvPr>
            <p:ph idx="1"/>
          </p:nvPr>
        </p:nvSpPr>
        <p:spPr>
          <a:xfrm>
            <a:off x="596523" y="1660720"/>
            <a:ext cx="8928992" cy="4660993"/>
          </a:xfrm>
        </p:spPr>
        <p:txBody>
          <a:bodyPr>
            <a:noAutofit/>
          </a:bodyPr>
          <a:lstStyle/>
          <a:p>
            <a:pPr marL="0" indent="0">
              <a:spcBef>
                <a:spcPts val="0"/>
              </a:spcBef>
              <a:buNone/>
            </a:pPr>
            <a:r>
              <a:rPr lang="en-GB" sz="3200" b="1" dirty="0">
                <a:solidFill>
                  <a:schemeClr val="accent3"/>
                </a:solidFill>
              </a:rPr>
              <a:t>Margaret’s story… </a:t>
            </a:r>
          </a:p>
          <a:p>
            <a:pPr marL="0" indent="0">
              <a:spcBef>
                <a:spcPts val="500"/>
              </a:spcBef>
              <a:spcAft>
                <a:spcPts val="500"/>
              </a:spcAft>
              <a:buNone/>
            </a:pPr>
            <a:r>
              <a:rPr lang="en-GB" sz="1800" b="1" i="0" dirty="0">
                <a:solidFill>
                  <a:srgbClr val="0070C0"/>
                </a:solidFill>
                <a:effectLst/>
              </a:rPr>
              <a:t>Margaret collapsed while taking her dog for a walk near her home and was rushed to Milton Keynes Hospital</a:t>
            </a:r>
            <a:endParaRPr lang="en-GB" sz="1800" b="1" dirty="0">
              <a:solidFill>
                <a:schemeClr val="tx2"/>
              </a:solidFill>
            </a:endParaRPr>
          </a:p>
          <a:p>
            <a:pPr marL="0" indent="0" algn="l">
              <a:buNone/>
            </a:pPr>
            <a:endParaRPr lang="en-GB" sz="1700" b="0" i="0" dirty="0">
              <a:solidFill>
                <a:srgbClr val="231F20"/>
              </a:solidFill>
              <a:effectLst/>
            </a:endParaRPr>
          </a:p>
          <a:p>
            <a:pPr marL="0" indent="0" algn="l">
              <a:buNone/>
            </a:pPr>
            <a:r>
              <a:rPr lang="en-GB" sz="1700" b="0" i="0" dirty="0">
                <a:solidFill>
                  <a:srgbClr val="231F20"/>
                </a:solidFill>
                <a:effectLst/>
              </a:rPr>
              <a:t>Once she had her CT scan, doctors were able to view the scans instantly on their smartphone using the AI-powered software. They also used the software to analyse and identify any areas of the brain that may be damaged. Doctors were able to share the images with their colleagues at Oxford University Hospitals for expert advice using the mobile app. Margaret was then was quickly diagnosed with a stroke and transferred to John Radcliffe Hospital for a thrombectomy.</a:t>
            </a:r>
          </a:p>
          <a:p>
            <a:pPr marL="0" indent="0" algn="l">
              <a:buNone/>
            </a:pPr>
            <a:endParaRPr lang="en-GB" sz="1050" dirty="0">
              <a:solidFill>
                <a:srgbClr val="231F20"/>
              </a:solidFill>
            </a:endParaRPr>
          </a:p>
          <a:p>
            <a:pPr marL="0" indent="0" algn="l">
              <a:buNone/>
            </a:pPr>
            <a:r>
              <a:rPr lang="en-GB" sz="1700" b="0" i="0" dirty="0">
                <a:solidFill>
                  <a:srgbClr val="231F20"/>
                </a:solidFill>
                <a:effectLst/>
              </a:rPr>
              <a:t>The rapid diagnosis, transfer and treatment of Margaret which was aided by the AI-powered software, allowed Margaret to return home after a few days in hospital and recover from this serious illness.</a:t>
            </a:r>
            <a:endParaRPr lang="en-GB" sz="1700" dirty="0">
              <a:solidFill>
                <a:srgbClr val="231F20"/>
              </a:solidFill>
            </a:endParaRPr>
          </a:p>
          <a:p>
            <a:pPr marL="0" indent="0" algn="l">
              <a:buNone/>
            </a:pPr>
            <a:endParaRPr lang="en-GB" sz="1100" b="0" i="0" dirty="0">
              <a:solidFill>
                <a:srgbClr val="231F20"/>
              </a:solidFill>
              <a:effectLst/>
            </a:endParaRPr>
          </a:p>
          <a:p>
            <a:pPr marL="0" indent="0" algn="l">
              <a:buNone/>
            </a:pPr>
            <a:r>
              <a:rPr lang="en-GB" sz="1700" b="0" i="0" dirty="0">
                <a:solidFill>
                  <a:srgbClr val="231F20"/>
                </a:solidFill>
                <a:effectLst/>
              </a:rPr>
              <a:t>You can watch a video on Margaret’s story here – </a:t>
            </a:r>
            <a:r>
              <a:rPr lang="en-GB" sz="1700" b="0" i="0" u="sng" dirty="0">
                <a:solidFill>
                  <a:srgbClr val="005EB8"/>
                </a:solidFill>
                <a:effectLst/>
                <a:hlinkClick r:id="rId3"/>
              </a:rPr>
              <a:t>https://vimeo.com/595431160</a:t>
            </a:r>
            <a:r>
              <a:rPr lang="en-GB" sz="1700" b="0" i="0" dirty="0">
                <a:solidFill>
                  <a:srgbClr val="231F20"/>
                </a:solidFill>
                <a:effectLst/>
              </a:rPr>
              <a:t>.</a:t>
            </a:r>
          </a:p>
          <a:p>
            <a:pPr marL="0" indent="0">
              <a:spcBef>
                <a:spcPts val="500"/>
              </a:spcBef>
              <a:spcAft>
                <a:spcPts val="500"/>
              </a:spcAft>
              <a:buNone/>
            </a:pPr>
            <a:endParaRPr lang="en-GB" sz="1800" b="1" dirty="0">
              <a:solidFill>
                <a:schemeClr val="tx2"/>
              </a:solidFill>
            </a:endParaRPr>
          </a:p>
        </p:txBody>
      </p:sp>
      <p:sp>
        <p:nvSpPr>
          <p:cNvPr id="4" name="Footer Placeholder 3">
            <a:extLst>
              <a:ext uri="{FF2B5EF4-FFF2-40B4-BE49-F238E27FC236}">
                <a16:creationId xmlns:a16="http://schemas.microsoft.com/office/drawing/2014/main" id="{3C90A6A6-2C19-F544-B1C0-2FB8D63534BE}"/>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9C340D50-34ED-F34D-9606-5BF2E537A889}"/>
              </a:ext>
            </a:extLst>
          </p:cNvPr>
          <p:cNvSpPr>
            <a:spLocks noGrp="1"/>
          </p:cNvSpPr>
          <p:nvPr>
            <p:ph type="sldNum" sz="quarter" idx="12"/>
          </p:nvPr>
        </p:nvSpPr>
        <p:spPr/>
        <p:txBody>
          <a:bodyPr/>
          <a:lstStyle/>
          <a:p>
            <a:fld id="{30A60DCE-9105-48A5-8A92-25C9283756D1}" type="slidenum">
              <a:rPr lang="en-GB" smtClean="0"/>
              <a:pPr/>
              <a:t>4</a:t>
            </a:fld>
            <a:endParaRPr lang="en-GB" dirty="0"/>
          </a:p>
        </p:txBody>
      </p:sp>
      <p:sp>
        <p:nvSpPr>
          <p:cNvPr id="6" name="Text Placeholder 5">
            <a:extLst>
              <a:ext uri="{FF2B5EF4-FFF2-40B4-BE49-F238E27FC236}">
                <a16:creationId xmlns:a16="http://schemas.microsoft.com/office/drawing/2014/main" id="{403F6C8B-0322-9F40-988A-F717F9D9A1C5}"/>
              </a:ext>
            </a:extLst>
          </p:cNvPr>
          <p:cNvSpPr>
            <a:spLocks noGrp="1"/>
          </p:cNvSpPr>
          <p:nvPr>
            <p:ph type="body" sz="quarter" idx="13"/>
          </p:nvPr>
        </p:nvSpPr>
        <p:spPr/>
        <p:txBody>
          <a:bodyPr/>
          <a:lstStyle/>
          <a:p>
            <a:pPr marL="0" lvl="0" indent="0" algn="ctr">
              <a:buNone/>
            </a:pPr>
            <a:r>
              <a:rPr lang="en-US" sz="3200" b="1" dirty="0">
                <a:solidFill>
                  <a:srgbClr val="FFFFFF"/>
                </a:solidFill>
              </a:rPr>
              <a:t>3</a:t>
            </a:r>
            <a:endParaRPr lang="en-US" sz="3200" dirty="0">
              <a:solidFill>
                <a:srgbClr val="000000">
                  <a:lumMod val="95000"/>
                  <a:lumOff val="5000"/>
                </a:srgbClr>
              </a:solidFill>
            </a:endParaRPr>
          </a:p>
        </p:txBody>
      </p:sp>
      <p:pic>
        <p:nvPicPr>
          <p:cNvPr id="8" name="Picture 7" descr="Icon&#10;&#10;Description automatically generated">
            <a:extLst>
              <a:ext uri="{FF2B5EF4-FFF2-40B4-BE49-F238E27FC236}">
                <a16:creationId xmlns:a16="http://schemas.microsoft.com/office/drawing/2014/main" id="{BB186D7A-87D3-1048-9E73-DF7FAFF99D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9461" y="73075"/>
            <a:ext cx="2645126" cy="2635845"/>
          </a:xfrm>
          <a:prstGeom prst="rect">
            <a:avLst/>
          </a:prstGeom>
        </p:spPr>
      </p:pic>
    </p:spTree>
    <p:extLst>
      <p:ext uri="{BB962C8B-B14F-4D97-AF65-F5344CB8AC3E}">
        <p14:creationId xmlns:p14="http://schemas.microsoft.com/office/powerpoint/2010/main" val="3880524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6674E-5E5B-42F1-B75F-9B0FE1C38F7D}"/>
              </a:ext>
            </a:extLst>
          </p:cNvPr>
          <p:cNvSpPr>
            <a:spLocks noGrp="1"/>
          </p:cNvSpPr>
          <p:nvPr>
            <p:ph type="title"/>
          </p:nvPr>
        </p:nvSpPr>
        <p:spPr>
          <a:xfrm>
            <a:off x="1847528" y="382349"/>
            <a:ext cx="9001000" cy="1232291"/>
          </a:xfrm>
        </p:spPr>
        <p:txBody>
          <a:bodyPr>
            <a:normAutofit/>
          </a:bodyPr>
          <a:lstStyle/>
          <a:p>
            <a:r>
              <a:rPr lang="en-GB" dirty="0"/>
              <a:t>We’re already making changes</a:t>
            </a:r>
          </a:p>
        </p:txBody>
      </p:sp>
      <p:sp>
        <p:nvSpPr>
          <p:cNvPr id="5" name="Slide Number Placeholder 4">
            <a:extLst>
              <a:ext uri="{FF2B5EF4-FFF2-40B4-BE49-F238E27FC236}">
                <a16:creationId xmlns:a16="http://schemas.microsoft.com/office/drawing/2014/main" id="{78EDCEEE-A8B2-4306-A175-B7AACDFD6CD2}"/>
              </a:ext>
            </a:extLst>
          </p:cNvPr>
          <p:cNvSpPr>
            <a:spLocks noGrp="1"/>
          </p:cNvSpPr>
          <p:nvPr>
            <p:ph type="sldNum" sz="quarter" idx="12"/>
          </p:nvPr>
        </p:nvSpPr>
        <p:spPr/>
        <p:txBody>
          <a:bodyPr/>
          <a:lstStyle/>
          <a:p>
            <a:fld id="{30A60DCE-9105-48A5-8A92-25C9283756D1}" type="slidenum">
              <a:rPr lang="en-GB" smtClean="0"/>
              <a:pPr/>
              <a:t>5</a:t>
            </a:fld>
            <a:endParaRPr lang="en-GB" dirty="0"/>
          </a:p>
        </p:txBody>
      </p:sp>
      <p:sp>
        <p:nvSpPr>
          <p:cNvPr id="6" name="Text Placeholder 5">
            <a:extLst>
              <a:ext uri="{FF2B5EF4-FFF2-40B4-BE49-F238E27FC236}">
                <a16:creationId xmlns:a16="http://schemas.microsoft.com/office/drawing/2014/main" id="{7F4AD18A-E6B4-4A1C-8D4B-5B506ABE2CB4}"/>
              </a:ext>
            </a:extLst>
          </p:cNvPr>
          <p:cNvSpPr>
            <a:spLocks noGrp="1"/>
          </p:cNvSpPr>
          <p:nvPr>
            <p:ph type="body" sz="quarter" idx="13"/>
          </p:nvPr>
        </p:nvSpPr>
        <p:spPr/>
        <p:txBody>
          <a:bodyPr>
            <a:normAutofit/>
          </a:bodyPr>
          <a:lstStyle/>
          <a:p>
            <a:pPr marL="0" indent="0" algn="ctr">
              <a:buNone/>
            </a:pPr>
            <a:r>
              <a:rPr lang="en-GB" sz="3200" b="1" dirty="0">
                <a:solidFill>
                  <a:schemeClr val="bg1"/>
                </a:solidFill>
              </a:rPr>
              <a:t>4</a:t>
            </a:r>
          </a:p>
        </p:txBody>
      </p:sp>
      <p:pic>
        <p:nvPicPr>
          <p:cNvPr id="8" name="Picture Placeholder 7" descr="A group of people posing for a photo&#10;&#10;Description automatically generated with medium confidence">
            <a:extLst>
              <a:ext uri="{FF2B5EF4-FFF2-40B4-BE49-F238E27FC236}">
                <a16:creationId xmlns:a16="http://schemas.microsoft.com/office/drawing/2014/main" id="{D5722C52-C341-429D-ABCF-A0980F752A0C}"/>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16784" r="16784"/>
          <a:stretch>
            <a:fillRect/>
          </a:stretch>
        </p:blipFill>
        <p:spPr>
          <a:xfrm flipH="1">
            <a:off x="8544272" y="2173400"/>
            <a:ext cx="3429000" cy="3429000"/>
          </a:xfrm>
        </p:spPr>
      </p:pic>
      <p:sp>
        <p:nvSpPr>
          <p:cNvPr id="12" name="TextBox 11">
            <a:extLst>
              <a:ext uri="{FF2B5EF4-FFF2-40B4-BE49-F238E27FC236}">
                <a16:creationId xmlns:a16="http://schemas.microsoft.com/office/drawing/2014/main" id="{A9AFB197-5E83-437C-BFAB-6DF188DAA4D8}"/>
              </a:ext>
            </a:extLst>
          </p:cNvPr>
          <p:cNvSpPr txBox="1"/>
          <p:nvPr/>
        </p:nvSpPr>
        <p:spPr>
          <a:xfrm>
            <a:off x="695400" y="1921284"/>
            <a:ext cx="7848872" cy="4929555"/>
          </a:xfrm>
          <a:prstGeom prst="rect">
            <a:avLst/>
          </a:prstGeom>
          <a:noFill/>
        </p:spPr>
        <p:txBody>
          <a:bodyPr wrap="square">
            <a:spAutoFit/>
          </a:bodyPr>
          <a:lstStyle/>
          <a:p>
            <a:pPr marL="0" indent="0">
              <a:spcBef>
                <a:spcPts val="0"/>
              </a:spcBef>
              <a:buNone/>
            </a:pPr>
            <a:r>
              <a:rPr lang="en-GB" sz="3200" b="1" dirty="0">
                <a:solidFill>
                  <a:schemeClr val="accent3"/>
                </a:solidFill>
              </a:rPr>
              <a:t>Helen’s story… </a:t>
            </a:r>
          </a:p>
          <a:p>
            <a:pPr marL="0" indent="0">
              <a:spcBef>
                <a:spcPts val="500"/>
              </a:spcBef>
              <a:spcAft>
                <a:spcPts val="500"/>
              </a:spcAft>
              <a:buNone/>
            </a:pPr>
            <a:r>
              <a:rPr lang="en-GB" sz="1800" b="1" i="0" dirty="0">
                <a:solidFill>
                  <a:srgbClr val="0070C0"/>
                </a:solidFill>
                <a:effectLst/>
              </a:rPr>
              <a:t>Helen was referred to the Integrated Community Services team (ICST) for social, financial and isolation reasons. </a:t>
            </a:r>
            <a:endParaRPr lang="en-GB" sz="1800" b="1" dirty="0">
              <a:solidFill>
                <a:schemeClr val="tx2"/>
              </a:solidFill>
            </a:endParaRPr>
          </a:p>
          <a:p>
            <a:pPr marL="0" indent="0">
              <a:spcBef>
                <a:spcPts val="0"/>
              </a:spcBef>
              <a:buNone/>
            </a:pPr>
            <a:endParaRPr lang="en-GB" sz="1700" dirty="0"/>
          </a:p>
          <a:p>
            <a:pPr marL="0" indent="0">
              <a:spcBef>
                <a:spcPts val="0"/>
              </a:spcBef>
              <a:buNone/>
            </a:pPr>
            <a:r>
              <a:rPr lang="en-GB" sz="1700" dirty="0"/>
              <a:t>She was experiencing physical, mental and sexual assault from her partner, while living with her 3 children in a 2 bed flat and also suffered with depression, self-harm and low self-esteem. </a:t>
            </a:r>
          </a:p>
          <a:p>
            <a:pPr marL="0" indent="0">
              <a:spcBef>
                <a:spcPts val="0"/>
              </a:spcBef>
              <a:buNone/>
            </a:pPr>
            <a:endParaRPr lang="en-GB" sz="1700" dirty="0"/>
          </a:p>
          <a:p>
            <a:pPr marL="0" indent="0">
              <a:spcBef>
                <a:spcPts val="0"/>
              </a:spcBef>
              <a:buNone/>
            </a:pPr>
            <a:r>
              <a:rPr lang="en-GB" sz="1700" dirty="0"/>
              <a:t>The team worked together with the local council, school and Children and Family Practice to get the family rehoused and to provide ongoing support including finances which enabled her to break the cycle. </a:t>
            </a:r>
          </a:p>
          <a:p>
            <a:pPr marL="0" indent="0">
              <a:spcBef>
                <a:spcPts val="0"/>
              </a:spcBef>
              <a:buNone/>
            </a:pPr>
            <a:endParaRPr lang="en-GB" sz="1700" dirty="0"/>
          </a:p>
          <a:p>
            <a:pPr marL="0" indent="0">
              <a:spcBef>
                <a:spcPts val="0"/>
              </a:spcBef>
              <a:buNone/>
            </a:pPr>
            <a:r>
              <a:rPr lang="en-GB" sz="1700" dirty="0"/>
              <a:t>She was supported to look for work and re-train, all while accessing talking therapies. </a:t>
            </a:r>
          </a:p>
          <a:p>
            <a:pPr marL="0" indent="0">
              <a:spcBef>
                <a:spcPts val="0"/>
              </a:spcBef>
              <a:buNone/>
            </a:pPr>
            <a:endParaRPr lang="en-GB" sz="1700" dirty="0"/>
          </a:p>
          <a:p>
            <a:pPr marL="0" indent="0">
              <a:spcBef>
                <a:spcPts val="0"/>
              </a:spcBef>
              <a:buNone/>
            </a:pPr>
            <a:r>
              <a:rPr lang="en-GB" sz="1700" dirty="0"/>
              <a:t>The young woman and her children are now happy and settled in their new home and the children are still attending their old school.</a:t>
            </a:r>
          </a:p>
        </p:txBody>
      </p:sp>
    </p:spTree>
    <p:extLst>
      <p:ext uri="{BB962C8B-B14F-4D97-AF65-F5344CB8AC3E}">
        <p14:creationId xmlns:p14="http://schemas.microsoft.com/office/powerpoint/2010/main" val="1267909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AC99A-E23F-4859-9C13-F9ADE618C4D6}"/>
              </a:ext>
            </a:extLst>
          </p:cNvPr>
          <p:cNvSpPr>
            <a:spLocks noGrp="1"/>
          </p:cNvSpPr>
          <p:nvPr>
            <p:ph type="title"/>
          </p:nvPr>
        </p:nvSpPr>
        <p:spPr>
          <a:xfrm>
            <a:off x="1847528" y="382349"/>
            <a:ext cx="10344472" cy="1232291"/>
          </a:xfrm>
        </p:spPr>
        <p:txBody>
          <a:bodyPr>
            <a:normAutofit fontScale="90000"/>
          </a:bodyPr>
          <a:lstStyle/>
          <a:p>
            <a:r>
              <a:rPr lang="en-GB" dirty="0"/>
              <a:t>So how will we make the change we </a:t>
            </a:r>
            <a:br>
              <a:rPr lang="en-GB" dirty="0"/>
            </a:br>
            <a:r>
              <a:rPr lang="en-GB" dirty="0"/>
              <a:t>want to see?</a:t>
            </a:r>
          </a:p>
        </p:txBody>
      </p:sp>
      <p:pic>
        <p:nvPicPr>
          <p:cNvPr id="11" name="Content Placeholder 10">
            <a:extLst>
              <a:ext uri="{FF2B5EF4-FFF2-40B4-BE49-F238E27FC236}">
                <a16:creationId xmlns:a16="http://schemas.microsoft.com/office/drawing/2014/main" id="{D5DC7E1A-6563-DA42-BE83-0014AE49033B}"/>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13802" b="17018"/>
          <a:stretch/>
        </p:blipFill>
        <p:spPr>
          <a:xfrm>
            <a:off x="1240947" y="1569186"/>
            <a:ext cx="9710106" cy="4752528"/>
          </a:xfrm>
        </p:spPr>
      </p:pic>
      <p:sp>
        <p:nvSpPr>
          <p:cNvPr id="3" name="Footer Placeholder 2">
            <a:extLst>
              <a:ext uri="{FF2B5EF4-FFF2-40B4-BE49-F238E27FC236}">
                <a16:creationId xmlns:a16="http://schemas.microsoft.com/office/drawing/2014/main" id="{A25F5478-0150-954F-81E2-FF8C1475C88C}"/>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4" name="Slide Number Placeholder 3">
            <a:extLst>
              <a:ext uri="{FF2B5EF4-FFF2-40B4-BE49-F238E27FC236}">
                <a16:creationId xmlns:a16="http://schemas.microsoft.com/office/drawing/2014/main" id="{08D38E68-9DDF-A24E-99BB-805E96F0576B}"/>
              </a:ext>
            </a:extLst>
          </p:cNvPr>
          <p:cNvSpPr>
            <a:spLocks noGrp="1"/>
          </p:cNvSpPr>
          <p:nvPr>
            <p:ph type="sldNum" sz="quarter" idx="12"/>
          </p:nvPr>
        </p:nvSpPr>
        <p:spPr/>
        <p:txBody>
          <a:bodyPr/>
          <a:lstStyle/>
          <a:p>
            <a:fld id="{30A60DCE-9105-48A5-8A92-25C9283756D1}" type="slidenum">
              <a:rPr lang="en-GB" smtClean="0"/>
              <a:pPr/>
              <a:t>6</a:t>
            </a:fld>
            <a:endParaRPr lang="en-GB" dirty="0"/>
          </a:p>
        </p:txBody>
      </p:sp>
      <p:sp>
        <p:nvSpPr>
          <p:cNvPr id="6" name="Text Placeholder 5">
            <a:extLst>
              <a:ext uri="{FF2B5EF4-FFF2-40B4-BE49-F238E27FC236}">
                <a16:creationId xmlns:a16="http://schemas.microsoft.com/office/drawing/2014/main" id="{AA51FF93-90A1-3D4F-B3DB-F9D826A85AED}"/>
              </a:ext>
            </a:extLst>
          </p:cNvPr>
          <p:cNvSpPr>
            <a:spLocks noGrp="1"/>
          </p:cNvSpPr>
          <p:nvPr>
            <p:ph type="body" sz="quarter" idx="13"/>
          </p:nvPr>
        </p:nvSpPr>
        <p:spPr/>
        <p:txBody>
          <a:bodyPr/>
          <a:lstStyle/>
          <a:p>
            <a:pPr marL="0" lvl="0" indent="0" algn="ctr">
              <a:buNone/>
            </a:pPr>
            <a:r>
              <a:rPr lang="en-US" sz="3200" b="1" dirty="0">
                <a:solidFill>
                  <a:schemeClr val="bg1"/>
                </a:solidFill>
              </a:rPr>
              <a:t>5</a:t>
            </a:r>
          </a:p>
        </p:txBody>
      </p:sp>
    </p:spTree>
    <p:extLst>
      <p:ext uri="{BB962C8B-B14F-4D97-AF65-F5344CB8AC3E}">
        <p14:creationId xmlns:p14="http://schemas.microsoft.com/office/powerpoint/2010/main" val="1170775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3B932-0E91-4D80-9D76-34BD7B0113CD}"/>
              </a:ext>
            </a:extLst>
          </p:cNvPr>
          <p:cNvSpPr>
            <a:spLocks noGrp="1"/>
          </p:cNvSpPr>
          <p:nvPr>
            <p:ph type="title"/>
          </p:nvPr>
        </p:nvSpPr>
        <p:spPr>
          <a:xfrm>
            <a:off x="1847528" y="382349"/>
            <a:ext cx="10009112" cy="1232291"/>
          </a:xfrm>
        </p:spPr>
        <p:txBody>
          <a:bodyPr>
            <a:normAutofit/>
          </a:bodyPr>
          <a:lstStyle/>
          <a:p>
            <a:r>
              <a:rPr lang="en-GB" dirty="0"/>
              <a:t>Who is involved in our system?</a:t>
            </a:r>
          </a:p>
        </p:txBody>
      </p:sp>
      <p:sp>
        <p:nvSpPr>
          <p:cNvPr id="3" name="Content Placeholder 2">
            <a:extLst>
              <a:ext uri="{FF2B5EF4-FFF2-40B4-BE49-F238E27FC236}">
                <a16:creationId xmlns:a16="http://schemas.microsoft.com/office/drawing/2014/main" id="{E666F1EF-1576-4CD6-8F57-72B4AD4EC1A2}"/>
              </a:ext>
            </a:extLst>
          </p:cNvPr>
          <p:cNvSpPr>
            <a:spLocks noGrp="1"/>
          </p:cNvSpPr>
          <p:nvPr>
            <p:ph idx="1"/>
          </p:nvPr>
        </p:nvSpPr>
        <p:spPr>
          <a:xfrm>
            <a:off x="713510" y="1666301"/>
            <a:ext cx="10959008" cy="4281340"/>
          </a:xfrm>
        </p:spPr>
        <p:txBody>
          <a:bodyPr>
            <a:normAutofit/>
          </a:bodyPr>
          <a:lstStyle/>
          <a:p>
            <a:pPr marL="0" indent="0" algn="ctr">
              <a:buNone/>
            </a:pPr>
            <a:r>
              <a:rPr lang="en-GB" sz="1700" b="1" dirty="0">
                <a:solidFill>
                  <a:schemeClr val="tx2"/>
                </a:solidFill>
              </a:rPr>
              <a:t>Organisations who provide health and care services in Bedfordshire, Luton and Milton Keynes.</a:t>
            </a:r>
            <a:endParaRPr lang="en-GB" sz="1700" dirty="0">
              <a:solidFill>
                <a:schemeClr val="tx2"/>
              </a:solidFill>
            </a:endParaRPr>
          </a:p>
        </p:txBody>
      </p:sp>
      <p:sp>
        <p:nvSpPr>
          <p:cNvPr id="5" name="Slide Number Placeholder 4">
            <a:extLst>
              <a:ext uri="{FF2B5EF4-FFF2-40B4-BE49-F238E27FC236}">
                <a16:creationId xmlns:a16="http://schemas.microsoft.com/office/drawing/2014/main" id="{FB536E1C-D5FD-5640-8458-BDA5BE095013}"/>
              </a:ext>
            </a:extLst>
          </p:cNvPr>
          <p:cNvSpPr>
            <a:spLocks noGrp="1"/>
          </p:cNvSpPr>
          <p:nvPr>
            <p:ph type="sldNum" sz="quarter" idx="12"/>
          </p:nvPr>
        </p:nvSpPr>
        <p:spPr/>
        <p:txBody>
          <a:bodyPr/>
          <a:lstStyle/>
          <a:p>
            <a:fld id="{30A60DCE-9105-48A5-8A92-25C9283756D1}" type="slidenum">
              <a:rPr lang="en-GB" smtClean="0"/>
              <a:pPr/>
              <a:t>7</a:t>
            </a:fld>
            <a:endParaRPr lang="en-GB" dirty="0"/>
          </a:p>
        </p:txBody>
      </p:sp>
      <p:sp>
        <p:nvSpPr>
          <p:cNvPr id="18" name="Text Placeholder 17">
            <a:extLst>
              <a:ext uri="{FF2B5EF4-FFF2-40B4-BE49-F238E27FC236}">
                <a16:creationId xmlns:a16="http://schemas.microsoft.com/office/drawing/2014/main" id="{E191A3E0-A0E4-764E-BFF4-E13DB02A0795}"/>
              </a:ext>
            </a:extLst>
          </p:cNvPr>
          <p:cNvSpPr>
            <a:spLocks noGrp="1"/>
          </p:cNvSpPr>
          <p:nvPr>
            <p:ph type="body" sz="quarter" idx="13"/>
          </p:nvPr>
        </p:nvSpPr>
        <p:spPr/>
        <p:txBody>
          <a:bodyPr>
            <a:normAutofit/>
          </a:bodyPr>
          <a:lstStyle/>
          <a:p>
            <a:pPr marL="0" indent="0" algn="ctr">
              <a:buNone/>
            </a:pPr>
            <a:r>
              <a:rPr lang="en-US" sz="3200" b="1" dirty="0">
                <a:solidFill>
                  <a:schemeClr val="bg1"/>
                </a:solidFill>
              </a:rPr>
              <a:t>6</a:t>
            </a:r>
          </a:p>
        </p:txBody>
      </p:sp>
      <p:sp>
        <p:nvSpPr>
          <p:cNvPr id="8" name="Rectangle 7">
            <a:extLst>
              <a:ext uri="{FF2B5EF4-FFF2-40B4-BE49-F238E27FC236}">
                <a16:creationId xmlns:a16="http://schemas.microsoft.com/office/drawing/2014/main" id="{BACD81D7-0D5A-4ABC-A538-2ADCD5DD3BF6}"/>
              </a:ext>
            </a:extLst>
          </p:cNvPr>
          <p:cNvSpPr/>
          <p:nvPr/>
        </p:nvSpPr>
        <p:spPr>
          <a:xfrm>
            <a:off x="1271464" y="2132856"/>
            <a:ext cx="9217024" cy="14401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pic>
        <p:nvPicPr>
          <p:cNvPr id="6" name="Picture 5" descr="Chart, bubble chart&#10;&#10;Description automatically generated">
            <a:extLst>
              <a:ext uri="{FF2B5EF4-FFF2-40B4-BE49-F238E27FC236}">
                <a16:creationId xmlns:a16="http://schemas.microsoft.com/office/drawing/2014/main" id="{F17D3DDE-E781-47EF-BF90-B7E96A0FD5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8045" y="1614640"/>
            <a:ext cx="10922856" cy="5106835"/>
          </a:xfrm>
          <a:prstGeom prst="rect">
            <a:avLst/>
          </a:prstGeom>
        </p:spPr>
      </p:pic>
    </p:spTree>
    <p:extLst>
      <p:ext uri="{BB962C8B-B14F-4D97-AF65-F5344CB8AC3E}">
        <p14:creationId xmlns:p14="http://schemas.microsoft.com/office/powerpoint/2010/main" val="2831982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2EEFCA6D-B1F5-504D-AD08-4A1F6256A6D4}"/>
              </a:ext>
            </a:extLst>
          </p:cNvPr>
          <p:cNvSpPr>
            <a:spLocks noGrp="1"/>
          </p:cNvSpPr>
          <p:nvPr>
            <p:ph type="title"/>
          </p:nvPr>
        </p:nvSpPr>
        <p:spPr>
          <a:xfrm>
            <a:off x="1837344" y="312150"/>
            <a:ext cx="8784976" cy="1232291"/>
          </a:xfrm>
        </p:spPr>
        <p:txBody>
          <a:bodyPr>
            <a:normAutofit/>
          </a:bodyPr>
          <a:lstStyle/>
          <a:p>
            <a:r>
              <a:rPr lang="en-US" dirty="0"/>
              <a:t>So, how does the system work?</a:t>
            </a:r>
          </a:p>
        </p:txBody>
      </p:sp>
      <p:sp>
        <p:nvSpPr>
          <p:cNvPr id="2" name="Slide Number Placeholder 1">
            <a:extLst>
              <a:ext uri="{FF2B5EF4-FFF2-40B4-BE49-F238E27FC236}">
                <a16:creationId xmlns:a16="http://schemas.microsoft.com/office/drawing/2014/main" id="{6E927D28-9930-405D-9D13-D58EBA3E2EFE}"/>
              </a:ext>
            </a:extLst>
          </p:cNvPr>
          <p:cNvSpPr>
            <a:spLocks noGrp="1"/>
          </p:cNvSpPr>
          <p:nvPr>
            <p:ph type="sldNum" sz="quarter" idx="12"/>
          </p:nvPr>
        </p:nvSpPr>
        <p:spPr/>
        <p:txBody>
          <a:bodyPr/>
          <a:lstStyle/>
          <a:p>
            <a:fld id="{30A60DCE-9105-48A5-8A92-25C9283756D1}" type="slidenum">
              <a:rPr lang="en-GB" smtClean="0"/>
              <a:t>8</a:t>
            </a:fld>
            <a:endParaRPr lang="en-GB" dirty="0"/>
          </a:p>
        </p:txBody>
      </p:sp>
      <p:sp>
        <p:nvSpPr>
          <p:cNvPr id="16" name="Text Placeholder 15">
            <a:extLst>
              <a:ext uri="{FF2B5EF4-FFF2-40B4-BE49-F238E27FC236}">
                <a16:creationId xmlns:a16="http://schemas.microsoft.com/office/drawing/2014/main" id="{6F393488-2B09-3E4E-940C-117DC76C8CFF}"/>
              </a:ext>
            </a:extLst>
          </p:cNvPr>
          <p:cNvSpPr>
            <a:spLocks noGrp="1"/>
          </p:cNvSpPr>
          <p:nvPr>
            <p:ph type="body" sz="quarter" idx="13"/>
          </p:nvPr>
        </p:nvSpPr>
        <p:spPr/>
        <p:txBody>
          <a:bodyPr>
            <a:normAutofit/>
          </a:bodyPr>
          <a:lstStyle/>
          <a:p>
            <a:pPr marL="0" indent="0" algn="ctr">
              <a:buNone/>
            </a:pPr>
            <a:r>
              <a:rPr lang="en-US" sz="3200" b="1" dirty="0">
                <a:solidFill>
                  <a:schemeClr val="bg1"/>
                </a:solidFill>
              </a:rPr>
              <a:t>7</a:t>
            </a:r>
            <a:endParaRPr lang="en-US" sz="3200" dirty="0">
              <a:solidFill>
                <a:schemeClr val="bg1"/>
              </a:solidFill>
            </a:endParaRPr>
          </a:p>
        </p:txBody>
      </p:sp>
      <p:pic>
        <p:nvPicPr>
          <p:cNvPr id="25" name="Picture 24">
            <a:extLst>
              <a:ext uri="{FF2B5EF4-FFF2-40B4-BE49-F238E27FC236}">
                <a16:creationId xmlns:a16="http://schemas.microsoft.com/office/drawing/2014/main" id="{0F09734C-5F1C-EC47-9188-D121DFA7F0E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426708" y="2060848"/>
            <a:ext cx="3829532" cy="3600000"/>
          </a:xfrm>
          <a:prstGeom prst="rect">
            <a:avLst/>
          </a:prstGeom>
        </p:spPr>
      </p:pic>
      <p:sp>
        <p:nvSpPr>
          <p:cNvPr id="30" name="TextBox 29">
            <a:extLst>
              <a:ext uri="{FF2B5EF4-FFF2-40B4-BE49-F238E27FC236}">
                <a16:creationId xmlns:a16="http://schemas.microsoft.com/office/drawing/2014/main" id="{FD5C85D5-FFF4-1E4B-8C36-E5CE4F67DA42}"/>
              </a:ext>
            </a:extLst>
          </p:cNvPr>
          <p:cNvSpPr txBox="1"/>
          <p:nvPr/>
        </p:nvSpPr>
        <p:spPr>
          <a:xfrm>
            <a:off x="8328248" y="3573016"/>
            <a:ext cx="1590001" cy="584775"/>
          </a:xfrm>
          <a:prstGeom prst="rect">
            <a:avLst/>
          </a:prstGeom>
          <a:noFill/>
        </p:spPr>
        <p:txBody>
          <a:bodyPr wrap="square">
            <a:spAutoFit/>
          </a:bodyPr>
          <a:lstStyle/>
          <a:p>
            <a:r>
              <a:rPr lang="en-US" sz="1600" b="1" dirty="0">
                <a:solidFill>
                  <a:schemeClr val="tx2"/>
                </a:solidFill>
              </a:rPr>
              <a:t>Strategy development</a:t>
            </a:r>
          </a:p>
        </p:txBody>
      </p:sp>
      <p:sp>
        <p:nvSpPr>
          <p:cNvPr id="4" name="Rectangle 3">
            <a:extLst>
              <a:ext uri="{FF2B5EF4-FFF2-40B4-BE49-F238E27FC236}">
                <a16:creationId xmlns:a16="http://schemas.microsoft.com/office/drawing/2014/main" id="{9853A2D2-6FB3-0C45-BD7D-3FF7F39D8BF6}"/>
              </a:ext>
            </a:extLst>
          </p:cNvPr>
          <p:cNvSpPr/>
          <p:nvPr/>
        </p:nvSpPr>
        <p:spPr>
          <a:xfrm>
            <a:off x="11784633" y="4225430"/>
            <a:ext cx="121686" cy="2502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4DF8A460-E5BC-6741-BB14-6DC10251DD7B}"/>
              </a:ext>
            </a:extLst>
          </p:cNvPr>
          <p:cNvSpPr/>
          <p:nvPr/>
        </p:nvSpPr>
        <p:spPr>
          <a:xfrm>
            <a:off x="11784631" y="1240424"/>
            <a:ext cx="121687" cy="226058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FAD4B2A7-697D-044E-ABCA-04E3D59DFA32}"/>
              </a:ext>
            </a:extLst>
          </p:cNvPr>
          <p:cNvSpPr/>
          <p:nvPr/>
        </p:nvSpPr>
        <p:spPr>
          <a:xfrm>
            <a:off x="500015" y="1848406"/>
            <a:ext cx="96508" cy="20126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A53E5E89-6E00-D947-8665-E7C8464D28A1}"/>
              </a:ext>
            </a:extLst>
          </p:cNvPr>
          <p:cNvSpPr/>
          <p:nvPr/>
        </p:nvSpPr>
        <p:spPr>
          <a:xfrm>
            <a:off x="523444" y="4054602"/>
            <a:ext cx="133055" cy="20078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5">
            <a:extLst>
              <a:ext uri="{FF2B5EF4-FFF2-40B4-BE49-F238E27FC236}">
                <a16:creationId xmlns:a16="http://schemas.microsoft.com/office/drawing/2014/main" id="{C4CAE834-0CFB-6848-AA59-80C0DA0CDFC0}"/>
              </a:ext>
            </a:extLst>
          </p:cNvPr>
          <p:cNvSpPr/>
          <p:nvPr/>
        </p:nvSpPr>
        <p:spPr>
          <a:xfrm>
            <a:off x="3993266" y="2013995"/>
            <a:ext cx="1354237" cy="312516"/>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Lst>
            <a:ahLst/>
            <a:cxnLst>
              <a:cxn ang="0">
                <a:pos x="connsiteX0" y="connsiteY0"/>
              </a:cxn>
              <a:cxn ang="0">
                <a:pos x="connsiteX1" y="connsiteY1"/>
              </a:cxn>
              <a:cxn ang="0">
                <a:pos x="connsiteX2" y="connsiteY2"/>
              </a:cxn>
            </a:cxnLst>
            <a:rect l="l" t="t" r="r" b="b"/>
            <a:pathLst>
              <a:path w="1354237" h="312516">
                <a:moveTo>
                  <a:pt x="0" y="0"/>
                </a:moveTo>
                <a:lnTo>
                  <a:pt x="1041721" y="0"/>
                </a:lnTo>
                <a:lnTo>
                  <a:pt x="1354237" y="312516"/>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1450570E-B223-4A44-8CB1-6EEF34DF824A}"/>
              </a:ext>
            </a:extLst>
          </p:cNvPr>
          <p:cNvSpPr txBox="1"/>
          <p:nvPr/>
        </p:nvSpPr>
        <p:spPr>
          <a:xfrm>
            <a:off x="603765" y="1846687"/>
            <a:ext cx="3404003" cy="2014361"/>
          </a:xfrm>
          <a:prstGeom prst="rect">
            <a:avLst/>
          </a:prstGeom>
          <a:solidFill>
            <a:schemeClr val="accent1">
              <a:lumMod val="20000"/>
              <a:lumOff val="80000"/>
            </a:schemeClr>
          </a:solidFill>
        </p:spPr>
        <p:txBody>
          <a:bodyPr wrap="square" lIns="144000" tIns="144000" rIns="144000" bIns="144000" rtlCol="0">
            <a:spAutoFit/>
          </a:bodyPr>
          <a:lstStyle/>
          <a:p>
            <a:r>
              <a:rPr lang="en-US" sz="1600" b="1" dirty="0">
                <a:solidFill>
                  <a:schemeClr val="accent2"/>
                </a:solidFill>
              </a:rPr>
              <a:t>BLMK ICB </a:t>
            </a:r>
            <a:r>
              <a:rPr lang="en-US" sz="1600" dirty="0"/>
              <a:t>- accountable organisation reporting to NHS England.  Delivering the joint forward plan for BLMK health and care and responsible for system quality, finance and operational performance. </a:t>
            </a:r>
          </a:p>
        </p:txBody>
      </p:sp>
      <p:sp>
        <p:nvSpPr>
          <p:cNvPr id="22" name="Freeform 21">
            <a:extLst>
              <a:ext uri="{FF2B5EF4-FFF2-40B4-BE49-F238E27FC236}">
                <a16:creationId xmlns:a16="http://schemas.microsoft.com/office/drawing/2014/main" id="{76C21559-3987-094F-9592-FF1869BFFBC3}"/>
              </a:ext>
            </a:extLst>
          </p:cNvPr>
          <p:cNvSpPr/>
          <p:nvPr/>
        </p:nvSpPr>
        <p:spPr>
          <a:xfrm flipH="1">
            <a:off x="7093629" y="2013995"/>
            <a:ext cx="1354237" cy="312516"/>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Lst>
            <a:ahLst/>
            <a:cxnLst>
              <a:cxn ang="0">
                <a:pos x="connsiteX0" y="connsiteY0"/>
              </a:cxn>
              <a:cxn ang="0">
                <a:pos x="connsiteX1" y="connsiteY1"/>
              </a:cxn>
              <a:cxn ang="0">
                <a:pos x="connsiteX2" y="connsiteY2"/>
              </a:cxn>
            </a:cxnLst>
            <a:rect l="l" t="t" r="r" b="b"/>
            <a:pathLst>
              <a:path w="1354237" h="312516">
                <a:moveTo>
                  <a:pt x="0" y="0"/>
                </a:moveTo>
                <a:lnTo>
                  <a:pt x="1041721" y="0"/>
                </a:lnTo>
                <a:lnTo>
                  <a:pt x="1354237" y="312516"/>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22">
            <a:extLst>
              <a:ext uri="{FF2B5EF4-FFF2-40B4-BE49-F238E27FC236}">
                <a16:creationId xmlns:a16="http://schemas.microsoft.com/office/drawing/2014/main" id="{298C82A8-C34F-3048-A1F8-2B7E22A96347}"/>
              </a:ext>
            </a:extLst>
          </p:cNvPr>
          <p:cNvSpPr/>
          <p:nvPr/>
        </p:nvSpPr>
        <p:spPr>
          <a:xfrm flipV="1">
            <a:off x="3993266" y="5404080"/>
            <a:ext cx="1354237" cy="312516"/>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Lst>
            <a:ahLst/>
            <a:cxnLst>
              <a:cxn ang="0">
                <a:pos x="connsiteX0" y="connsiteY0"/>
              </a:cxn>
              <a:cxn ang="0">
                <a:pos x="connsiteX1" y="connsiteY1"/>
              </a:cxn>
              <a:cxn ang="0">
                <a:pos x="connsiteX2" y="connsiteY2"/>
              </a:cxn>
            </a:cxnLst>
            <a:rect l="l" t="t" r="r" b="b"/>
            <a:pathLst>
              <a:path w="1354237" h="312516">
                <a:moveTo>
                  <a:pt x="0" y="0"/>
                </a:moveTo>
                <a:lnTo>
                  <a:pt x="1041721" y="0"/>
                </a:lnTo>
                <a:lnTo>
                  <a:pt x="1354237" y="312516"/>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23">
            <a:extLst>
              <a:ext uri="{FF2B5EF4-FFF2-40B4-BE49-F238E27FC236}">
                <a16:creationId xmlns:a16="http://schemas.microsoft.com/office/drawing/2014/main" id="{84DABE53-3B18-BE4C-97B6-B685694C41CF}"/>
              </a:ext>
            </a:extLst>
          </p:cNvPr>
          <p:cNvSpPr/>
          <p:nvPr/>
        </p:nvSpPr>
        <p:spPr>
          <a:xfrm flipH="1" flipV="1">
            <a:off x="7093629" y="5404080"/>
            <a:ext cx="1354237" cy="312516"/>
          </a:xfrm>
          <a:custGeom>
            <a:avLst/>
            <a:gdLst>
              <a:gd name="connsiteX0" fmla="*/ 0 w 1956121"/>
              <a:gd name="connsiteY0" fmla="*/ 92598 h 405114"/>
              <a:gd name="connsiteX1" fmla="*/ 1041721 w 1956121"/>
              <a:gd name="connsiteY1" fmla="*/ 92598 h 405114"/>
              <a:gd name="connsiteX2" fmla="*/ 1354237 w 1956121"/>
              <a:gd name="connsiteY2" fmla="*/ 405114 h 405114"/>
              <a:gd name="connsiteX3" fmla="*/ 1481559 w 1956121"/>
              <a:gd name="connsiteY3" fmla="*/ 405114 h 405114"/>
              <a:gd name="connsiteX4" fmla="*/ 1956121 w 1956121"/>
              <a:gd name="connsiteY4" fmla="*/ 0 h 405114"/>
              <a:gd name="connsiteX0" fmla="*/ 0 w 1481559"/>
              <a:gd name="connsiteY0" fmla="*/ 0 h 312516"/>
              <a:gd name="connsiteX1" fmla="*/ 1041721 w 1481559"/>
              <a:gd name="connsiteY1" fmla="*/ 0 h 312516"/>
              <a:gd name="connsiteX2" fmla="*/ 1354237 w 1481559"/>
              <a:gd name="connsiteY2" fmla="*/ 312516 h 312516"/>
              <a:gd name="connsiteX3" fmla="*/ 1481559 w 1481559"/>
              <a:gd name="connsiteY3" fmla="*/ 312516 h 312516"/>
              <a:gd name="connsiteX0" fmla="*/ 0 w 1354237"/>
              <a:gd name="connsiteY0" fmla="*/ 0 h 312516"/>
              <a:gd name="connsiteX1" fmla="*/ 1041721 w 1354237"/>
              <a:gd name="connsiteY1" fmla="*/ 0 h 312516"/>
              <a:gd name="connsiteX2" fmla="*/ 1354237 w 1354237"/>
              <a:gd name="connsiteY2" fmla="*/ 312516 h 312516"/>
            </a:gdLst>
            <a:ahLst/>
            <a:cxnLst>
              <a:cxn ang="0">
                <a:pos x="connsiteX0" y="connsiteY0"/>
              </a:cxn>
              <a:cxn ang="0">
                <a:pos x="connsiteX1" y="connsiteY1"/>
              </a:cxn>
              <a:cxn ang="0">
                <a:pos x="connsiteX2" y="connsiteY2"/>
              </a:cxn>
            </a:cxnLst>
            <a:rect l="l" t="t" r="r" b="b"/>
            <a:pathLst>
              <a:path w="1354237" h="312516">
                <a:moveTo>
                  <a:pt x="0" y="0"/>
                </a:moveTo>
                <a:lnTo>
                  <a:pt x="1041721" y="0"/>
                </a:lnTo>
                <a:lnTo>
                  <a:pt x="1354237" y="312516"/>
                </a:lnTo>
              </a:path>
            </a:pathLst>
          </a:custGeom>
          <a:noFill/>
          <a:ln w="31750" cap="rnd">
            <a:solidFill>
              <a:schemeClr val="tx1">
                <a:lumMod val="85000"/>
                <a:lumOff val="15000"/>
              </a:schemeClr>
            </a:solidFill>
            <a:prstDash val="sysDot"/>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47D46250-A2B1-7847-BC07-79D313BEDA8A}"/>
              </a:ext>
            </a:extLst>
          </p:cNvPr>
          <p:cNvSpPr txBox="1"/>
          <p:nvPr/>
        </p:nvSpPr>
        <p:spPr>
          <a:xfrm>
            <a:off x="8447866" y="4221088"/>
            <a:ext cx="3336766" cy="2506804"/>
          </a:xfrm>
          <a:prstGeom prst="rect">
            <a:avLst/>
          </a:prstGeom>
          <a:solidFill>
            <a:schemeClr val="accent5">
              <a:lumMod val="40000"/>
              <a:lumOff val="60000"/>
            </a:schemeClr>
          </a:solidFill>
        </p:spPr>
        <p:txBody>
          <a:bodyPr wrap="square" lIns="144000" tIns="144000" rIns="144000" bIns="144000" rtlCol="0">
            <a:spAutoFit/>
          </a:bodyPr>
          <a:lstStyle/>
          <a:p>
            <a:pPr algn="r"/>
            <a:r>
              <a:rPr lang="en-US" sz="1600" b="1" dirty="0">
                <a:solidFill>
                  <a:schemeClr val="accent5">
                    <a:lumMod val="75000"/>
                  </a:schemeClr>
                </a:solidFill>
              </a:rPr>
              <a:t>The MK Health and Care Partnership </a:t>
            </a:r>
            <a:r>
              <a:rPr lang="en-US" sz="1600" dirty="0"/>
              <a:t>is the place based partnership in Milton Keynes. It includes local authority, NHS, Primary Care Networks and Healthwatch partners. It will set the strategy and is developing the ‘MK Deal’ which will be the priorities for its work.</a:t>
            </a:r>
          </a:p>
        </p:txBody>
      </p:sp>
      <p:sp>
        <p:nvSpPr>
          <p:cNvPr id="17" name="TextBox 16">
            <a:extLst>
              <a:ext uri="{FF2B5EF4-FFF2-40B4-BE49-F238E27FC236}">
                <a16:creationId xmlns:a16="http://schemas.microsoft.com/office/drawing/2014/main" id="{41553BB2-15E1-594B-86EA-CB2D44DA0F2B}"/>
              </a:ext>
            </a:extLst>
          </p:cNvPr>
          <p:cNvSpPr txBox="1"/>
          <p:nvPr/>
        </p:nvSpPr>
        <p:spPr>
          <a:xfrm>
            <a:off x="613352" y="4048072"/>
            <a:ext cx="3389501" cy="2014361"/>
          </a:xfrm>
          <a:prstGeom prst="rect">
            <a:avLst/>
          </a:prstGeom>
          <a:solidFill>
            <a:schemeClr val="bg1">
              <a:lumMod val="85000"/>
            </a:schemeClr>
          </a:solidFill>
        </p:spPr>
        <p:txBody>
          <a:bodyPr wrap="square" lIns="144000" tIns="144000" rIns="144000" bIns="144000" rtlCol="0">
            <a:spAutoFit/>
          </a:bodyPr>
          <a:lstStyle/>
          <a:p>
            <a:r>
              <a:rPr lang="en-US" sz="1600" dirty="0"/>
              <a:t>Groups of partners working together to deliver specific services across a wider geography than place. E.g. East of England Children &amp; Young People Provider Collaborative.</a:t>
            </a:r>
          </a:p>
        </p:txBody>
      </p:sp>
      <p:sp>
        <p:nvSpPr>
          <p:cNvPr id="3" name="TextBox 2">
            <a:extLst>
              <a:ext uri="{FF2B5EF4-FFF2-40B4-BE49-F238E27FC236}">
                <a16:creationId xmlns:a16="http://schemas.microsoft.com/office/drawing/2014/main" id="{1B7F7A13-2123-A248-9041-61D3D97B45F5}"/>
              </a:ext>
            </a:extLst>
          </p:cNvPr>
          <p:cNvSpPr txBox="1"/>
          <p:nvPr/>
        </p:nvSpPr>
        <p:spPr>
          <a:xfrm>
            <a:off x="8451895" y="1240425"/>
            <a:ext cx="3332738" cy="2260583"/>
          </a:xfrm>
          <a:prstGeom prst="rect">
            <a:avLst/>
          </a:prstGeom>
          <a:solidFill>
            <a:schemeClr val="tx2">
              <a:lumMod val="40000"/>
              <a:lumOff val="60000"/>
            </a:schemeClr>
          </a:solidFill>
        </p:spPr>
        <p:txBody>
          <a:bodyPr wrap="square" lIns="144000" tIns="144000" rIns="144000" bIns="144000" rtlCol="0">
            <a:spAutoFit/>
          </a:bodyPr>
          <a:lstStyle/>
          <a:p>
            <a:pPr algn="r"/>
            <a:r>
              <a:rPr lang="en-US" sz="1600" dirty="0"/>
              <a:t>Called the </a:t>
            </a:r>
            <a:r>
              <a:rPr lang="en-US" sz="1600" b="1" dirty="0">
                <a:solidFill>
                  <a:srgbClr val="7030A0"/>
                </a:solidFill>
              </a:rPr>
              <a:t>BLMK Health and Care Partnership. </a:t>
            </a:r>
            <a:r>
              <a:rPr lang="en-US" sz="1600" dirty="0"/>
              <a:t>All partners, including Healthwatch and the voluntary sector, working together to set the integrated health and care strategy for the population. Deep dive workshops on specific topics.</a:t>
            </a:r>
          </a:p>
        </p:txBody>
      </p:sp>
    </p:spTree>
    <p:extLst>
      <p:ext uri="{BB962C8B-B14F-4D97-AF65-F5344CB8AC3E}">
        <p14:creationId xmlns:p14="http://schemas.microsoft.com/office/powerpoint/2010/main" val="1430584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6EBA1-DB5A-4B49-8F80-D92A235D3770}"/>
              </a:ext>
            </a:extLst>
          </p:cNvPr>
          <p:cNvSpPr>
            <a:spLocks noGrp="1"/>
          </p:cNvSpPr>
          <p:nvPr>
            <p:ph type="title"/>
          </p:nvPr>
        </p:nvSpPr>
        <p:spPr>
          <a:xfrm>
            <a:off x="1847527" y="382349"/>
            <a:ext cx="9747949" cy="1232291"/>
          </a:xfrm>
        </p:spPr>
        <p:txBody>
          <a:bodyPr>
            <a:normAutofit fontScale="90000"/>
          </a:bodyPr>
          <a:lstStyle/>
          <a:p>
            <a:r>
              <a:rPr lang="en-GB" dirty="0"/>
              <a:t>MK Deal - priorities for improvement in MK </a:t>
            </a:r>
          </a:p>
        </p:txBody>
      </p:sp>
      <p:sp>
        <p:nvSpPr>
          <p:cNvPr id="4" name="Footer Placeholder 3">
            <a:extLst>
              <a:ext uri="{FF2B5EF4-FFF2-40B4-BE49-F238E27FC236}">
                <a16:creationId xmlns:a16="http://schemas.microsoft.com/office/drawing/2014/main" id="{1C77F121-3C46-46FF-AFC0-BDA9DBD3AAE6}"/>
              </a:ext>
            </a:extLst>
          </p:cNvPr>
          <p:cNvSpPr>
            <a:spLocks noGrp="1"/>
          </p:cNvSpPr>
          <p:nvPr>
            <p:ph type="ftr" sz="quarter" idx="11"/>
          </p:nvPr>
        </p:nvSpPr>
        <p:spPr/>
        <p:txBody>
          <a:bodyPr/>
          <a:lstStyle/>
          <a:p>
            <a:r>
              <a:rPr lang="en-GB" b="1" dirty="0"/>
              <a:t>Bedfordshire, Luton and Milton Keynes Health and Care Partnership</a:t>
            </a:r>
            <a:endParaRPr lang="en-GB" dirty="0"/>
          </a:p>
        </p:txBody>
      </p:sp>
      <p:sp>
        <p:nvSpPr>
          <p:cNvPr id="5" name="Slide Number Placeholder 4">
            <a:extLst>
              <a:ext uri="{FF2B5EF4-FFF2-40B4-BE49-F238E27FC236}">
                <a16:creationId xmlns:a16="http://schemas.microsoft.com/office/drawing/2014/main" id="{1764E31E-EE60-4DFD-BB19-B8C075394165}"/>
              </a:ext>
            </a:extLst>
          </p:cNvPr>
          <p:cNvSpPr>
            <a:spLocks noGrp="1"/>
          </p:cNvSpPr>
          <p:nvPr>
            <p:ph type="sldNum" sz="quarter" idx="12"/>
          </p:nvPr>
        </p:nvSpPr>
        <p:spPr/>
        <p:txBody>
          <a:bodyPr/>
          <a:lstStyle/>
          <a:p>
            <a:fld id="{30A60DCE-9105-48A5-8A92-25C9283756D1}" type="slidenum">
              <a:rPr lang="en-GB" smtClean="0"/>
              <a:pPr/>
              <a:t>9</a:t>
            </a:fld>
            <a:endParaRPr lang="en-GB" dirty="0"/>
          </a:p>
        </p:txBody>
      </p:sp>
      <p:sp>
        <p:nvSpPr>
          <p:cNvPr id="6" name="Text Placeholder 5">
            <a:extLst>
              <a:ext uri="{FF2B5EF4-FFF2-40B4-BE49-F238E27FC236}">
                <a16:creationId xmlns:a16="http://schemas.microsoft.com/office/drawing/2014/main" id="{CB5D69CB-BDB4-44F1-A9FE-4F92A2301802}"/>
              </a:ext>
            </a:extLst>
          </p:cNvPr>
          <p:cNvSpPr>
            <a:spLocks noGrp="1"/>
          </p:cNvSpPr>
          <p:nvPr>
            <p:ph type="body" sz="quarter" idx="13"/>
          </p:nvPr>
        </p:nvSpPr>
        <p:spPr/>
        <p:txBody>
          <a:bodyPr>
            <a:normAutofit/>
          </a:bodyPr>
          <a:lstStyle/>
          <a:p>
            <a:pPr marL="0" indent="0" algn="ctr">
              <a:buNone/>
            </a:pPr>
            <a:r>
              <a:rPr lang="en-GB" sz="3200" b="1" dirty="0">
                <a:solidFill>
                  <a:schemeClr val="bg1"/>
                </a:solidFill>
              </a:rPr>
              <a:t>8</a:t>
            </a:r>
          </a:p>
        </p:txBody>
      </p:sp>
      <p:sp>
        <p:nvSpPr>
          <p:cNvPr id="7" name="Picture Placeholder 6">
            <a:extLst>
              <a:ext uri="{FF2B5EF4-FFF2-40B4-BE49-F238E27FC236}">
                <a16:creationId xmlns:a16="http://schemas.microsoft.com/office/drawing/2014/main" id="{8783858A-D9CE-4A29-8B83-25A75D6F9EEA}"/>
              </a:ext>
            </a:extLst>
          </p:cNvPr>
          <p:cNvSpPr>
            <a:spLocks noGrp="1"/>
          </p:cNvSpPr>
          <p:nvPr>
            <p:ph type="pic" sz="quarter" idx="14"/>
          </p:nvPr>
        </p:nvSpPr>
        <p:spPr/>
      </p:sp>
      <p:sp>
        <p:nvSpPr>
          <p:cNvPr id="8" name="Arrow: Right 7">
            <a:extLst>
              <a:ext uri="{FF2B5EF4-FFF2-40B4-BE49-F238E27FC236}">
                <a16:creationId xmlns:a16="http://schemas.microsoft.com/office/drawing/2014/main" id="{8790DC32-9173-4CE7-8536-9182DD6B0963}"/>
              </a:ext>
            </a:extLst>
          </p:cNvPr>
          <p:cNvSpPr/>
          <p:nvPr/>
        </p:nvSpPr>
        <p:spPr>
          <a:xfrm>
            <a:off x="407368" y="5685531"/>
            <a:ext cx="11589658" cy="725893"/>
          </a:xfrm>
          <a:prstGeom prst="rightArrow">
            <a:avLst/>
          </a:prstGeom>
          <a:noFill/>
          <a:ln>
            <a:gradFill flip="none" rotWithShape="1">
              <a:gsLst>
                <a:gs pos="5000">
                  <a:schemeClr val="accent1"/>
                </a:gs>
                <a:gs pos="99000">
                  <a:schemeClr val="accent2"/>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Each priority will focus on addressing </a:t>
            </a:r>
            <a:r>
              <a:rPr lang="en-GB" sz="1400" b="1" dirty="0">
                <a:solidFill>
                  <a:schemeClr val="tx1"/>
                </a:solidFill>
              </a:rPr>
              <a:t>inequalities </a:t>
            </a:r>
            <a:r>
              <a:rPr lang="en-GB" sz="1400" dirty="0">
                <a:solidFill>
                  <a:schemeClr val="tx1"/>
                </a:solidFill>
              </a:rPr>
              <a:t>and keeping people healthy to support </a:t>
            </a:r>
            <a:r>
              <a:rPr lang="en-GB" sz="1400" b="1" dirty="0">
                <a:solidFill>
                  <a:schemeClr val="tx1"/>
                </a:solidFill>
              </a:rPr>
              <a:t>growth </a:t>
            </a:r>
            <a:r>
              <a:rPr lang="en-GB" sz="1400" dirty="0">
                <a:solidFill>
                  <a:schemeClr val="tx1"/>
                </a:solidFill>
              </a:rPr>
              <a:t>and sustainability.</a:t>
            </a:r>
          </a:p>
        </p:txBody>
      </p:sp>
      <p:grpSp>
        <p:nvGrpSpPr>
          <p:cNvPr id="9" name="Group 8">
            <a:extLst>
              <a:ext uri="{FF2B5EF4-FFF2-40B4-BE49-F238E27FC236}">
                <a16:creationId xmlns:a16="http://schemas.microsoft.com/office/drawing/2014/main" id="{A9E939EE-8B76-42B5-BCB5-ABD2A0A22292}"/>
              </a:ext>
            </a:extLst>
          </p:cNvPr>
          <p:cNvGrpSpPr/>
          <p:nvPr/>
        </p:nvGrpSpPr>
        <p:grpSpPr>
          <a:xfrm>
            <a:off x="0" y="1700808"/>
            <a:ext cx="11784632" cy="4000747"/>
            <a:chOff x="500036" y="2567087"/>
            <a:chExt cx="11509922" cy="3786127"/>
          </a:xfrm>
        </p:grpSpPr>
        <p:sp>
          <p:nvSpPr>
            <p:cNvPr id="10" name="Rectangle 9">
              <a:extLst>
                <a:ext uri="{FF2B5EF4-FFF2-40B4-BE49-F238E27FC236}">
                  <a16:creationId xmlns:a16="http://schemas.microsoft.com/office/drawing/2014/main" id="{6E9D1101-1284-4CFC-8793-AB0C04F638FE}"/>
                </a:ext>
              </a:extLst>
            </p:cNvPr>
            <p:cNvSpPr/>
            <p:nvPr/>
          </p:nvSpPr>
          <p:spPr>
            <a:xfrm>
              <a:off x="2629321" y="2636912"/>
              <a:ext cx="4540651" cy="1196116"/>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n-GB" sz="1300" b="1" dirty="0"/>
                <a:t>Children’s mental health: </a:t>
              </a:r>
              <a:r>
                <a:rPr lang="en-GB" sz="1300" dirty="0"/>
                <a:t>building a consistent, effective, MK-wide approach to prevention and early help, alongside interventions for young people and their families, with a focus on those in at-risk groups and with complex needs.</a:t>
              </a:r>
            </a:p>
          </p:txBody>
        </p:sp>
        <p:grpSp>
          <p:nvGrpSpPr>
            <p:cNvPr id="11" name="Group 10">
              <a:extLst>
                <a:ext uri="{FF2B5EF4-FFF2-40B4-BE49-F238E27FC236}">
                  <a16:creationId xmlns:a16="http://schemas.microsoft.com/office/drawing/2014/main" id="{31A9B2A0-0AB8-47D9-A091-F14235D2DC40}"/>
                </a:ext>
              </a:extLst>
            </p:cNvPr>
            <p:cNvGrpSpPr/>
            <p:nvPr/>
          </p:nvGrpSpPr>
          <p:grpSpPr>
            <a:xfrm>
              <a:off x="500036" y="2567087"/>
              <a:ext cx="11509922" cy="3786127"/>
              <a:chOff x="500036" y="2286394"/>
              <a:chExt cx="11509922" cy="4067703"/>
            </a:xfrm>
          </p:grpSpPr>
          <p:grpSp>
            <p:nvGrpSpPr>
              <p:cNvPr id="12" name="Group 11">
                <a:extLst>
                  <a:ext uri="{FF2B5EF4-FFF2-40B4-BE49-F238E27FC236}">
                    <a16:creationId xmlns:a16="http://schemas.microsoft.com/office/drawing/2014/main" id="{C0F1C730-A833-4EDE-8501-F8AD5BBFE513}"/>
                  </a:ext>
                </a:extLst>
              </p:cNvPr>
              <p:cNvGrpSpPr/>
              <p:nvPr/>
            </p:nvGrpSpPr>
            <p:grpSpPr>
              <a:xfrm>
                <a:off x="500036" y="2286394"/>
                <a:ext cx="2064892" cy="4054957"/>
                <a:chOff x="589368" y="1930045"/>
                <a:chExt cx="1978419" cy="3896330"/>
              </a:xfrm>
            </p:grpSpPr>
            <p:pic>
              <p:nvPicPr>
                <p:cNvPr id="18" name="Content Placeholder 10">
                  <a:extLst>
                    <a:ext uri="{FF2B5EF4-FFF2-40B4-BE49-F238E27FC236}">
                      <a16:creationId xmlns:a16="http://schemas.microsoft.com/office/drawing/2014/main" id="{4A450BED-DC80-431A-A304-EDCA1C3A965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0696" t="23578" r="42102" b="60799"/>
                <a:stretch/>
              </p:blipFill>
              <p:spPr>
                <a:xfrm>
                  <a:off x="698260" y="4652807"/>
                  <a:ext cx="1828262" cy="1173568"/>
                </a:xfrm>
                <a:prstGeom prst="rect">
                  <a:avLst/>
                </a:prstGeom>
              </p:spPr>
            </p:pic>
            <p:pic>
              <p:nvPicPr>
                <p:cNvPr id="19" name="Content Placeholder 10">
                  <a:extLst>
                    <a:ext uri="{FF2B5EF4-FFF2-40B4-BE49-F238E27FC236}">
                      <a16:creationId xmlns:a16="http://schemas.microsoft.com/office/drawing/2014/main" id="{1BDEDDC6-D985-4C46-934E-94F9D7A75F1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1554" t="22906" r="61376" b="62164"/>
                <a:stretch/>
              </p:blipFill>
              <p:spPr>
                <a:xfrm>
                  <a:off x="639421" y="3328206"/>
                  <a:ext cx="1878315" cy="1161240"/>
                </a:xfrm>
                <a:prstGeom prst="rect">
                  <a:avLst/>
                </a:prstGeom>
              </p:spPr>
            </p:pic>
            <p:pic>
              <p:nvPicPr>
                <p:cNvPr id="20" name="Content Placeholder 10">
                  <a:extLst>
                    <a:ext uri="{FF2B5EF4-FFF2-40B4-BE49-F238E27FC236}">
                      <a16:creationId xmlns:a16="http://schemas.microsoft.com/office/drawing/2014/main" id="{EF44D61F-D1D4-4512-A0B2-B086C8B770D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040" t="20841" r="78055" b="61584"/>
                <a:stretch/>
              </p:blipFill>
              <p:spPr>
                <a:xfrm>
                  <a:off x="589368" y="1930045"/>
                  <a:ext cx="1978419" cy="1234800"/>
                </a:xfrm>
                <a:prstGeom prst="rect">
                  <a:avLst/>
                </a:prstGeom>
              </p:spPr>
            </p:pic>
          </p:grpSp>
          <p:grpSp>
            <p:nvGrpSpPr>
              <p:cNvPr id="13" name="Group 12">
                <a:extLst>
                  <a:ext uri="{FF2B5EF4-FFF2-40B4-BE49-F238E27FC236}">
                    <a16:creationId xmlns:a16="http://schemas.microsoft.com/office/drawing/2014/main" id="{D43B2732-E69A-4489-94AC-04EF7BF8406D}"/>
                  </a:ext>
                </a:extLst>
              </p:cNvPr>
              <p:cNvGrpSpPr/>
              <p:nvPr/>
            </p:nvGrpSpPr>
            <p:grpSpPr>
              <a:xfrm>
                <a:off x="2629321" y="2361412"/>
                <a:ext cx="9380637" cy="3992685"/>
                <a:chOff x="2629321" y="2361412"/>
                <a:chExt cx="9380637" cy="3992685"/>
              </a:xfrm>
            </p:grpSpPr>
            <p:grpSp>
              <p:nvGrpSpPr>
                <p:cNvPr id="14" name="Group 13">
                  <a:extLst>
                    <a:ext uri="{FF2B5EF4-FFF2-40B4-BE49-F238E27FC236}">
                      <a16:creationId xmlns:a16="http://schemas.microsoft.com/office/drawing/2014/main" id="{D38BC7E2-256F-4A88-BEE4-F3A64A4C66A7}"/>
                    </a:ext>
                  </a:extLst>
                </p:cNvPr>
                <p:cNvGrpSpPr/>
                <p:nvPr/>
              </p:nvGrpSpPr>
              <p:grpSpPr>
                <a:xfrm>
                  <a:off x="2629321" y="2361412"/>
                  <a:ext cx="7081442" cy="3992685"/>
                  <a:chOff x="1411292" y="1275254"/>
                  <a:chExt cx="7081442" cy="3992685"/>
                </a:xfrm>
                <a:noFill/>
              </p:grpSpPr>
              <p:sp>
                <p:nvSpPr>
                  <p:cNvPr id="16" name="Rectangle 15">
                    <a:extLst>
                      <a:ext uri="{FF2B5EF4-FFF2-40B4-BE49-F238E27FC236}">
                        <a16:creationId xmlns:a16="http://schemas.microsoft.com/office/drawing/2014/main" id="{03A12664-2C78-43A3-9AE6-3057BF675D62}"/>
                      </a:ext>
                    </a:extLst>
                  </p:cNvPr>
                  <p:cNvSpPr/>
                  <p:nvPr/>
                </p:nvSpPr>
                <p:spPr>
                  <a:xfrm>
                    <a:off x="1411292" y="2652538"/>
                    <a:ext cx="4540651" cy="2602656"/>
                  </a:xfrm>
                  <a:prstGeom prst="rect">
                    <a:avLst/>
                  </a:prstGeom>
                  <a:grpFill/>
                </p:spPr>
                <p:style>
                  <a:lnRef idx="2">
                    <a:schemeClr val="accent1"/>
                  </a:lnRef>
                  <a:fillRef idx="1">
                    <a:schemeClr val="lt1"/>
                  </a:fillRef>
                  <a:effectRef idx="0">
                    <a:schemeClr val="accent1"/>
                  </a:effectRef>
                  <a:fontRef idx="minor">
                    <a:schemeClr val="dk1"/>
                  </a:fontRef>
                </p:style>
                <p:txBody>
                  <a:bodyPr rtlCol="0" anchor="ctr"/>
                  <a:lstStyle/>
                  <a:p>
                    <a:pPr algn="ctr"/>
                    <a:r>
                      <a:rPr lang="en-GB" sz="1300" b="1" dirty="0"/>
                      <a:t>Reducing unnecessary hospital stays: </a:t>
                    </a:r>
                    <a:r>
                      <a:rPr lang="en-GB" sz="1300" dirty="0"/>
                      <a:t>with a focus on improving discharge for people medically able to go home, especially those placed out of area; redoubling efforts to avoid admission for people with frailty markers; reducing long term care home placements, and the number of people who are discharged into bed based services without rehabilitation, ensuring that community services are focused on helping people to regain their independence and stay in their own homes.</a:t>
                    </a:r>
                  </a:p>
                </p:txBody>
              </p:sp>
              <p:sp>
                <p:nvSpPr>
                  <p:cNvPr id="17" name="Rectangle 16">
                    <a:extLst>
                      <a:ext uri="{FF2B5EF4-FFF2-40B4-BE49-F238E27FC236}">
                        <a16:creationId xmlns:a16="http://schemas.microsoft.com/office/drawing/2014/main" id="{E1938092-72F6-4AE9-AC33-08D54AB5BFFA}"/>
                      </a:ext>
                    </a:extLst>
                  </p:cNvPr>
                  <p:cNvSpPr/>
                  <p:nvPr/>
                </p:nvSpPr>
                <p:spPr>
                  <a:xfrm>
                    <a:off x="6068573" y="1275254"/>
                    <a:ext cx="2424161" cy="3992685"/>
                  </a:xfrm>
                  <a:prstGeom prst="rect">
                    <a:avLst/>
                  </a:prstGeom>
                  <a:grpFill/>
                </p:spPr>
                <p:style>
                  <a:lnRef idx="2">
                    <a:schemeClr val="accent1"/>
                  </a:lnRef>
                  <a:fillRef idx="1">
                    <a:schemeClr val="lt1"/>
                  </a:fillRef>
                  <a:effectRef idx="0">
                    <a:schemeClr val="accent1"/>
                  </a:effectRef>
                  <a:fontRef idx="minor">
                    <a:schemeClr val="dk1"/>
                  </a:fontRef>
                </p:style>
                <p:txBody>
                  <a:bodyPr rtlCol="0" anchor="ctr"/>
                  <a:lstStyle/>
                  <a:p>
                    <a:pPr algn="ctr"/>
                    <a:r>
                      <a:rPr lang="en-GB" sz="1300" b="1" dirty="0"/>
                      <a:t>Tackling obesity: </a:t>
                    </a:r>
                    <a:r>
                      <a:rPr lang="en-GB" sz="1300" dirty="0"/>
                      <a:t>to support the high numbers of adults and children with excess weight, and those at higher risk due for socio-economic or physical/mental health reasons; improving access to healthy food and opportunities to be active, with focused support for families, and changes to the MK built environment to make it easier for people to maintain a healthy weight.</a:t>
                    </a:r>
                  </a:p>
                </p:txBody>
              </p:sp>
            </p:grpSp>
            <p:sp>
              <p:nvSpPr>
                <p:cNvPr id="15" name="Rectangle 14">
                  <a:extLst>
                    <a:ext uri="{FF2B5EF4-FFF2-40B4-BE49-F238E27FC236}">
                      <a16:creationId xmlns:a16="http://schemas.microsoft.com/office/drawing/2014/main" id="{07AF50E7-A0D9-4055-8193-1EC97A31F2A2}"/>
                    </a:ext>
                  </a:extLst>
                </p:cNvPr>
                <p:cNvSpPr/>
                <p:nvPr/>
              </p:nvSpPr>
              <p:spPr>
                <a:xfrm>
                  <a:off x="9830057" y="2361412"/>
                  <a:ext cx="2179901" cy="3992685"/>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n-GB" sz="1300" b="1" dirty="0"/>
                    <a:t>Support for people with complex needs: </a:t>
                  </a:r>
                  <a:r>
                    <a:rPr lang="en-GB" sz="1300" dirty="0"/>
                    <a:t>developing a well resourced, integrated, proactive, all-age local model of planning, assessment and case management, with simplified processes and procedures, and eliminating the need for out of area provision specialist/ crisis provision for people with the most complex needs.</a:t>
                  </a:r>
                  <a:endParaRPr lang="en-GB" sz="1300" b="1" dirty="0"/>
                </a:p>
              </p:txBody>
            </p:sp>
          </p:grpSp>
        </p:grpSp>
      </p:grpSp>
    </p:spTree>
    <p:extLst>
      <p:ext uri="{BB962C8B-B14F-4D97-AF65-F5344CB8AC3E}">
        <p14:creationId xmlns:p14="http://schemas.microsoft.com/office/powerpoint/2010/main" val="3534866700"/>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d06b9faf-e485-43ba-9767-f211651fe416">COMENG-406079406-689883</_dlc_DocId>
    <_dlc_DocIdUrl xmlns="d06b9faf-e485-43ba-9767-f211651fe416">
      <Url>https://csucloudservices.sharepoint.com/teams/comms/_layouts/15/DocIdRedir.aspx?ID=COMENG-406079406-689883</Url>
      <Description>COMENG-406079406-689883</Description>
    </_dlc_DocIdUrl>
    <VMActioned xmlns="31f7c2ba-4170-4718-a5ff-dddeae16ca32">N/A</VMActioned>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A76803C70C50249B000B3F4542A923E" ma:contentTypeVersion="1600" ma:contentTypeDescription="Create a new document." ma:contentTypeScope="" ma:versionID="ae45dfce41422933a36ae6da763b3af9">
  <xsd:schema xmlns:xsd="http://www.w3.org/2001/XMLSchema" xmlns:xs="http://www.w3.org/2001/XMLSchema" xmlns:p="http://schemas.microsoft.com/office/2006/metadata/properties" xmlns:ns2="d06b9faf-e485-43ba-9767-f211651fe416" xmlns:ns3="31f7c2ba-4170-4718-a5ff-dddeae16ca32" targetNamespace="http://schemas.microsoft.com/office/2006/metadata/properties" ma:root="true" ma:fieldsID="38c426439b278c435ba1ceeff9505222" ns2:_="" ns3:_="">
    <xsd:import namespace="d06b9faf-e485-43ba-9767-f211651fe416"/>
    <xsd:import namespace="31f7c2ba-4170-4718-a5ff-dddeae16ca32"/>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2:SharedWithUsers" minOccurs="0"/>
                <xsd:element ref="ns2:SharedWithDetails" minOccurs="0"/>
                <xsd:element ref="ns3:MediaServiceEventHashCode" minOccurs="0"/>
                <xsd:element ref="ns3:MediaServiceGenerationTime" minOccurs="0"/>
                <xsd:element ref="ns3:VMActioned"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6b9faf-e485-43ba-9767-f211651fe416"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f7c2ba-4170-4718-a5ff-dddeae16ca3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VMActioned" ma:index="21" nillable="true" ma:displayName="Voice Mail Actioned?" ma:default="N/A" ma:format="RadioButtons" ma:indexed="true" ma:internalName="VMActioned">
      <xsd:simpleType>
        <xsd:restriction base="dms:Choice">
          <xsd:enumeration value="Yes"/>
          <xsd:enumeration value="No"/>
          <xsd:enumeration value="N/A"/>
        </xsd:restriction>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element name="MediaLengthInSeconds" ma:index="24"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153355-B80A-41EF-BBF7-77E2ADEBC77E}">
  <ds:schemaRefs>
    <ds:schemaRef ds:uri="http://schemas.microsoft.com/office/2006/metadata/properties"/>
    <ds:schemaRef ds:uri="http://schemas.microsoft.com/office/infopath/2007/PartnerControls"/>
    <ds:schemaRef ds:uri="d06b9faf-e485-43ba-9767-f211651fe416"/>
    <ds:schemaRef ds:uri="31f7c2ba-4170-4718-a5ff-dddeae16ca32"/>
  </ds:schemaRefs>
</ds:datastoreItem>
</file>

<file path=customXml/itemProps2.xml><?xml version="1.0" encoding="utf-8"?>
<ds:datastoreItem xmlns:ds="http://schemas.openxmlformats.org/officeDocument/2006/customXml" ds:itemID="{F3798F98-1E41-47F7-8C34-85A819F168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06b9faf-e485-43ba-9767-f211651fe416"/>
    <ds:schemaRef ds:uri="31f7c2ba-4170-4718-a5ff-dddeae16ca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0F4FA92-9980-4A10-8630-1A5681B9529A}">
  <ds:schemaRefs>
    <ds:schemaRef ds:uri="http://schemas.microsoft.com/sharepoint/events"/>
  </ds:schemaRefs>
</ds:datastoreItem>
</file>

<file path=customXml/itemProps4.xml><?xml version="1.0" encoding="utf-8"?>
<ds:datastoreItem xmlns:ds="http://schemas.openxmlformats.org/officeDocument/2006/customXml" ds:itemID="{1357A83D-ECB4-43F3-91ED-4BD0089DB1A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32386</TotalTime>
  <Words>1624</Words>
  <Application>Microsoft Office PowerPoint</Application>
  <PresentationFormat>Widescreen</PresentationFormat>
  <Paragraphs>168</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Century Gothic</vt:lpstr>
      <vt:lpstr>Century Gothic (Body)</vt:lpstr>
      <vt:lpstr>Office Theme</vt:lpstr>
      <vt:lpstr>PowerPoint Presentation</vt:lpstr>
      <vt:lpstr>A better future</vt:lpstr>
      <vt:lpstr>What contributes to a person’s health?</vt:lpstr>
      <vt:lpstr>We’re already making changes</vt:lpstr>
      <vt:lpstr>We’re already making changes</vt:lpstr>
      <vt:lpstr>So how will we make the change we  want to see?</vt:lpstr>
      <vt:lpstr>Who is involved in our system?</vt:lpstr>
      <vt:lpstr>So, how does the system work?</vt:lpstr>
      <vt:lpstr>MK Deal - priorities for improvement in MK </vt:lpstr>
      <vt:lpstr>Working with the VCSE</vt:lpstr>
      <vt:lpstr>So why does our relationship matter?</vt:lpstr>
      <vt:lpstr>Moments that matter </vt:lpstr>
      <vt:lpstr>Moments that matter </vt:lpstr>
      <vt:lpstr>How we’re working with the VCSE</vt:lpstr>
      <vt:lpstr>More information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PILGRIM, Natasha (NHS BEDFORDSHIRE, LUTON AND MILTON KEYNES ICB - M1J4Y)</cp:lastModifiedBy>
  <cp:revision>334</cp:revision>
  <dcterms:created xsi:type="dcterms:W3CDTF">2021-04-30T07:09:02Z</dcterms:created>
  <dcterms:modified xsi:type="dcterms:W3CDTF">2023-02-17T14:52:35Z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0x010100BA76803C70C50249B000B3F4542A923E</vt:lpwstr>
  </property>
  <property fmtid="{D5CDD505-2E9C-101B-9397-08002B2CF9AE}" pid="3" name="_dlc_DocIdItemGuid">
    <vt:lpwstr>193a1832-0ca0-4233-8bde-ad1f32293d26</vt:lpwstr>
  </property>
</Properties>
</file>