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9"/>
  </p:notesMasterIdLst>
  <p:handoutMasterIdLst>
    <p:handoutMasterId r:id="rId20"/>
  </p:handoutMasterIdLst>
  <p:sldIdLst>
    <p:sldId id="11479" r:id="rId6"/>
    <p:sldId id="11512" r:id="rId7"/>
    <p:sldId id="11516" r:id="rId8"/>
    <p:sldId id="11515" r:id="rId9"/>
    <p:sldId id="11513" r:id="rId10"/>
    <p:sldId id="11517" r:id="rId11"/>
    <p:sldId id="11518" r:id="rId12"/>
    <p:sldId id="11519" r:id="rId13"/>
    <p:sldId id="11520" r:id="rId14"/>
    <p:sldId id="11521" r:id="rId15"/>
    <p:sldId id="11522" r:id="rId16"/>
    <p:sldId id="11482" r:id="rId17"/>
    <p:sldId id="1152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6725233E-E29C-F0CE-0437-2F059F6E8FC7}" name="KAY, Nicola (NHS BEDFORDSHIRE, LUTON AND MILTON KEYNES CCG)" initials="KN(BLAMKC" userId="S::nicola.kay1@nhs.net::f2af215a-2b4d-4628-b932-93de781f5923" providerId="AD"/>
  <p188:author id="{264DDD5D-E639-1C0A-B154-248957F9E584}" name="Laura Clucas (MLCSU)" initials="LC(" userId="S::laura.clucas@mlcsu.nhs.uk::898b19ef-0b74-4490-9413-4a604a25e1dc" providerId="AD"/>
  <p188:author id="{CA6F2FA8-7A6C-53EA-3CA9-A61F0553ECE6}" name="Sharon Kendal (MLCSU)" initials="SK(" userId="S::sharon.kendal@mlcsu.nhs.uk::e065a7e3-5912-4383-95b1-d4249b4ce151" providerId="AD"/>
  <p188:author id="{DC6E4DCF-E60D-A62F-BDE6-E997E5C8A4C2}" name="TOVEY, Hilary (NHS BEDFORDSHIRE, LUTON AND MILTON KEYNES CCG)" initials="TH(BLAMKC" userId="S::hilary.tovey@nhs.net::43c24a39-ac21-45e1-975f-ceb70be5e6c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11" clrIdx="2">
    <p:extLst>
      <p:ext uri="{19B8F6BF-5375-455C-9EA6-DF929625EA0E}">
        <p15:presenceInfo xmlns:p15="http://schemas.microsoft.com/office/powerpoint/2012/main" userId="S::felicity.cox1@nhs.net::177aee50-dec4-4092-ad3e-5eb6b7a0da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C13"/>
    <a:srgbClr val="F09009"/>
    <a:srgbClr val="106FB8"/>
    <a:srgbClr val="39A5DF"/>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26" autoAdjust="0"/>
    <p:restoredTop sz="76263" autoAdjust="0"/>
  </p:normalViewPr>
  <p:slideViewPr>
    <p:cSldViewPr>
      <p:cViewPr varScale="1">
        <p:scale>
          <a:sx n="87" d="100"/>
          <a:sy n="87" d="100"/>
        </p:scale>
        <p:origin x="990" y="78"/>
      </p:cViewPr>
      <p:guideLst>
        <p:guide orient="horz" pos="2160"/>
        <p:guide pos="3840"/>
      </p:guideLst>
    </p:cSldViewPr>
  </p:slideViewPr>
  <p:outlineViewPr>
    <p:cViewPr>
      <p:scale>
        <a:sx n="33" d="100"/>
        <a:sy n="33" d="100"/>
      </p:scale>
      <p:origin x="0" y="-4674"/>
    </p:cViewPr>
  </p:outlineViewPr>
  <p:notesTextViewPr>
    <p:cViewPr>
      <p:scale>
        <a:sx n="1" d="1"/>
        <a:sy n="1" d="1"/>
      </p:scale>
      <p:origin x="0" y="0"/>
    </p:cViewPr>
  </p:notesTextViewPr>
  <p:sorterViewPr>
    <p:cViewPr>
      <p:scale>
        <a:sx n="110" d="100"/>
        <a:sy n="110" d="100"/>
      </p:scale>
      <p:origin x="0" y="-13464"/>
    </p:cViewPr>
  </p:sorterViewPr>
  <p:notesViewPr>
    <p:cSldViewPr>
      <p:cViewPr varScale="1">
        <p:scale>
          <a:sx n="77" d="100"/>
          <a:sy n="77" d="100"/>
        </p:scale>
        <p:origin x="310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208CE8-14BE-B941-867D-D1C064CCABBA}" type="datetimeFigureOut">
              <a:rPr lang="en-US" smtClean="0"/>
              <a:t>2/17/2023</a:t>
            </a:fld>
            <a:endParaRPr lang="en-US"/>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52A32-C764-42B9-B872-738194D3D7E1}" type="datetimeFigureOut">
              <a:rPr lang="en-US"/>
              <a:t>2/17/2023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a:p>
        </p:txBody>
      </p:sp>
    </p:spTree>
    <p:extLst>
      <p:ext uri="{BB962C8B-B14F-4D97-AF65-F5344CB8AC3E}">
        <p14:creationId xmlns:p14="http://schemas.microsoft.com/office/powerpoint/2010/main" val="357110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11</a:t>
            </a:fld>
            <a:endParaRPr lang="en-US"/>
          </a:p>
        </p:txBody>
      </p:sp>
    </p:spTree>
    <p:extLst>
      <p:ext uri="{BB962C8B-B14F-4D97-AF65-F5344CB8AC3E}">
        <p14:creationId xmlns:p14="http://schemas.microsoft.com/office/powerpoint/2010/main" val="3190559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b="0" dirty="0"/>
          </a:p>
          <a:p>
            <a:pPr marL="171450" indent="-171450">
              <a:buFont typeface="Arial" panose="020B0604020202020204" pitchFamily="34" charset="0"/>
              <a:buChar char="•"/>
            </a:pPr>
            <a:endParaRPr lang="en-GB" b="0" dirty="0"/>
          </a:p>
          <a:p>
            <a:pPr marL="0" indent="0">
              <a:buFont typeface="Arial" panose="020B0604020202020204" pitchFamily="34" charset="0"/>
              <a:buNone/>
            </a:pPr>
            <a:endParaRPr lang="en-GB" b="0" dirty="0"/>
          </a:p>
        </p:txBody>
      </p:sp>
      <p:sp>
        <p:nvSpPr>
          <p:cNvPr id="4" name="Slide Number Placeholder 3"/>
          <p:cNvSpPr>
            <a:spLocks noGrp="1"/>
          </p:cNvSpPr>
          <p:nvPr>
            <p:ph type="sldNum" sz="quarter" idx="5"/>
          </p:nvPr>
        </p:nvSpPr>
        <p:spPr/>
        <p:txBody>
          <a:bodyPr/>
          <a:lstStyle/>
          <a:p>
            <a:fld id="{B9D2B880-4E56-49AE-BFD2-484CF7B3CBF2}" type="slidenum">
              <a:rPr lang="en-US" smtClean="0"/>
              <a:t>12</a:t>
            </a:fld>
            <a:endParaRPr lang="en-US"/>
          </a:p>
        </p:txBody>
      </p:sp>
    </p:spTree>
    <p:extLst>
      <p:ext uri="{BB962C8B-B14F-4D97-AF65-F5344CB8AC3E}">
        <p14:creationId xmlns:p14="http://schemas.microsoft.com/office/powerpoint/2010/main" val="670889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13</a:t>
            </a:fld>
            <a:endParaRPr lang="en-US"/>
          </a:p>
        </p:txBody>
      </p:sp>
    </p:spTree>
    <p:extLst>
      <p:ext uri="{BB962C8B-B14F-4D97-AF65-F5344CB8AC3E}">
        <p14:creationId xmlns:p14="http://schemas.microsoft.com/office/powerpoint/2010/main" val="335948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b="0"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a:p>
        </p:txBody>
      </p:sp>
    </p:spTree>
    <p:extLst>
      <p:ext uri="{BB962C8B-B14F-4D97-AF65-F5344CB8AC3E}">
        <p14:creationId xmlns:p14="http://schemas.microsoft.com/office/powerpoint/2010/main" val="513868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b="0" i="0" dirty="0"/>
          </a:p>
        </p:txBody>
      </p:sp>
      <p:sp>
        <p:nvSpPr>
          <p:cNvPr id="4" name="Slide Number Placeholder 3"/>
          <p:cNvSpPr>
            <a:spLocks noGrp="1"/>
          </p:cNvSpPr>
          <p:nvPr>
            <p:ph type="sldNum" sz="quarter" idx="5"/>
          </p:nvPr>
        </p:nvSpPr>
        <p:spPr/>
        <p:txBody>
          <a:bodyPr/>
          <a:lstStyle/>
          <a:p>
            <a:fld id="{B9D2B880-4E56-49AE-BFD2-484CF7B3CBF2}" type="slidenum">
              <a:rPr lang="en-US" smtClean="0"/>
              <a:t>4</a:t>
            </a:fld>
            <a:endParaRPr lang="en-US"/>
          </a:p>
        </p:txBody>
      </p:sp>
    </p:spTree>
    <p:extLst>
      <p:ext uri="{BB962C8B-B14F-4D97-AF65-F5344CB8AC3E}">
        <p14:creationId xmlns:p14="http://schemas.microsoft.com/office/powerpoint/2010/main" val="79335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i="0" dirty="0"/>
          </a:p>
        </p:txBody>
      </p:sp>
      <p:sp>
        <p:nvSpPr>
          <p:cNvPr id="4" name="Slide Number Placeholder 3"/>
          <p:cNvSpPr>
            <a:spLocks noGrp="1"/>
          </p:cNvSpPr>
          <p:nvPr>
            <p:ph type="sldNum" sz="quarter" idx="5"/>
          </p:nvPr>
        </p:nvSpPr>
        <p:spPr/>
        <p:txBody>
          <a:bodyPr/>
          <a:lstStyle/>
          <a:p>
            <a:fld id="{B9D2B880-4E56-49AE-BFD2-484CF7B3CBF2}" type="slidenum">
              <a:rPr lang="en-US" smtClean="0"/>
              <a:t>5</a:t>
            </a:fld>
            <a:endParaRPr lang="en-US"/>
          </a:p>
        </p:txBody>
      </p:sp>
    </p:spTree>
    <p:extLst>
      <p:ext uri="{BB962C8B-B14F-4D97-AF65-F5344CB8AC3E}">
        <p14:creationId xmlns:p14="http://schemas.microsoft.com/office/powerpoint/2010/main" val="3890902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kumimoji="0" lang="en-GB" sz="1200" b="1" i="0" u="none" strike="noStrike" kern="1200" cap="none" spc="0" normalizeH="0" baseline="0" noProof="0" dirty="0">
                <a:ln>
                  <a:noFill/>
                </a:ln>
                <a:solidFill>
                  <a:srgbClr val="0070C0"/>
                </a:solidFill>
                <a:effectLst/>
                <a:uLnTx/>
                <a:uFillTx/>
                <a:latin typeface="Century Gothic" panose="020F0302020204030204"/>
                <a:ea typeface="+mn-ea"/>
                <a:cs typeface="+mn-cs"/>
              </a:rPr>
              <a:t>KEY MESSAGE – </a:t>
            </a:r>
            <a:r>
              <a:rPr kumimoji="0" lang="en-GB" sz="1200" b="1" i="1" u="none" strike="noStrike" kern="1200" cap="none" spc="0" normalizeH="0" baseline="0" noProof="0" dirty="0">
                <a:ln>
                  <a:noFill/>
                </a:ln>
                <a:solidFill>
                  <a:srgbClr val="0070C0"/>
                </a:solidFill>
                <a:effectLst/>
                <a:uLnTx/>
                <a:uFillTx/>
                <a:latin typeface="Century Gothic" panose="020F0302020204030204"/>
                <a:ea typeface="+mn-ea"/>
                <a:cs typeface="+mn-cs"/>
              </a:rPr>
              <a:t>Before the ICS was established, pockets of best practice would be run in some areas and small amounts of funding secured. working across a bigger geography, we are able to apply clinical excellence across the system and secure funding for a larger population.</a:t>
            </a:r>
          </a:p>
          <a:p>
            <a:pPr marL="0" indent="0">
              <a:buNone/>
            </a:pPr>
            <a:endParaRPr kumimoji="0" lang="en-GB" sz="1200" b="1"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0" indent="0">
              <a:buNone/>
            </a:pPr>
            <a:r>
              <a:rPr kumimoji="0" lang="en-GB" sz="1200" b="1" i="0" u="none" strike="noStrike" kern="1200" cap="none" spc="0" normalizeH="0" baseline="0" noProof="0" dirty="0">
                <a:ln>
                  <a:noFill/>
                </a:ln>
                <a:solidFill>
                  <a:srgbClr val="0070C0"/>
                </a:solidFill>
                <a:effectLst/>
                <a:uLnTx/>
                <a:uFillTx/>
                <a:latin typeface="Century Gothic" panose="020F0302020204030204"/>
                <a:ea typeface="+mn-ea"/>
                <a:cs typeface="+mn-cs"/>
              </a:rPr>
              <a:t>We’ve only been established since 1 July this year – but we’ve made a good start….Take Nasreen for example. </a:t>
            </a:r>
          </a:p>
          <a:p>
            <a:pPr marL="0" indent="0">
              <a:buNone/>
            </a:pPr>
            <a:endPar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285750" indent="-285750">
              <a:buFont typeface="Arial" panose="020B0604020202020204" pitchFamily="34" charset="0"/>
              <a:buChar char="•"/>
            </a:pPr>
            <a:r>
              <a:rPr kumimoji="0" lang="en-GB" sz="1400" b="0" i="0" u="none" strike="noStrike" kern="1200" cap="none" spc="0" normalizeH="0" baseline="0" noProof="0" dirty="0">
                <a:ln>
                  <a:noFill/>
                </a:ln>
                <a:solidFill>
                  <a:srgbClr val="0070C0"/>
                </a:solidFill>
                <a:effectLst/>
                <a:uLnTx/>
                <a:uFillTx/>
                <a:latin typeface="Century Gothic" panose="020F0302020204030204"/>
                <a:ea typeface="+mn-ea"/>
                <a:cs typeface="+mn-cs"/>
              </a:rPr>
              <a:t>Nasreen is one person who has benefitted from a new Diabetes Prevention Programme, which was started as a pilot here in Luton, but that has since been rolled out to the rest of the system. </a:t>
            </a:r>
          </a:p>
          <a:p>
            <a:pPr marL="285750" indent="-285750">
              <a:buFont typeface="Arial" panose="020B0604020202020204" pitchFamily="34" charset="0"/>
              <a:buChar char="•"/>
            </a:pPr>
            <a:r>
              <a:rPr kumimoji="0" lang="en-GB" sz="1400" b="0" i="0" u="none" strike="noStrike" kern="1200" cap="none" spc="0" normalizeH="0" baseline="0" noProof="0" dirty="0">
                <a:ln>
                  <a:noFill/>
                </a:ln>
                <a:solidFill>
                  <a:srgbClr val="0070C0"/>
                </a:solidFill>
                <a:effectLst/>
                <a:uLnTx/>
                <a:uFillTx/>
                <a:latin typeface="Century Gothic" panose="020F0302020204030204"/>
                <a:ea typeface="+mn-ea"/>
                <a:cs typeface="+mn-cs"/>
              </a:rPr>
              <a:t>Nasreen is a young mother from Luton who was diagnosed as pre-diabetic after some routine bloods from her GP. </a:t>
            </a:r>
          </a:p>
          <a:p>
            <a:pPr marL="285750" indent="-285750">
              <a:buFont typeface="Arial" panose="020B0604020202020204" pitchFamily="34" charset="0"/>
              <a:buChar char="•"/>
            </a:pP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She realised that her lifestyle was impacting her health negatively and knew that she had to make changes</a:t>
            </a:r>
            <a:b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b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The Diabetes prevention programme has helped her to look at her lifestyle closely and change her diet for the better. </a:t>
            </a:r>
          </a:p>
          <a:p>
            <a:pPr marL="285750" indent="-285750">
              <a:buFont typeface="Arial" panose="020B0604020202020204" pitchFamily="34" charset="0"/>
              <a:buChar char="•"/>
            </a:pP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She now eats the right food and portion sizes, and also incorporated exercising into her daily routine. </a:t>
            </a:r>
            <a:r>
              <a:rPr lang="en-GB" sz="1200" dirty="0">
                <a:solidFill>
                  <a:schemeClr val="tx1"/>
                </a:solidFill>
                <a:latin typeface="Century Gothic" panose="020F0302020204030204"/>
              </a:rPr>
              <a:t>Nasreen has said that her tutor was approachable and supportive in all aspects of the course, and she reported that she has learnt so much, including how to understand Glycaemic index (GI).</a:t>
            </a:r>
          </a:p>
          <a:p>
            <a:pPr marL="285750" indent="-285750">
              <a:buFont typeface="Arial" panose="020B0604020202020204" pitchFamily="34" charset="0"/>
              <a:buChar char="•"/>
            </a:pP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As a result of the programme, Nasreen</a:t>
            </a:r>
            <a:r>
              <a:rPr lang="en-GB" sz="1200" dirty="0">
                <a:solidFill>
                  <a:schemeClr val="tx1"/>
                </a:solidFill>
                <a:latin typeface="Century Gothic" panose="020F0302020204030204"/>
              </a:rPr>
              <a:t>’s </a:t>
            </a:r>
            <a:r>
              <a:rPr kumimoji="0" lang="en-GB" sz="1200" i="0" u="none" strike="noStrike" kern="1200" cap="none" spc="0" normalizeH="0" baseline="0" noProof="0" dirty="0">
                <a:ln>
                  <a:noFill/>
                </a:ln>
                <a:solidFill>
                  <a:schemeClr val="tx1"/>
                </a:solidFill>
                <a:effectLst/>
                <a:uLnTx/>
                <a:uFillTx/>
                <a:latin typeface="Century Gothic" panose="020F0302020204030204"/>
                <a:ea typeface="+mn-ea"/>
                <a:cs typeface="+mn-cs"/>
              </a:rPr>
              <a:t>blood glucose has lowered significantly, and is now in a healthy range. She has lost some weight and has more energy. Her family has supported her by taking part in exercise with her at weekends. </a:t>
            </a:r>
            <a:r>
              <a:rPr lang="en-GB" sz="1200" dirty="0">
                <a:solidFill>
                  <a:schemeClr val="tx1"/>
                </a:solidFill>
                <a:latin typeface="Century Gothic" panose="020F0302020204030204"/>
              </a:rPr>
              <a:t>She now has smart goals and has maintained her lifestyle changes.</a:t>
            </a:r>
          </a:p>
          <a:p>
            <a:pPr marL="285750" indent="-285750">
              <a:buFont typeface="Arial" panose="020B0604020202020204" pitchFamily="34" charset="0"/>
              <a:buChar char="•"/>
            </a:pPr>
            <a:r>
              <a:rPr kumimoji="0" lang="en-GB" sz="1200" b="1" i="0" u="none" strike="noStrike" kern="1200" cap="none" spc="0" normalizeH="0" baseline="0" noProof="0" dirty="0">
                <a:ln>
                  <a:noFill/>
                </a:ln>
                <a:solidFill>
                  <a:schemeClr val="tx1"/>
                </a:solidFill>
                <a:effectLst/>
                <a:uLnTx/>
                <a:uFillTx/>
                <a:latin typeface="Century Gothic" panose="020F0302020204030204"/>
                <a:ea typeface="+mn-ea"/>
                <a:cs typeface="+mn-cs"/>
              </a:rPr>
              <a:t>Nasreen said: </a:t>
            </a:r>
            <a:r>
              <a:rPr kumimoji="0" lang="en-GB" sz="1200" i="1" u="none" strike="noStrike" kern="1200" cap="none" spc="0" normalizeH="0" baseline="0" noProof="0" dirty="0">
                <a:ln>
                  <a:noFill/>
                </a:ln>
                <a:solidFill>
                  <a:schemeClr val="tx1"/>
                </a:solidFill>
                <a:effectLst/>
                <a:uLnTx/>
                <a:uFillTx/>
                <a:latin typeface="Century Gothic" panose="020F0302020204030204"/>
                <a:ea typeface="+mn-ea"/>
                <a:cs typeface="+mn-cs"/>
              </a:rPr>
              <a:t>“</a:t>
            </a:r>
            <a:r>
              <a:rPr lang="en-GB" sz="1200" i="1" dirty="0">
                <a:solidFill>
                  <a:schemeClr val="tx1"/>
                </a:solidFill>
                <a:latin typeface="Century Gothic" panose="020F0302020204030204"/>
              </a:rPr>
              <a:t>I would recommend this programme because it can help someone to understand the food they eat, as it did for me, plus understand the importance of physical activity. I thought I knew more than I actually did, and it became apparent there was a lot I didn’t know. My children keep me on the straight and narrow and have become my diet police because they want a happy and healthy mum.”</a:t>
            </a:r>
          </a:p>
          <a:p>
            <a:pPr marL="0" indent="0">
              <a:buNone/>
            </a:pPr>
            <a:endParaRPr kumimoji="0" lang="en-GB" sz="1200" b="1"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0" indent="0">
              <a:buNone/>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Nasreen’s story is important because:</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There are 59,933 people living with diabetes in our area and each month. </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In areas of high deprivation, there is a significant percentage of people with diabetes. </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In Luton, diabetes was a problem – particularly in the south east Asian communities and was contributing to lower life expectancy.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Without the funding from NHSE,  there would be a diabetes timebomb in our area with people living shorter lives in poor health and accessing more interventionist health care as they get older. </a:t>
            </a:r>
          </a:p>
          <a:p>
            <a:pPr marL="285750" indent="-285750">
              <a:buFont typeface="Arial" panose="020B0604020202020204" pitchFamily="34" charset="0"/>
              <a:buChar char="•"/>
            </a:pPr>
            <a:endPar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0" indent="0">
              <a:buFont typeface="Arial" panose="020B0604020202020204" pitchFamily="34" charset="0"/>
              <a:buNone/>
            </a:pPr>
            <a:r>
              <a:rPr kumimoji="0" lang="en-GB" sz="1200" b="1" i="0" u="none" strike="noStrike" kern="1200" cap="none" spc="0" normalizeH="0" baseline="0" noProof="0" dirty="0">
                <a:ln>
                  <a:noFill/>
                </a:ln>
                <a:solidFill>
                  <a:srgbClr val="0070C0"/>
                </a:solidFill>
                <a:effectLst/>
                <a:uLnTx/>
                <a:uFillTx/>
                <a:latin typeface="Century Gothic" panose="020F0302020204030204"/>
                <a:ea typeface="+mn-ea"/>
                <a:cs typeface="+mn-cs"/>
              </a:rPr>
              <a:t>The solution </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A pilot, led by Dr Chirag </a:t>
            </a:r>
            <a:r>
              <a:rPr kumimoji="0" lang="en-GB" sz="1200" b="0" i="0" u="none" strike="noStrike" kern="1200" cap="none" spc="0" normalizeH="0" baseline="0" noProof="0" dirty="0" err="1">
                <a:ln>
                  <a:noFill/>
                </a:ln>
                <a:solidFill>
                  <a:srgbClr val="0070C0"/>
                </a:solidFill>
                <a:effectLst/>
                <a:uLnTx/>
                <a:uFillTx/>
                <a:latin typeface="Century Gothic" panose="020F0302020204030204"/>
                <a:ea typeface="+mn-ea"/>
                <a:cs typeface="+mn-cs"/>
              </a:rPr>
              <a:t>Bakhai</a:t>
            </a: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 (Diabetes Clinical Lead) in Luton was rolled out to identify undiagnosed diabetes and begin a diabetes prevention programme to help people live healthier and longer lives. </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The funding was allocated by NHSE – who commissions the service, but the monitoring and roll out is delivered locally by the ICB.</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This was later rolled out in Central Bedfordshire, Bedford Borough and Milton Keynes. </a:t>
            </a:r>
          </a:p>
          <a:p>
            <a:pPr marL="285750" indent="-285750">
              <a:buFont typeface="Arial" panose="020B0604020202020204" pitchFamily="34" charset="0"/>
              <a:buChar char="•"/>
            </a:pPr>
            <a:endPar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endParaRPr>
          </a:p>
          <a:p>
            <a:pPr marL="0" indent="0">
              <a:buFont typeface="Arial" panose="020B0604020202020204" pitchFamily="34" charset="0"/>
              <a:buNone/>
            </a:pPr>
            <a:r>
              <a:rPr kumimoji="0" lang="en-GB" sz="1200" b="1" i="0" u="none" strike="noStrike" kern="1200" cap="none" spc="0" normalizeH="0" baseline="0" noProof="0" dirty="0">
                <a:ln>
                  <a:noFill/>
                </a:ln>
                <a:solidFill>
                  <a:srgbClr val="0070C0"/>
                </a:solidFill>
                <a:effectLst/>
                <a:uLnTx/>
                <a:uFillTx/>
                <a:latin typeface="Century Gothic" panose="020F0302020204030204"/>
                <a:ea typeface="+mn-ea"/>
                <a:cs typeface="+mn-cs"/>
              </a:rPr>
              <a:t>The outcome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GPs refer 1,000 people on average each month to the diabetes prevention programme. </a:t>
            </a:r>
          </a:p>
          <a:p>
            <a:pPr marL="285750" indent="-285750">
              <a:buFont typeface="Arial" panose="020B0604020202020204" pitchFamily="34" charset="0"/>
              <a:buChar char="•"/>
            </a:pPr>
            <a:r>
              <a:rPr kumimoji="0" lang="en-GB" sz="1200" b="0" i="0" u="none" strike="noStrike" kern="1200" cap="none" spc="0" normalizeH="0" baseline="0" noProof="0" dirty="0">
                <a:ln>
                  <a:noFill/>
                </a:ln>
                <a:solidFill>
                  <a:srgbClr val="0070C0"/>
                </a:solidFill>
                <a:effectLst/>
                <a:uLnTx/>
                <a:uFillTx/>
                <a:latin typeface="Century Gothic" panose="020F0302020204030204"/>
                <a:ea typeface="+mn-ea"/>
                <a:cs typeface="+mn-cs"/>
              </a:rPr>
              <a:t>It is already starting to positively impact on lives. </a:t>
            </a:r>
          </a:p>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6</a:t>
            </a:fld>
            <a:endParaRPr lang="en-US"/>
          </a:p>
        </p:txBody>
      </p:sp>
    </p:spTree>
    <p:extLst>
      <p:ext uri="{BB962C8B-B14F-4D97-AF65-F5344CB8AC3E}">
        <p14:creationId xmlns:p14="http://schemas.microsoft.com/office/powerpoint/2010/main" val="149995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7</a:t>
            </a:fld>
            <a:endParaRPr lang="en-US"/>
          </a:p>
        </p:txBody>
      </p:sp>
    </p:spTree>
    <p:extLst>
      <p:ext uri="{BB962C8B-B14F-4D97-AF65-F5344CB8AC3E}">
        <p14:creationId xmlns:p14="http://schemas.microsoft.com/office/powerpoint/2010/main" val="652213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8</a:t>
            </a:fld>
            <a:endParaRPr lang="en-US"/>
          </a:p>
        </p:txBody>
      </p:sp>
    </p:spTree>
    <p:extLst>
      <p:ext uri="{BB962C8B-B14F-4D97-AF65-F5344CB8AC3E}">
        <p14:creationId xmlns:p14="http://schemas.microsoft.com/office/powerpoint/2010/main" val="1576123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9</a:t>
            </a:fld>
            <a:endParaRPr lang="en-US"/>
          </a:p>
        </p:txBody>
      </p:sp>
    </p:spTree>
    <p:extLst>
      <p:ext uri="{BB962C8B-B14F-4D97-AF65-F5344CB8AC3E}">
        <p14:creationId xmlns:p14="http://schemas.microsoft.com/office/powerpoint/2010/main" val="1151073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10</a:t>
            </a:fld>
            <a:endParaRPr lang="en-US"/>
          </a:p>
        </p:txBody>
      </p:sp>
    </p:spTree>
    <p:extLst>
      <p:ext uri="{BB962C8B-B14F-4D97-AF65-F5344CB8AC3E}">
        <p14:creationId xmlns:p14="http://schemas.microsoft.com/office/powerpoint/2010/main" val="1675584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6400" y="-51993"/>
            <a:ext cx="4190280" cy="6902395"/>
          </a:xfrm>
          <a:prstGeom prst="rect">
            <a:avLst/>
          </a:prstGeom>
        </p:spPr>
      </p:pic>
      <p:sp>
        <p:nvSpPr>
          <p:cNvPr id="2" name="Title 1"/>
          <p:cNvSpPr>
            <a:spLocks noGrp="1"/>
          </p:cNvSpPr>
          <p:nvPr>
            <p:ph type="ctrTitle"/>
          </p:nvPr>
        </p:nvSpPr>
        <p:spPr>
          <a:xfrm>
            <a:off x="548967" y="1700808"/>
            <a:ext cx="7275225" cy="2198295"/>
          </a:xfrm>
        </p:spPr>
        <p:txBody>
          <a:bodyPr anchor="b" anchorCtr="0"/>
          <a:lstStyle>
            <a:lvl1pPr algn="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548967" y="4077072"/>
            <a:ext cx="7275225" cy="1270992"/>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t>
            </a:r>
            <a:endParaRPr lang="en-GB" dirty="0"/>
          </a:p>
        </p:txBody>
      </p:sp>
      <p:sp>
        <p:nvSpPr>
          <p:cNvPr id="4" name="Date Placeholder 3"/>
          <p:cNvSpPr>
            <a:spLocks noGrp="1"/>
          </p:cNvSpPr>
          <p:nvPr>
            <p:ph type="dt" sz="half" idx="10"/>
          </p:nvPr>
        </p:nvSpPr>
        <p:spPr>
          <a:xfrm>
            <a:off x="548967" y="6356351"/>
            <a:ext cx="3092829" cy="365125"/>
          </a:xfrm>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1028"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Logo&#10;&#10;Description automatically generated">
            <a:extLst>
              <a:ext uri="{FF2B5EF4-FFF2-40B4-BE49-F238E27FC236}">
                <a16:creationId xmlns:a16="http://schemas.microsoft.com/office/drawing/2014/main" id="{78D0013F-2DF3-334F-9F59-CE113D9805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8967" y="304598"/>
            <a:ext cx="2012124" cy="914602"/>
          </a:xfrm>
          <a:prstGeom prst="rect">
            <a:avLst/>
          </a:prstGeom>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202341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249882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2449487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3239586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62758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tx2"/>
                </a:solidFill>
              </a:defRPr>
            </a:lvl3pPr>
          </a:lstStyle>
          <a:p>
            <a:pPr lvl="2"/>
            <a:endParaRPr lang="en-US" dirty="0"/>
          </a:p>
        </p:txBody>
      </p:sp>
    </p:spTree>
    <p:extLst>
      <p:ext uri="{BB962C8B-B14F-4D97-AF65-F5344CB8AC3E}">
        <p14:creationId xmlns:p14="http://schemas.microsoft.com/office/powerpoint/2010/main" val="2510086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2956162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Bedfordshire, Luton and Milton Keynes Health and Care Partnership</a:t>
            </a:r>
          </a:p>
        </p:txBody>
      </p:sp>
      <p:sp>
        <p:nvSpPr>
          <p:cNvPr id="9" name="Slide Number Placeholder 8"/>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975128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Bedfordshire, Luton and Milton Keynes Health and Care Partnership</a:t>
            </a:r>
          </a:p>
        </p:txBody>
      </p:sp>
      <p:sp>
        <p:nvSpPr>
          <p:cNvPr id="5" name="Slide Number Placeholder 4"/>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4"/>
            <a:ext cx="10959008" cy="4280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Bedfordshire, Luton and Milton Keynes Health and Care Partnership</a:t>
            </a:r>
          </a:p>
        </p:txBody>
      </p:sp>
      <p:sp>
        <p:nvSpPr>
          <p:cNvPr id="4" name="Slide Number Placeholder 3"/>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0217675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2736486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3637519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22145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a:p>
        </p:txBody>
      </p:sp>
    </p:spTree>
    <p:extLst>
      <p:ext uri="{BB962C8B-B14F-4D97-AF65-F5344CB8AC3E}">
        <p14:creationId xmlns:p14="http://schemas.microsoft.com/office/powerpoint/2010/main" val="131857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2" name="Picture Placeholder 11">
            <a:extLst>
              <a:ext uri="{FF2B5EF4-FFF2-40B4-BE49-F238E27FC236}">
                <a16:creationId xmlns:a16="http://schemas.microsoft.com/office/drawing/2014/main" id="{4240C868-5DEA-664E-9706-94E74A171536}"/>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66214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7252FA6-3152-3F44-B2A6-FE7E0BA20998}"/>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679395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F53798AB-2C2E-4A44-9681-7EBDECEDE0AC}"/>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8767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379853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53016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518420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Tree>
    <p:extLst>
      <p:ext uri="{BB962C8B-B14F-4D97-AF65-F5344CB8AC3E}">
        <p14:creationId xmlns:p14="http://schemas.microsoft.com/office/powerpoint/2010/main" val="401446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7" r:id="rId4"/>
    <p:sldLayoutId id="2147483668" r:id="rId5"/>
    <p:sldLayoutId id="2147483669" r:id="rId6"/>
    <p:sldLayoutId id="2147483670" r:id="rId7"/>
    <p:sldLayoutId id="2147483671" r:id="rId8"/>
    <p:sldLayoutId id="2147483672" r:id="rId9"/>
    <p:sldLayoutId id="2147483666" r:id="rId10"/>
    <p:sldLayoutId id="2147483661" r:id="rId11"/>
    <p:sldLayoutId id="2147483662" r:id="rId12"/>
    <p:sldLayoutId id="2147483664" r:id="rId13"/>
    <p:sldLayoutId id="2147483663" r:id="rId14"/>
    <p:sldLayoutId id="2147483665" r:id="rId15"/>
    <p:sldLayoutId id="2147483651" r:id="rId16"/>
    <p:sldLayoutId id="2147483652" r:id="rId17"/>
    <p:sldLayoutId id="2147483653" r:id="rId18"/>
    <p:sldLayoutId id="2147483654" r:id="rId19"/>
    <p:sldLayoutId id="2147483655" r:id="rId20"/>
    <p:sldLayoutId id="2147483656" r:id="rId21"/>
    <p:sldLayoutId id="2147483657" r:id="rId22"/>
    <p:sldLayoutId id="2147483658" r:id="rId23"/>
    <p:sldLayoutId id="2147483659" r:id="rId24"/>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32B5845B-7DF8-8649-A8EA-646CCB9FF4FC}"/>
              </a:ext>
            </a:extLst>
          </p:cNvPr>
          <p:cNvSpPr txBox="1">
            <a:spLocks/>
          </p:cNvSpPr>
          <p:nvPr/>
        </p:nvSpPr>
        <p:spPr>
          <a:xfrm>
            <a:off x="767408" y="1844824"/>
            <a:ext cx="8859401" cy="2198295"/>
          </a:xfrm>
          <a:prstGeom prst="rect">
            <a:avLst/>
          </a:prstGeom>
        </p:spPr>
        <p:txBody>
          <a:bodyPr vert="horz" lIns="0" tIns="0" rIns="0" bIns="0" rtlCol="0" anchor="b" anchorCtr="0">
            <a:normAutofit/>
          </a:bodyPr>
          <a:lstStyle>
            <a:lvl1pPr algn="l" defTabSz="914400" rtl="0" eaLnBrk="1" latinLnBrk="0" hangingPunct="1">
              <a:spcBef>
                <a:spcPct val="0"/>
              </a:spcBef>
              <a:buNone/>
              <a:defRPr sz="4000" b="1" kern="1200" cap="all">
                <a:solidFill>
                  <a:schemeClr val="tx2"/>
                </a:solidFill>
                <a:latin typeface="+mj-lt"/>
                <a:ea typeface="+mj-ea"/>
                <a:cs typeface="+mj-cs"/>
              </a:defRPr>
            </a:lvl1pPr>
          </a:lstStyle>
          <a:p>
            <a:pPr>
              <a:lnSpc>
                <a:spcPts val="4220"/>
              </a:lnSpc>
            </a:pPr>
            <a:r>
              <a:rPr lang="en-US" cap="none" dirty="0">
                <a:solidFill>
                  <a:srgbClr val="106FB8"/>
                </a:solidFill>
              </a:rPr>
              <a:t>Improving care… </a:t>
            </a:r>
          </a:p>
          <a:p>
            <a:pPr>
              <a:lnSpc>
                <a:spcPts val="4220"/>
              </a:lnSpc>
            </a:pPr>
            <a:r>
              <a:rPr lang="en-US" cap="none" dirty="0">
                <a:solidFill>
                  <a:srgbClr val="106FB8"/>
                </a:solidFill>
              </a:rPr>
              <a:t>transforming lives </a:t>
            </a:r>
          </a:p>
        </p:txBody>
      </p:sp>
      <p:sp>
        <p:nvSpPr>
          <p:cNvPr id="8" name="Slide Number Placeholder 7">
            <a:extLst>
              <a:ext uri="{FF2B5EF4-FFF2-40B4-BE49-F238E27FC236}">
                <a16:creationId xmlns:a16="http://schemas.microsoft.com/office/drawing/2014/main" id="{606D532D-63F5-4D43-AE4B-68393BC1FFE9}"/>
              </a:ext>
            </a:extLst>
          </p:cNvPr>
          <p:cNvSpPr>
            <a:spLocks noGrp="1"/>
          </p:cNvSpPr>
          <p:nvPr>
            <p:ph type="sldNum" sz="quarter" idx="12"/>
          </p:nvPr>
        </p:nvSpPr>
        <p:spPr/>
        <p:txBody>
          <a:bodyPr/>
          <a:lstStyle/>
          <a:p>
            <a:fld id="{30A60DCE-9105-48A5-8A92-25C9283756D1}" type="slidenum">
              <a:rPr lang="en-GB" smtClean="0"/>
              <a:t>1</a:t>
            </a:fld>
            <a:endParaRPr lang="en-GB"/>
          </a:p>
        </p:txBody>
      </p:sp>
      <p:sp>
        <p:nvSpPr>
          <p:cNvPr id="2" name="TextBox 1">
            <a:extLst>
              <a:ext uri="{FF2B5EF4-FFF2-40B4-BE49-F238E27FC236}">
                <a16:creationId xmlns:a16="http://schemas.microsoft.com/office/drawing/2014/main" id="{80FA5505-7924-4CF6-B342-31D398F1EBD7}"/>
              </a:ext>
            </a:extLst>
          </p:cNvPr>
          <p:cNvSpPr txBox="1"/>
          <p:nvPr/>
        </p:nvSpPr>
        <p:spPr>
          <a:xfrm>
            <a:off x="839416" y="5085184"/>
            <a:ext cx="5616624" cy="646331"/>
          </a:xfrm>
          <a:prstGeom prst="rect">
            <a:avLst/>
          </a:prstGeom>
          <a:noFill/>
        </p:spPr>
        <p:txBody>
          <a:bodyPr wrap="square" rtlCol="0">
            <a:spAutoFit/>
          </a:bodyPr>
          <a:lstStyle/>
          <a:p>
            <a:r>
              <a:rPr lang="en-GB" dirty="0">
                <a:solidFill>
                  <a:schemeClr val="bg1">
                    <a:lumMod val="65000"/>
                  </a:schemeClr>
                </a:solidFill>
              </a:rPr>
              <a:t>Dr Rima Makarem, Chair </a:t>
            </a:r>
          </a:p>
          <a:p>
            <a:r>
              <a:rPr lang="en-GB" dirty="0">
                <a:solidFill>
                  <a:schemeClr val="bg1">
                    <a:lumMod val="65000"/>
                  </a:schemeClr>
                </a:solidFill>
              </a:rPr>
              <a:t>Felicity Cox, Chief Executive Officer </a:t>
            </a:r>
          </a:p>
        </p:txBody>
      </p:sp>
    </p:spTree>
    <p:extLst>
      <p:ext uri="{BB962C8B-B14F-4D97-AF65-F5344CB8AC3E}">
        <p14:creationId xmlns:p14="http://schemas.microsoft.com/office/powerpoint/2010/main" val="22549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91D58-E6FD-4CF2-AF6E-93A6F8F1B90A}"/>
              </a:ext>
            </a:extLst>
          </p:cNvPr>
          <p:cNvSpPr>
            <a:spLocks noGrp="1"/>
          </p:cNvSpPr>
          <p:nvPr>
            <p:ph type="title"/>
          </p:nvPr>
        </p:nvSpPr>
        <p:spPr/>
        <p:txBody>
          <a:bodyPr/>
          <a:lstStyle/>
          <a:p>
            <a:r>
              <a:rPr lang="en-GB" dirty="0"/>
              <a:t>At times that matter </a:t>
            </a:r>
          </a:p>
        </p:txBody>
      </p:sp>
      <p:sp>
        <p:nvSpPr>
          <p:cNvPr id="4" name="Footer Placeholder 3">
            <a:extLst>
              <a:ext uri="{FF2B5EF4-FFF2-40B4-BE49-F238E27FC236}">
                <a16:creationId xmlns:a16="http://schemas.microsoft.com/office/drawing/2014/main" id="{0F2B5187-E614-4EEC-866C-C3B2EB1B6AAB}"/>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76021879-78FF-4772-ACAD-A36C4F6E1039}"/>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6" name="Content Placeholder 2">
            <a:extLst>
              <a:ext uri="{FF2B5EF4-FFF2-40B4-BE49-F238E27FC236}">
                <a16:creationId xmlns:a16="http://schemas.microsoft.com/office/drawing/2014/main" id="{6AE7D57F-EDC9-4127-BB5A-CEC24C629059}"/>
              </a:ext>
            </a:extLst>
          </p:cNvPr>
          <p:cNvSpPr>
            <a:spLocks noGrp="1"/>
          </p:cNvSpPr>
          <p:nvPr>
            <p:ph idx="1"/>
          </p:nvPr>
        </p:nvSpPr>
        <p:spPr>
          <a:xfrm>
            <a:off x="623392" y="1844824"/>
            <a:ext cx="6912768" cy="4280400"/>
          </a:xfrm>
        </p:spPr>
        <p:txBody>
          <a:bodyPr>
            <a:normAutofit lnSpcReduction="10000"/>
          </a:bodyPr>
          <a:lstStyle/>
          <a:p>
            <a:pPr marL="0" indent="0">
              <a:buNone/>
            </a:pPr>
            <a:r>
              <a:rPr lang="en-GB" b="1" dirty="0">
                <a:solidFill>
                  <a:srgbClr val="0070C0"/>
                </a:solidFill>
              </a:rPr>
              <a:t>Funding to tackle health inequalities is keeping people warm in Bedford Borough this winter. </a:t>
            </a:r>
          </a:p>
          <a:p>
            <a:pPr marL="0" indent="0">
              <a:buNone/>
            </a:pPr>
            <a:endParaRPr lang="en-GB" sz="2000" b="1" dirty="0">
              <a:solidFill>
                <a:srgbClr val="0070C0"/>
              </a:solidFill>
            </a:endParaRPr>
          </a:p>
          <a:p>
            <a:r>
              <a:rPr lang="en-GB" sz="2000" dirty="0">
                <a:solidFill>
                  <a:schemeClr val="tx1"/>
                </a:solidFill>
              </a:rPr>
              <a:t>With more people experiencing poverty as a result of increases in cost of living, the ICB has provided inequalities funding to all four Places to enable the VCSE to help the most vulnerable.</a:t>
            </a:r>
          </a:p>
          <a:p>
            <a:endParaRPr lang="en-GB" sz="2000" dirty="0">
              <a:solidFill>
                <a:schemeClr val="tx1"/>
              </a:solidFill>
            </a:endParaRPr>
          </a:p>
          <a:p>
            <a:r>
              <a:rPr lang="en-GB" sz="2000" dirty="0">
                <a:solidFill>
                  <a:schemeClr val="tx1"/>
                </a:solidFill>
              </a:rPr>
              <a:t>In Bedford Borough some of the funding will pay for volunteers who can help people with advice on a range of issues from energy bills, to homelessness and loneliness.</a:t>
            </a:r>
          </a:p>
          <a:p>
            <a:endParaRPr lang="en-GB" sz="2000" dirty="0">
              <a:solidFill>
                <a:schemeClr val="tx1"/>
              </a:solidFill>
            </a:endParaRPr>
          </a:p>
          <a:p>
            <a:endParaRPr lang="en-GB" sz="2000" b="1" dirty="0">
              <a:solidFill>
                <a:schemeClr val="tx1"/>
              </a:solidFill>
            </a:endParaRPr>
          </a:p>
        </p:txBody>
      </p:sp>
      <p:pic>
        <p:nvPicPr>
          <p:cNvPr id="7" name="Picture 2" descr="See the source image">
            <a:extLst>
              <a:ext uri="{FF2B5EF4-FFF2-40B4-BE49-F238E27FC236}">
                <a16:creationId xmlns:a16="http://schemas.microsoft.com/office/drawing/2014/main" id="{6E9AC6E9-F470-4BD6-AA80-A0F3B051ED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425" y="1844824"/>
            <a:ext cx="4284575" cy="2836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63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86AD5-1B36-417D-84D0-DE6D34C77A21}"/>
              </a:ext>
            </a:extLst>
          </p:cNvPr>
          <p:cNvSpPr>
            <a:spLocks noGrp="1"/>
          </p:cNvSpPr>
          <p:nvPr>
            <p:ph type="title"/>
          </p:nvPr>
        </p:nvSpPr>
        <p:spPr/>
        <p:txBody>
          <a:bodyPr/>
          <a:lstStyle/>
          <a:p>
            <a:r>
              <a:rPr lang="en-GB" dirty="0"/>
              <a:t>Investing where it matters</a:t>
            </a:r>
          </a:p>
        </p:txBody>
      </p:sp>
      <p:sp>
        <p:nvSpPr>
          <p:cNvPr id="3" name="Content Placeholder 2">
            <a:extLst>
              <a:ext uri="{FF2B5EF4-FFF2-40B4-BE49-F238E27FC236}">
                <a16:creationId xmlns:a16="http://schemas.microsoft.com/office/drawing/2014/main" id="{934DB1CF-30D6-4BAA-860A-9F5E71C25685}"/>
              </a:ext>
            </a:extLst>
          </p:cNvPr>
          <p:cNvSpPr>
            <a:spLocks noGrp="1"/>
          </p:cNvSpPr>
          <p:nvPr>
            <p:ph idx="1"/>
          </p:nvPr>
        </p:nvSpPr>
        <p:spPr>
          <a:xfrm>
            <a:off x="623392" y="1844824"/>
            <a:ext cx="6624736" cy="4280400"/>
          </a:xfrm>
        </p:spPr>
        <p:txBody>
          <a:bodyPr/>
          <a:lstStyle/>
          <a:p>
            <a:r>
              <a:rPr lang="en-GB" sz="2000" dirty="0"/>
              <a:t>We have established a Research and Innovation Hub with the University of Bedfordshire, which will focus on ways to improve health and social care inequalities in Bedfordshire, Luton and Milton Keynes. </a:t>
            </a:r>
          </a:p>
          <a:p>
            <a:endParaRPr lang="en-GB" sz="2000" dirty="0"/>
          </a:p>
          <a:p>
            <a:r>
              <a:rPr lang="en-GB" sz="2000" dirty="0"/>
              <a:t>Researchers and academics from the Institute for Health Research and the Institute of Applied Social Research will join forces with health and care professionals to work on a number of areas over three years.</a:t>
            </a:r>
          </a:p>
          <a:p>
            <a:endParaRPr lang="en-GB" sz="2000" dirty="0"/>
          </a:p>
          <a:p>
            <a:endParaRPr lang="en-GB" dirty="0"/>
          </a:p>
        </p:txBody>
      </p:sp>
      <p:sp>
        <p:nvSpPr>
          <p:cNvPr id="4" name="Footer Placeholder 3">
            <a:extLst>
              <a:ext uri="{FF2B5EF4-FFF2-40B4-BE49-F238E27FC236}">
                <a16:creationId xmlns:a16="http://schemas.microsoft.com/office/drawing/2014/main" id="{57D7C4B7-ECC1-4658-8818-26AAB892A0E1}"/>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15956BFD-5162-4327-9468-E1A5426C357E}"/>
              </a:ext>
            </a:extLst>
          </p:cNvPr>
          <p:cNvSpPr>
            <a:spLocks noGrp="1"/>
          </p:cNvSpPr>
          <p:nvPr>
            <p:ph type="sldNum" sz="quarter" idx="12"/>
          </p:nvPr>
        </p:nvSpPr>
        <p:spPr/>
        <p:txBody>
          <a:bodyPr/>
          <a:lstStyle/>
          <a:p>
            <a:fld id="{30A60DCE-9105-48A5-8A92-25C9283756D1}" type="slidenum">
              <a:rPr lang="en-GB" smtClean="0"/>
              <a:pPr/>
              <a:t>11</a:t>
            </a:fld>
            <a:endParaRPr lang="en-GB" dirty="0"/>
          </a:p>
        </p:txBody>
      </p:sp>
      <p:pic>
        <p:nvPicPr>
          <p:cNvPr id="1026" name="Picture 2">
            <a:extLst>
              <a:ext uri="{FF2B5EF4-FFF2-40B4-BE49-F238E27FC236}">
                <a16:creationId xmlns:a16="http://schemas.microsoft.com/office/drawing/2014/main" id="{28E164CC-897B-4832-88EB-3377078CAA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2606" y="1844824"/>
            <a:ext cx="4381500" cy="328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9132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88613-B0F5-4205-BE9C-1FAAC9DF9386}"/>
              </a:ext>
            </a:extLst>
          </p:cNvPr>
          <p:cNvSpPr>
            <a:spLocks noGrp="1"/>
          </p:cNvSpPr>
          <p:nvPr>
            <p:ph type="title"/>
          </p:nvPr>
        </p:nvSpPr>
        <p:spPr/>
        <p:txBody>
          <a:bodyPr/>
          <a:lstStyle/>
          <a:p>
            <a:r>
              <a:rPr lang="en-GB" dirty="0"/>
              <a:t>With people that matter </a:t>
            </a:r>
          </a:p>
        </p:txBody>
      </p:sp>
      <p:sp>
        <p:nvSpPr>
          <p:cNvPr id="4" name="Footer Placeholder 3">
            <a:extLst>
              <a:ext uri="{FF2B5EF4-FFF2-40B4-BE49-F238E27FC236}">
                <a16:creationId xmlns:a16="http://schemas.microsoft.com/office/drawing/2014/main" id="{77954544-74BB-4773-AABC-A4FA63F5DF05}"/>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4D102F7B-E423-4F0D-8B1F-603D803463CF}"/>
              </a:ext>
            </a:extLst>
          </p:cNvPr>
          <p:cNvSpPr>
            <a:spLocks noGrp="1"/>
          </p:cNvSpPr>
          <p:nvPr>
            <p:ph type="sldNum" sz="quarter" idx="12"/>
          </p:nvPr>
        </p:nvSpPr>
        <p:spPr/>
        <p:txBody>
          <a:bodyPr/>
          <a:lstStyle/>
          <a:p>
            <a:fld id="{30A60DCE-9105-48A5-8A92-25C9283756D1}" type="slidenum">
              <a:rPr lang="en-GB" smtClean="0"/>
              <a:pPr/>
              <a:t>12</a:t>
            </a:fld>
            <a:endParaRPr lang="en-GB" dirty="0"/>
          </a:p>
        </p:txBody>
      </p:sp>
      <p:pic>
        <p:nvPicPr>
          <p:cNvPr id="2050" name="Picture 2" descr="See the source image">
            <a:extLst>
              <a:ext uri="{FF2B5EF4-FFF2-40B4-BE49-F238E27FC236}">
                <a16:creationId xmlns:a16="http://schemas.microsoft.com/office/drawing/2014/main" id="{81A582C8-D65F-4807-B6CB-1EC73BB68CD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847747" y="1790697"/>
            <a:ext cx="4193844" cy="41938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DB25022-9C7D-4493-9F6A-E5B3883130F4}"/>
              </a:ext>
            </a:extLst>
          </p:cNvPr>
          <p:cNvSpPr txBox="1"/>
          <p:nvPr/>
        </p:nvSpPr>
        <p:spPr>
          <a:xfrm>
            <a:off x="678094" y="1726058"/>
            <a:ext cx="6955605" cy="371705"/>
          </a:xfrm>
          <a:prstGeom prst="rect">
            <a:avLst/>
          </a:prstGeom>
          <a:noFill/>
        </p:spPr>
        <p:txBody>
          <a:bodyPr wrap="square" rtlCol="0">
            <a:spAutoFit/>
          </a:bodyPr>
          <a:lstStyle/>
          <a:p>
            <a:pPr>
              <a:lnSpc>
                <a:spcPct val="106000"/>
              </a:lnSpc>
              <a:spcAft>
                <a:spcPts val="8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DFCC5F98-5C31-48BF-89D6-7D88C9C96A48}"/>
              </a:ext>
            </a:extLst>
          </p:cNvPr>
          <p:cNvSpPr txBox="1"/>
          <p:nvPr/>
        </p:nvSpPr>
        <p:spPr>
          <a:xfrm>
            <a:off x="543299" y="1797609"/>
            <a:ext cx="6955605" cy="4247317"/>
          </a:xfrm>
          <a:prstGeom prst="rect">
            <a:avLst/>
          </a:prstGeom>
          <a:noFill/>
        </p:spPr>
        <p:txBody>
          <a:bodyPr wrap="square" rtlCol="0">
            <a:spAutoFit/>
          </a:bodyPr>
          <a:lstStyle/>
          <a:p>
            <a:pPr marL="285750" indent="-285750">
              <a:buFont typeface="Arial" panose="020B0604020202020204" pitchFamily="34" charset="0"/>
              <a:buChar char="•"/>
            </a:pPr>
            <a:r>
              <a:rPr lang="en-GB" dirty="0"/>
              <a:t>The stories people tell are powerful.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They tell us of their lived experiences and the barriers they have overcome to get the help, support and care they need.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want to hear more, so we can make positive changes.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Denny Review is one of the ways we’re doing this.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Listening to the voices that haven’t always been the loudest and have not always been heard. </a:t>
            </a:r>
          </a:p>
          <a:p>
            <a:pPr marL="285750" indent="-285750">
              <a:buFont typeface="Arial" panose="020B0604020202020204" pitchFamily="34" charset="0"/>
              <a:buChar char="•"/>
            </a:pPr>
            <a:endParaRPr lang="en-GB" dirty="0"/>
          </a:p>
          <a:p>
            <a:endParaRPr lang="en-GB" dirty="0"/>
          </a:p>
          <a:p>
            <a:endParaRPr lang="en-GB" dirty="0"/>
          </a:p>
        </p:txBody>
      </p:sp>
    </p:spTree>
    <p:extLst>
      <p:ext uri="{BB962C8B-B14F-4D97-AF65-F5344CB8AC3E}">
        <p14:creationId xmlns:p14="http://schemas.microsoft.com/office/powerpoint/2010/main" val="4025914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CB9D0-5252-480E-90CD-B8910EFFB212}"/>
              </a:ext>
            </a:extLst>
          </p:cNvPr>
          <p:cNvSpPr>
            <a:spLocks noGrp="1"/>
          </p:cNvSpPr>
          <p:nvPr>
            <p:ph type="title"/>
          </p:nvPr>
        </p:nvSpPr>
        <p:spPr>
          <a:xfrm>
            <a:off x="914400" y="3429000"/>
            <a:ext cx="10363200" cy="1362075"/>
          </a:xfrm>
        </p:spPr>
        <p:txBody>
          <a:bodyPr/>
          <a:lstStyle/>
          <a:p>
            <a:r>
              <a:rPr lang="en-GB" dirty="0"/>
              <a:t>Your stories </a:t>
            </a:r>
          </a:p>
        </p:txBody>
      </p:sp>
      <p:sp>
        <p:nvSpPr>
          <p:cNvPr id="4" name="Footer Placeholder 3">
            <a:extLst>
              <a:ext uri="{FF2B5EF4-FFF2-40B4-BE49-F238E27FC236}">
                <a16:creationId xmlns:a16="http://schemas.microsoft.com/office/drawing/2014/main" id="{DE6D4B1D-2305-45E9-A1F0-831625E46D76}"/>
              </a:ext>
            </a:extLst>
          </p:cNvPr>
          <p:cNvSpPr>
            <a:spLocks noGrp="1"/>
          </p:cNvSpPr>
          <p:nvPr>
            <p:ph type="ftr" sz="quarter" idx="11"/>
          </p:nvPr>
        </p:nvSpPr>
        <p:spPr/>
        <p:txBody>
          <a:bodyPr/>
          <a:lstStyle/>
          <a:p>
            <a:r>
              <a:rPr lang="en-GB"/>
              <a:t>Bedfordshire, Luton and Milton Keynes Health and Care Partnership</a:t>
            </a:r>
          </a:p>
        </p:txBody>
      </p:sp>
      <p:sp>
        <p:nvSpPr>
          <p:cNvPr id="5" name="Slide Number Placeholder 4">
            <a:extLst>
              <a:ext uri="{FF2B5EF4-FFF2-40B4-BE49-F238E27FC236}">
                <a16:creationId xmlns:a16="http://schemas.microsoft.com/office/drawing/2014/main" id="{ABAB5EE0-D7AE-42F3-9495-707608ECFBEB}"/>
              </a:ext>
            </a:extLst>
          </p:cNvPr>
          <p:cNvSpPr>
            <a:spLocks noGrp="1"/>
          </p:cNvSpPr>
          <p:nvPr>
            <p:ph type="sldNum" sz="quarter" idx="12"/>
          </p:nvPr>
        </p:nvSpPr>
        <p:spPr/>
        <p:txBody>
          <a:bodyPr/>
          <a:lstStyle/>
          <a:p>
            <a:fld id="{30A60DCE-9105-48A5-8A92-25C9283756D1}" type="slidenum">
              <a:rPr lang="en-GB" smtClean="0"/>
              <a:t>13</a:t>
            </a:fld>
            <a:endParaRPr lang="en-GB"/>
          </a:p>
        </p:txBody>
      </p:sp>
    </p:spTree>
    <p:extLst>
      <p:ext uri="{BB962C8B-B14F-4D97-AF65-F5344CB8AC3E}">
        <p14:creationId xmlns:p14="http://schemas.microsoft.com/office/powerpoint/2010/main" val="627820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B56B3-73EC-4436-89A3-214160F50332}"/>
              </a:ext>
            </a:extLst>
          </p:cNvPr>
          <p:cNvSpPr>
            <a:spLocks noGrp="1"/>
          </p:cNvSpPr>
          <p:nvPr>
            <p:ph type="title"/>
          </p:nvPr>
        </p:nvSpPr>
        <p:spPr/>
        <p:txBody>
          <a:bodyPr/>
          <a:lstStyle/>
          <a:p>
            <a:r>
              <a:rPr lang="en-GB" dirty="0"/>
              <a:t>Meet Nam</a:t>
            </a:r>
          </a:p>
        </p:txBody>
      </p:sp>
      <p:sp>
        <p:nvSpPr>
          <p:cNvPr id="5" name="Slide Number Placeholder 4">
            <a:extLst>
              <a:ext uri="{FF2B5EF4-FFF2-40B4-BE49-F238E27FC236}">
                <a16:creationId xmlns:a16="http://schemas.microsoft.com/office/drawing/2014/main" id="{E27487CE-0842-45CE-94D3-AC341A4818F5}"/>
              </a:ext>
            </a:extLst>
          </p:cNvPr>
          <p:cNvSpPr>
            <a:spLocks noGrp="1"/>
          </p:cNvSpPr>
          <p:nvPr>
            <p:ph type="sldNum" sz="quarter" idx="12"/>
          </p:nvPr>
        </p:nvSpPr>
        <p:spPr/>
        <p:txBody>
          <a:bodyPr/>
          <a:lstStyle/>
          <a:p>
            <a:fld id="{30A60DCE-9105-48A5-8A92-25C9283756D1}" type="slidenum">
              <a:rPr lang="en-GB" smtClean="0"/>
              <a:pPr/>
              <a:t>2</a:t>
            </a:fld>
            <a:endParaRPr lang="en-GB" dirty="0"/>
          </a:p>
        </p:txBody>
      </p:sp>
      <p:pic>
        <p:nvPicPr>
          <p:cNvPr id="6" name="Picture 4" descr="Muslim avatar people flat icon Royalty Free Vector Image">
            <a:extLst>
              <a:ext uri="{FF2B5EF4-FFF2-40B4-BE49-F238E27FC236}">
                <a16:creationId xmlns:a16="http://schemas.microsoft.com/office/drawing/2014/main" id="{439E9877-6EBC-4899-B848-25A2BAC8BB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3471"/>
          <a:stretch/>
        </p:blipFill>
        <p:spPr bwMode="auto">
          <a:xfrm>
            <a:off x="191344" y="2276872"/>
            <a:ext cx="2057400" cy="1920367"/>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706B96FE-E21A-4873-BD3A-BB5DE9400308}"/>
              </a:ext>
            </a:extLst>
          </p:cNvPr>
          <p:cNvSpPr>
            <a:spLocks noGrp="1"/>
          </p:cNvSpPr>
          <p:nvPr>
            <p:ph idx="1"/>
          </p:nvPr>
        </p:nvSpPr>
        <p:spPr>
          <a:xfrm>
            <a:off x="-18636" y="4243218"/>
            <a:ext cx="2267380" cy="893812"/>
          </a:xfrm>
        </p:spPr>
        <p:txBody>
          <a:bodyPr>
            <a:normAutofit fontScale="92500" lnSpcReduction="20000"/>
          </a:bodyPr>
          <a:lstStyle/>
          <a:p>
            <a:pPr marL="0" indent="0" algn="ctr">
              <a:buNone/>
            </a:pPr>
            <a:r>
              <a:rPr lang="en-GB" sz="1600" dirty="0"/>
              <a:t>Nam lives in Luton. </a:t>
            </a:r>
          </a:p>
          <a:p>
            <a:pPr marL="0" indent="0" algn="ctr">
              <a:buNone/>
            </a:pPr>
            <a:r>
              <a:rPr lang="en-GB" sz="1600" dirty="0"/>
              <a:t>She was invited for routine cervical screening last year</a:t>
            </a:r>
          </a:p>
        </p:txBody>
      </p:sp>
      <p:grpSp>
        <p:nvGrpSpPr>
          <p:cNvPr id="8" name="Group 7">
            <a:extLst>
              <a:ext uri="{FF2B5EF4-FFF2-40B4-BE49-F238E27FC236}">
                <a16:creationId xmlns:a16="http://schemas.microsoft.com/office/drawing/2014/main" id="{ED4A78CA-77E6-46A0-8E80-00813D006D40}"/>
              </a:ext>
            </a:extLst>
          </p:cNvPr>
          <p:cNvGrpSpPr/>
          <p:nvPr/>
        </p:nvGrpSpPr>
        <p:grpSpPr>
          <a:xfrm>
            <a:off x="1784753" y="1412775"/>
            <a:ext cx="10249078" cy="5341183"/>
            <a:chOff x="1216861" y="1141969"/>
            <a:chExt cx="10383957" cy="5592940"/>
          </a:xfrm>
        </p:grpSpPr>
        <p:pic>
          <p:nvPicPr>
            <p:cNvPr id="9" name="Picture 24" descr="Map pointer with Hospital icon. Vector illustration. 7587556 Vector Art at  Vecteezy">
              <a:extLst>
                <a:ext uri="{FF2B5EF4-FFF2-40B4-BE49-F238E27FC236}">
                  <a16:creationId xmlns:a16="http://schemas.microsoft.com/office/drawing/2014/main" id="{8EE6E03A-80F6-4A88-9DD0-AEFC4F8C288A}"/>
                </a:ext>
              </a:extLst>
            </p:cNvPr>
            <p:cNvPicPr>
              <a:picLocks noChangeAspect="1" noChangeArrowheads="1"/>
            </p:cNvPicPr>
            <p:nvPr/>
          </p:nvPicPr>
          <p:blipFill>
            <a:blip r:embed="rId4">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91742" y="2660039"/>
              <a:ext cx="1032122" cy="103212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FDCC6054-B9CC-4EF9-B975-0DCB45003159}"/>
                </a:ext>
              </a:extLst>
            </p:cNvPr>
            <p:cNvGrpSpPr/>
            <p:nvPr/>
          </p:nvGrpSpPr>
          <p:grpSpPr>
            <a:xfrm>
              <a:off x="1216861" y="1141969"/>
              <a:ext cx="10383957" cy="5592940"/>
              <a:chOff x="1216861" y="1141969"/>
              <a:chExt cx="10383957" cy="5592940"/>
            </a:xfrm>
          </p:grpSpPr>
          <p:pic>
            <p:nvPicPr>
              <p:cNvPr id="11" name="Picture 6" descr="6,488 Gp Icon Images, Stock Photos &amp; Vectors | Shutterstock">
                <a:extLst>
                  <a:ext uri="{FF2B5EF4-FFF2-40B4-BE49-F238E27FC236}">
                    <a16:creationId xmlns:a16="http://schemas.microsoft.com/office/drawing/2014/main" id="{6FAA8C9A-E518-4E94-B50C-B3D00158D929}"/>
                  </a:ext>
                </a:extLst>
              </p:cNvPr>
              <p:cNvPicPr>
                <a:picLocks noChangeAspect="1" noChangeArrowheads="1"/>
              </p:cNvPicPr>
              <p:nvPr/>
            </p:nvPicPr>
            <p:blipFill rotWithShape="1">
              <a:blip r:embed="rId5">
                <a:duotone>
                  <a:schemeClr val="bg2">
                    <a:shade val="45000"/>
                    <a:satMod val="135000"/>
                  </a:schemeClr>
                  <a:prstClr val="white"/>
                </a:duotone>
                <a:extLst>
                  <a:ext uri="{28A0092B-C50C-407E-A947-70E740481C1C}">
                    <a14:useLocalDpi xmlns:a14="http://schemas.microsoft.com/office/drawing/2010/main" val="0"/>
                  </a:ext>
                </a:extLst>
              </a:blip>
              <a:srcRect b="6832"/>
              <a:stretch/>
            </p:blipFill>
            <p:spPr bwMode="auto">
              <a:xfrm>
                <a:off x="3666679" y="1874406"/>
                <a:ext cx="1326861" cy="1333500"/>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2">
                <a:extLst>
                  <a:ext uri="{FF2B5EF4-FFF2-40B4-BE49-F238E27FC236}">
                    <a16:creationId xmlns:a16="http://schemas.microsoft.com/office/drawing/2014/main" id="{8396A8FC-E9E5-467B-BB7B-2BAA938E92A5}"/>
                  </a:ext>
                </a:extLst>
              </p:cNvPr>
              <p:cNvSpPr txBox="1">
                <a:spLocks/>
              </p:cNvSpPr>
              <p:nvPr/>
            </p:nvSpPr>
            <p:spPr>
              <a:xfrm>
                <a:off x="1216861" y="5405583"/>
                <a:ext cx="2038723" cy="975650"/>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t>Nam delayed going for screening because she did not want to see her male GP. </a:t>
                </a:r>
              </a:p>
            </p:txBody>
          </p:sp>
          <p:pic>
            <p:nvPicPr>
              <p:cNvPr id="13" name="Picture 8" descr="Radiation therapy Icon - Free PNG &amp; SVG 1250232 - Noun Project">
                <a:extLst>
                  <a:ext uri="{FF2B5EF4-FFF2-40B4-BE49-F238E27FC236}">
                    <a16:creationId xmlns:a16="http://schemas.microsoft.com/office/drawing/2014/main" id="{61E99491-289E-4733-8AC2-8AF4FCE56E48}"/>
                  </a:ext>
                </a:extLst>
              </p:cNvPr>
              <p:cNvPicPr>
                <a:picLocks noChangeAspect="1" noChangeArrowheads="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18041" y="2111751"/>
                <a:ext cx="1228727" cy="122872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 descr="Success Vector SVG Icon - SVG Repo">
                <a:extLst>
                  <a:ext uri="{FF2B5EF4-FFF2-40B4-BE49-F238E27FC236}">
                    <a16:creationId xmlns:a16="http://schemas.microsoft.com/office/drawing/2014/main" id="{FA490243-C350-4858-903E-7E101A957F78}"/>
                  </a:ext>
                </a:extLst>
              </p:cNvPr>
              <p:cNvPicPr>
                <a:picLocks noChangeAspect="1" noChangeArrowheads="1"/>
              </p:cNvPicPr>
              <p:nvPr/>
            </p:nvPicPr>
            <p:blipFill>
              <a:blip r:embed="rId7">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53254" y="2104479"/>
                <a:ext cx="1228728" cy="1228728"/>
              </a:xfrm>
              <a:prstGeom prst="rect">
                <a:avLst/>
              </a:prstGeom>
              <a:noFill/>
              <a:extLst>
                <a:ext uri="{909E8E84-426E-40DD-AFC4-6F175D3DCCD1}">
                  <a14:hiddenFill xmlns:a14="http://schemas.microsoft.com/office/drawing/2010/main">
                    <a:solidFill>
                      <a:srgbClr val="FFFFFF"/>
                    </a:solidFill>
                  </a14:hiddenFill>
                </a:ext>
              </a:extLst>
            </p:spPr>
          </p:pic>
          <p:sp>
            <p:nvSpPr>
              <p:cNvPr id="15" name="Content Placeholder 2">
                <a:extLst>
                  <a:ext uri="{FF2B5EF4-FFF2-40B4-BE49-F238E27FC236}">
                    <a16:creationId xmlns:a16="http://schemas.microsoft.com/office/drawing/2014/main" id="{7DFC3FC6-295A-4ECA-A3FA-F11355871C47}"/>
                  </a:ext>
                </a:extLst>
              </p:cNvPr>
              <p:cNvSpPr txBox="1">
                <a:spLocks/>
              </p:cNvSpPr>
              <p:nvPr/>
            </p:nvSpPr>
            <p:spPr>
              <a:xfrm>
                <a:off x="3377786" y="1141969"/>
                <a:ext cx="2008252" cy="893812"/>
              </a:xfrm>
              <a:prstGeom prst="rect">
                <a:avLst/>
              </a:prstGeom>
            </p:spPr>
            <p:txBody>
              <a:bodyPr vert="horz" lIns="0" tIns="0" rIns="0" bIns="0" rtlCol="0">
                <a:normAutofit fontScale="92500"/>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solidFill>
                      <a:schemeClr val="bg1">
                        <a:lumMod val="65000"/>
                      </a:schemeClr>
                    </a:solidFill>
                  </a:rPr>
                  <a:t>Screening is carried out in good time, further tests undertaken and cancer diagnosed early</a:t>
                </a:r>
              </a:p>
            </p:txBody>
          </p:sp>
          <p:sp>
            <p:nvSpPr>
              <p:cNvPr id="16" name="Content Placeholder 2">
                <a:extLst>
                  <a:ext uri="{FF2B5EF4-FFF2-40B4-BE49-F238E27FC236}">
                    <a16:creationId xmlns:a16="http://schemas.microsoft.com/office/drawing/2014/main" id="{50A45545-4BB9-401F-AFDC-6406B3205CE4}"/>
                  </a:ext>
                </a:extLst>
              </p:cNvPr>
              <p:cNvSpPr txBox="1">
                <a:spLocks/>
              </p:cNvSpPr>
              <p:nvPr/>
            </p:nvSpPr>
            <p:spPr>
              <a:xfrm>
                <a:off x="7318856" y="1329678"/>
                <a:ext cx="2057400" cy="687258"/>
              </a:xfrm>
              <a:prstGeom prst="rect">
                <a:avLst/>
              </a:prstGeom>
            </p:spPr>
            <p:txBody>
              <a:bodyPr vert="horz" lIns="0" tIns="0" rIns="0" bIns="0" rtlCol="0">
                <a:normAutofit fontScale="92500"/>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solidFill>
                      <a:schemeClr val="bg1">
                        <a:lumMod val="65000"/>
                      </a:schemeClr>
                    </a:solidFill>
                  </a:rPr>
                  <a:t>Nam travels to Mount Vernon for her radiotherapy treatment</a:t>
                </a:r>
              </a:p>
            </p:txBody>
          </p:sp>
          <p:sp>
            <p:nvSpPr>
              <p:cNvPr id="17" name="Content Placeholder 2">
                <a:extLst>
                  <a:ext uri="{FF2B5EF4-FFF2-40B4-BE49-F238E27FC236}">
                    <a16:creationId xmlns:a16="http://schemas.microsoft.com/office/drawing/2014/main" id="{9E306CB7-DA6B-45C1-948B-6B767D49F287}"/>
                  </a:ext>
                </a:extLst>
              </p:cNvPr>
              <p:cNvSpPr txBox="1">
                <a:spLocks/>
              </p:cNvSpPr>
              <p:nvPr/>
            </p:nvSpPr>
            <p:spPr>
              <a:xfrm>
                <a:off x="9336360" y="1329678"/>
                <a:ext cx="2264458" cy="893812"/>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solidFill>
                      <a:schemeClr val="bg1">
                        <a:lumMod val="65000"/>
                      </a:schemeClr>
                    </a:solidFill>
                  </a:rPr>
                  <a:t>The treatment course is complete and Nam’s cancer is in remission</a:t>
                </a:r>
              </a:p>
            </p:txBody>
          </p:sp>
          <p:pic>
            <p:nvPicPr>
              <p:cNvPr id="18" name="Picture 12" descr="6,488 Gp Icon Images, Stock Photos &amp; Vectors | Shutterstock">
                <a:extLst>
                  <a:ext uri="{FF2B5EF4-FFF2-40B4-BE49-F238E27FC236}">
                    <a16:creationId xmlns:a16="http://schemas.microsoft.com/office/drawing/2014/main" id="{7680F3B4-020A-460A-A41E-75C5A86CC1C2}"/>
                  </a:ext>
                </a:extLst>
              </p:cNvPr>
              <p:cNvPicPr>
                <a:picLocks noChangeAspect="1" noChangeArrowheads="1"/>
              </p:cNvPicPr>
              <p:nvPr/>
            </p:nvPicPr>
            <p:blipFill rotWithShape="1">
              <a:blip r:embed="rId8">
                <a:duotone>
                  <a:schemeClr val="accent3">
                    <a:shade val="45000"/>
                    <a:satMod val="135000"/>
                  </a:schemeClr>
                  <a:prstClr val="white"/>
                </a:duotone>
                <a:extLst>
                  <a:ext uri="{28A0092B-C50C-407E-A947-70E740481C1C}">
                    <a14:useLocalDpi xmlns:a14="http://schemas.microsoft.com/office/drawing/2010/main" val="0"/>
                  </a:ext>
                </a:extLst>
              </a:blip>
              <a:srcRect b="7052"/>
              <a:stretch/>
            </p:blipFill>
            <p:spPr bwMode="auto">
              <a:xfrm>
                <a:off x="3633895" y="4084346"/>
                <a:ext cx="1515238" cy="151923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Arrows, right, arrow Icon in Interface Navigation">
                <a:extLst>
                  <a:ext uri="{FF2B5EF4-FFF2-40B4-BE49-F238E27FC236}">
                    <a16:creationId xmlns:a16="http://schemas.microsoft.com/office/drawing/2014/main" id="{5D2218B1-D2E8-4940-97A3-74E26D740654}"/>
                  </a:ext>
                </a:extLst>
              </p:cNvPr>
              <p:cNvPicPr>
                <a:picLocks noChangeAspect="1" noChangeArrowheads="1"/>
              </p:cNvPicPr>
              <p:nvPr/>
            </p:nvPicPr>
            <p:blipFill>
              <a:blip r:embed="rId9">
                <a:lum bright="70000" contrast="-70000"/>
                <a:extLst>
                  <a:ext uri="{28A0092B-C50C-407E-A947-70E740481C1C}">
                    <a14:useLocalDpi xmlns:a14="http://schemas.microsoft.com/office/drawing/2010/main" val="0"/>
                  </a:ext>
                </a:extLst>
              </a:blip>
              <a:srcRect/>
              <a:stretch>
                <a:fillRect/>
              </a:stretch>
            </p:blipFill>
            <p:spPr bwMode="auto">
              <a:xfrm>
                <a:off x="1402928" y="1277532"/>
                <a:ext cx="2509803" cy="250980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4" descr="Arrows, right, arrow Icon in Interface Navigation">
                <a:extLst>
                  <a:ext uri="{FF2B5EF4-FFF2-40B4-BE49-F238E27FC236}">
                    <a16:creationId xmlns:a16="http://schemas.microsoft.com/office/drawing/2014/main" id="{D95543D2-B6DA-42B5-B34F-E81AC14EE752}"/>
                  </a:ext>
                </a:extLst>
              </p:cNvPr>
              <p:cNvPicPr>
                <a:picLocks noChangeAspect="1" noChangeArrowheads="1"/>
              </p:cNvPicPr>
              <p:nvPr/>
            </p:nvPicPr>
            <p:blipFill>
              <a:blip r:embed="rId9">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V="1">
                <a:off x="1366515" y="3074740"/>
                <a:ext cx="2896284" cy="250980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Palliative care icon Royalty Free Vector Image">
                <a:extLst>
                  <a:ext uri="{FF2B5EF4-FFF2-40B4-BE49-F238E27FC236}">
                    <a16:creationId xmlns:a16="http://schemas.microsoft.com/office/drawing/2014/main" id="{C5E5EFFA-0394-470A-82D0-99C524D58901}"/>
                  </a:ext>
                </a:extLst>
              </p:cNvPr>
              <p:cNvPicPr>
                <a:picLocks noChangeAspect="1" noChangeArrowheads="1"/>
              </p:cNvPicPr>
              <p:nvPr/>
            </p:nvPicPr>
            <p:blipFill rotWithShape="1">
              <a:blip r:embed="rId10">
                <a:duotone>
                  <a:schemeClr val="accent3">
                    <a:shade val="45000"/>
                    <a:satMod val="135000"/>
                  </a:schemeClr>
                  <a:prstClr val="white"/>
                </a:duotone>
                <a:extLst>
                  <a:ext uri="{28A0092B-C50C-407E-A947-70E740481C1C}">
                    <a14:useLocalDpi xmlns:a14="http://schemas.microsoft.com/office/drawing/2010/main" val="0"/>
                  </a:ext>
                </a:extLst>
              </a:blip>
              <a:srcRect t="13856" b="25100"/>
              <a:stretch/>
            </p:blipFill>
            <p:spPr bwMode="auto">
              <a:xfrm>
                <a:off x="8815662" y="3965880"/>
                <a:ext cx="2057400" cy="1354759"/>
              </a:xfrm>
              <a:prstGeom prst="rect">
                <a:avLst/>
              </a:prstGeom>
              <a:noFill/>
              <a:extLst>
                <a:ext uri="{909E8E84-426E-40DD-AFC4-6F175D3DCCD1}">
                  <a14:hiddenFill xmlns:a14="http://schemas.microsoft.com/office/drawing/2010/main">
                    <a:solidFill>
                      <a:srgbClr val="FFFFFF"/>
                    </a:solidFill>
                  </a14:hiddenFill>
                </a:ext>
              </a:extLst>
            </p:spPr>
          </p:pic>
          <p:sp>
            <p:nvSpPr>
              <p:cNvPr id="22" name="Content Placeholder 2">
                <a:extLst>
                  <a:ext uri="{FF2B5EF4-FFF2-40B4-BE49-F238E27FC236}">
                    <a16:creationId xmlns:a16="http://schemas.microsoft.com/office/drawing/2014/main" id="{C7E9A01B-7A7F-4E9E-A4F3-D6ABB4558E04}"/>
                  </a:ext>
                </a:extLst>
              </p:cNvPr>
              <p:cNvSpPr txBox="1">
                <a:spLocks/>
              </p:cNvSpPr>
              <p:nvPr/>
            </p:nvSpPr>
            <p:spPr>
              <a:xfrm>
                <a:off x="8815662" y="5482097"/>
                <a:ext cx="2264458" cy="893812"/>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t>Not being able to access treatment, Nam is put onto a palliative care pathway</a:t>
                </a:r>
              </a:p>
            </p:txBody>
          </p:sp>
          <p:sp>
            <p:nvSpPr>
              <p:cNvPr id="23" name="Content Placeholder 2">
                <a:extLst>
                  <a:ext uri="{FF2B5EF4-FFF2-40B4-BE49-F238E27FC236}">
                    <a16:creationId xmlns:a16="http://schemas.microsoft.com/office/drawing/2014/main" id="{378BE4FA-4CCA-494D-B616-851CA0094B3F}"/>
                  </a:ext>
                </a:extLst>
              </p:cNvPr>
              <p:cNvSpPr txBox="1">
                <a:spLocks/>
              </p:cNvSpPr>
              <p:nvPr/>
            </p:nvSpPr>
            <p:spPr>
              <a:xfrm>
                <a:off x="3434599" y="5573993"/>
                <a:ext cx="2532864" cy="1160916"/>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t>Nam does manage to make an appointment to see a female nurse at her practice, but her cancer is already advanced</a:t>
                </a:r>
              </a:p>
            </p:txBody>
          </p:sp>
          <p:pic>
            <p:nvPicPr>
              <p:cNvPr id="24" name="Picture 14" descr="Arrows, right, arrow Icon in Interface Navigation">
                <a:extLst>
                  <a:ext uri="{FF2B5EF4-FFF2-40B4-BE49-F238E27FC236}">
                    <a16:creationId xmlns:a16="http://schemas.microsoft.com/office/drawing/2014/main" id="{2E0B4A3A-7AB1-42D9-ABF5-5336B9121802}"/>
                  </a:ext>
                </a:extLst>
              </p:cNvPr>
              <p:cNvPicPr>
                <a:picLocks noChangeAspect="1" noChangeArrowheads="1"/>
              </p:cNvPicPr>
              <p:nvPr/>
            </p:nvPicPr>
            <p:blipFill>
              <a:blip r:embed="rId11" cstate="print">
                <a:lum bright="70000" contrast="-70000"/>
                <a:extLst>
                  <a:ext uri="{28A0092B-C50C-407E-A947-70E740481C1C}">
                    <a14:useLocalDpi xmlns:a14="http://schemas.microsoft.com/office/drawing/2010/main" val="0"/>
                  </a:ext>
                </a:extLst>
              </a:blip>
              <a:srcRect/>
              <a:stretch>
                <a:fillRect/>
              </a:stretch>
            </p:blipFill>
            <p:spPr bwMode="auto">
              <a:xfrm>
                <a:off x="6419174" y="1607632"/>
                <a:ext cx="1713251" cy="171325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4" descr="Arrows, right, arrow Icon in Interface Navigation">
                <a:extLst>
                  <a:ext uri="{FF2B5EF4-FFF2-40B4-BE49-F238E27FC236}">
                    <a16:creationId xmlns:a16="http://schemas.microsoft.com/office/drawing/2014/main" id="{521F667D-4F25-4909-8EA5-F46F198B7B58}"/>
                  </a:ext>
                </a:extLst>
              </p:cNvPr>
              <p:cNvPicPr>
                <a:picLocks noChangeAspect="1" noChangeArrowheads="1"/>
              </p:cNvPicPr>
              <p:nvPr/>
            </p:nvPicPr>
            <p:blipFill>
              <a:blip r:embed="rId9">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V="1">
                <a:off x="6390887" y="3965879"/>
                <a:ext cx="2495938" cy="1713251"/>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4" descr="Arrows, right, arrow Icon in Interface Navigation">
                <a:extLst>
                  <a:ext uri="{FF2B5EF4-FFF2-40B4-BE49-F238E27FC236}">
                    <a16:creationId xmlns:a16="http://schemas.microsoft.com/office/drawing/2014/main" id="{932E559A-4607-41E7-BA68-76161FD232B2}"/>
                  </a:ext>
                </a:extLst>
              </p:cNvPr>
              <p:cNvPicPr>
                <a:picLocks noChangeAspect="1" noChangeArrowheads="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6557389" flipH="1">
                <a:off x="4921116" y="3965881"/>
                <a:ext cx="1713251" cy="1713251"/>
              </a:xfrm>
              <a:prstGeom prst="rect">
                <a:avLst/>
              </a:prstGeom>
              <a:noFill/>
              <a:extLst>
                <a:ext uri="{909E8E84-426E-40DD-AFC4-6F175D3DCCD1}">
                  <a14:hiddenFill xmlns:a14="http://schemas.microsoft.com/office/drawing/2010/main">
                    <a:solidFill>
                      <a:srgbClr val="FFFFFF"/>
                    </a:solidFill>
                  </a14:hiddenFill>
                </a:ext>
              </a:extLst>
            </p:spPr>
          </p:pic>
          <p:sp>
            <p:nvSpPr>
              <p:cNvPr id="27" name="Content Placeholder 2">
                <a:extLst>
                  <a:ext uri="{FF2B5EF4-FFF2-40B4-BE49-F238E27FC236}">
                    <a16:creationId xmlns:a16="http://schemas.microsoft.com/office/drawing/2014/main" id="{458F9D66-18E9-4B95-B1EC-686C3216A963}"/>
                  </a:ext>
                </a:extLst>
              </p:cNvPr>
              <p:cNvSpPr txBox="1">
                <a:spLocks/>
              </p:cNvSpPr>
              <p:nvPr/>
            </p:nvSpPr>
            <p:spPr>
              <a:xfrm>
                <a:off x="5626444" y="3543301"/>
                <a:ext cx="1308313" cy="704371"/>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t>Nam is referred for radiotherapy</a:t>
                </a:r>
              </a:p>
            </p:txBody>
          </p:sp>
          <p:sp>
            <p:nvSpPr>
              <p:cNvPr id="28" name="Content Placeholder 2">
                <a:extLst>
                  <a:ext uri="{FF2B5EF4-FFF2-40B4-BE49-F238E27FC236}">
                    <a16:creationId xmlns:a16="http://schemas.microsoft.com/office/drawing/2014/main" id="{DF5E7286-5AF1-48AE-84CC-8F434E9C6177}"/>
                  </a:ext>
                </a:extLst>
              </p:cNvPr>
              <p:cNvSpPr txBox="1">
                <a:spLocks/>
              </p:cNvSpPr>
              <p:nvPr/>
            </p:nvSpPr>
            <p:spPr>
              <a:xfrm>
                <a:off x="6184178" y="5414390"/>
                <a:ext cx="2532863" cy="1076924"/>
              </a:xfrm>
              <a:prstGeom prst="rect">
                <a:avLst/>
              </a:prstGeom>
            </p:spPr>
            <p:txBody>
              <a:bodyPr vert="horz" lIns="0" tIns="0" rIns="0" bIns="0" rtlCol="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1400" dirty="0"/>
                  <a:t>As Nam cannot drive, and her husband cannot get time off work to take her to appointments, she is not able to travel to Mount Vernon for treatment</a:t>
                </a:r>
              </a:p>
            </p:txBody>
          </p:sp>
        </p:grpSp>
      </p:grpSp>
      <p:sp>
        <p:nvSpPr>
          <p:cNvPr id="29" name="TextBox 28">
            <a:extLst>
              <a:ext uri="{FF2B5EF4-FFF2-40B4-BE49-F238E27FC236}">
                <a16:creationId xmlns:a16="http://schemas.microsoft.com/office/drawing/2014/main" id="{F8AFD5A7-1A2C-4DC2-AF1F-BF62078F8353}"/>
              </a:ext>
            </a:extLst>
          </p:cNvPr>
          <p:cNvSpPr txBox="1"/>
          <p:nvPr/>
        </p:nvSpPr>
        <p:spPr>
          <a:xfrm>
            <a:off x="1610150" y="1914361"/>
            <a:ext cx="1705286" cy="646331"/>
          </a:xfrm>
          <a:prstGeom prst="rect">
            <a:avLst/>
          </a:prstGeom>
          <a:noFill/>
        </p:spPr>
        <p:txBody>
          <a:bodyPr wrap="square" rtlCol="0">
            <a:spAutoFit/>
          </a:bodyPr>
          <a:lstStyle/>
          <a:p>
            <a:r>
              <a:rPr lang="en-GB" b="1" dirty="0">
                <a:solidFill>
                  <a:schemeClr val="bg1">
                    <a:lumMod val="65000"/>
                  </a:schemeClr>
                </a:solidFill>
              </a:rPr>
              <a:t>What should happen</a:t>
            </a:r>
          </a:p>
        </p:txBody>
      </p:sp>
      <p:sp>
        <p:nvSpPr>
          <p:cNvPr id="30" name="TextBox 29">
            <a:extLst>
              <a:ext uri="{FF2B5EF4-FFF2-40B4-BE49-F238E27FC236}">
                <a16:creationId xmlns:a16="http://schemas.microsoft.com/office/drawing/2014/main" id="{5C5896FB-B336-4913-B977-26D238509E92}"/>
              </a:ext>
            </a:extLst>
          </p:cNvPr>
          <p:cNvSpPr txBox="1"/>
          <p:nvPr/>
        </p:nvSpPr>
        <p:spPr>
          <a:xfrm>
            <a:off x="2134291" y="4733548"/>
            <a:ext cx="1705286" cy="646331"/>
          </a:xfrm>
          <a:prstGeom prst="rect">
            <a:avLst/>
          </a:prstGeom>
          <a:noFill/>
        </p:spPr>
        <p:txBody>
          <a:bodyPr wrap="square" rtlCol="0">
            <a:spAutoFit/>
          </a:bodyPr>
          <a:lstStyle/>
          <a:p>
            <a:r>
              <a:rPr lang="en-GB" b="1" dirty="0">
                <a:solidFill>
                  <a:schemeClr val="tx2"/>
                </a:solidFill>
              </a:rPr>
              <a:t>What did happen</a:t>
            </a:r>
          </a:p>
        </p:txBody>
      </p:sp>
    </p:spTree>
    <p:extLst>
      <p:ext uri="{BB962C8B-B14F-4D97-AF65-F5344CB8AC3E}">
        <p14:creationId xmlns:p14="http://schemas.microsoft.com/office/powerpoint/2010/main" val="2300970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4FFBD-52FB-42AA-A82C-6D2853309401}"/>
              </a:ext>
            </a:extLst>
          </p:cNvPr>
          <p:cNvSpPr>
            <a:spLocks noGrp="1"/>
          </p:cNvSpPr>
          <p:nvPr>
            <p:ph type="title"/>
          </p:nvPr>
        </p:nvSpPr>
        <p:spPr/>
        <p:txBody>
          <a:bodyPr>
            <a:normAutofit fontScale="90000"/>
          </a:bodyPr>
          <a:lstStyle/>
          <a:p>
            <a:r>
              <a:rPr lang="en-GB" sz="4400" dirty="0"/>
              <a:t>A quick health check </a:t>
            </a:r>
            <a:br>
              <a:rPr lang="en-GB" dirty="0"/>
            </a:br>
            <a:endParaRPr lang="en-GB" dirty="0"/>
          </a:p>
        </p:txBody>
      </p:sp>
      <p:sp>
        <p:nvSpPr>
          <p:cNvPr id="5" name="Slide Number Placeholder 4">
            <a:extLst>
              <a:ext uri="{FF2B5EF4-FFF2-40B4-BE49-F238E27FC236}">
                <a16:creationId xmlns:a16="http://schemas.microsoft.com/office/drawing/2014/main" id="{ECE73EFC-E931-4126-BFEF-DEDDD3E1EEB7}"/>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
        <p:nvSpPr>
          <p:cNvPr id="6" name="Content Placeholder 2">
            <a:extLst>
              <a:ext uri="{FF2B5EF4-FFF2-40B4-BE49-F238E27FC236}">
                <a16:creationId xmlns:a16="http://schemas.microsoft.com/office/drawing/2014/main" id="{D3C102B6-7CCA-41EA-98D2-9A0ACB5949D7}"/>
              </a:ext>
            </a:extLst>
          </p:cNvPr>
          <p:cNvSpPr txBox="1">
            <a:spLocks/>
          </p:cNvSpPr>
          <p:nvPr/>
        </p:nvSpPr>
        <p:spPr>
          <a:xfrm>
            <a:off x="739417" y="4091122"/>
            <a:ext cx="3660811" cy="576000"/>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b="1" spc="-40" dirty="0">
                <a:solidFill>
                  <a:schemeClr val="tx1"/>
                </a:solidFill>
              </a:rPr>
              <a:t>Luton</a:t>
            </a:r>
            <a:r>
              <a:rPr lang="en-GB" sz="1200" spc="-40" dirty="0">
                <a:solidFill>
                  <a:schemeClr val="tx1"/>
                </a:solidFill>
              </a:rPr>
              <a:t> </a:t>
            </a:r>
            <a:r>
              <a:rPr lang="en-GB" sz="1200" b="1" spc="-40" dirty="0">
                <a:solidFill>
                  <a:schemeClr val="tx2"/>
                </a:solidFill>
              </a:rPr>
              <a:t>(17%) </a:t>
            </a:r>
            <a:r>
              <a:rPr lang="en-GB" sz="1200" spc="-40" dirty="0">
                <a:solidFill>
                  <a:schemeClr val="tx1"/>
                </a:solidFill>
              </a:rPr>
              <a:t>has the highest smoking rate compared with </a:t>
            </a:r>
            <a:r>
              <a:rPr lang="en-GB" sz="1200" b="1" spc="-40" dirty="0">
                <a:solidFill>
                  <a:schemeClr val="tx1"/>
                </a:solidFill>
              </a:rPr>
              <a:t>England</a:t>
            </a:r>
            <a:r>
              <a:rPr lang="en-GB" sz="1200" spc="-40" dirty="0">
                <a:solidFill>
                  <a:schemeClr val="tx1"/>
                </a:solidFill>
              </a:rPr>
              <a:t> </a:t>
            </a:r>
            <a:r>
              <a:rPr lang="en-GB" sz="1200" b="1" spc="-40" dirty="0">
                <a:solidFill>
                  <a:schemeClr val="tx2"/>
                </a:solidFill>
              </a:rPr>
              <a:t>(14%).</a:t>
            </a:r>
          </a:p>
        </p:txBody>
      </p:sp>
      <p:sp>
        <p:nvSpPr>
          <p:cNvPr id="7" name="Rectangle 6">
            <a:extLst>
              <a:ext uri="{FF2B5EF4-FFF2-40B4-BE49-F238E27FC236}">
                <a16:creationId xmlns:a16="http://schemas.microsoft.com/office/drawing/2014/main" id="{F34F0076-F7A0-45F9-8955-1ABD1268A700}"/>
              </a:ext>
            </a:extLst>
          </p:cNvPr>
          <p:cNvSpPr/>
          <p:nvPr/>
        </p:nvSpPr>
        <p:spPr>
          <a:xfrm>
            <a:off x="649705" y="4086715"/>
            <a:ext cx="122780" cy="57600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8" name="Content Placeholder 2">
            <a:extLst>
              <a:ext uri="{FF2B5EF4-FFF2-40B4-BE49-F238E27FC236}">
                <a16:creationId xmlns:a16="http://schemas.microsoft.com/office/drawing/2014/main" id="{67DD761F-87FF-44F3-BCBA-BB6C1BA40FBF}"/>
              </a:ext>
            </a:extLst>
          </p:cNvPr>
          <p:cNvSpPr txBox="1">
            <a:spLocks/>
          </p:cNvSpPr>
          <p:nvPr/>
        </p:nvSpPr>
        <p:spPr>
          <a:xfrm>
            <a:off x="754968" y="4844140"/>
            <a:ext cx="3634222" cy="699204"/>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spc="-40" dirty="0">
                <a:solidFill>
                  <a:schemeClr val="tx1"/>
                </a:solidFill>
              </a:rPr>
              <a:t>Black patients have a higher occurrence </a:t>
            </a:r>
            <a:br>
              <a:rPr lang="en-GB" sz="1200" spc="-40" dirty="0">
                <a:solidFill>
                  <a:schemeClr val="tx1"/>
                </a:solidFill>
              </a:rPr>
            </a:br>
            <a:r>
              <a:rPr lang="en-GB" sz="1200" spc="-40" dirty="0">
                <a:solidFill>
                  <a:schemeClr val="tx1"/>
                </a:solidFill>
              </a:rPr>
              <a:t>of </a:t>
            </a:r>
            <a:r>
              <a:rPr lang="en-GB" sz="1200" b="1" spc="-40" dirty="0">
                <a:solidFill>
                  <a:schemeClr val="tx1"/>
                </a:solidFill>
              </a:rPr>
              <a:t>Obesity</a:t>
            </a:r>
            <a:r>
              <a:rPr lang="en-GB" sz="1200" spc="-40" dirty="0">
                <a:solidFill>
                  <a:schemeClr val="tx1"/>
                </a:solidFill>
              </a:rPr>
              <a:t> </a:t>
            </a:r>
            <a:r>
              <a:rPr lang="en-GB" sz="1200" b="1" spc="-40" dirty="0">
                <a:solidFill>
                  <a:schemeClr val="tx2"/>
                </a:solidFill>
              </a:rPr>
              <a:t>(13.27%)</a:t>
            </a:r>
            <a:r>
              <a:rPr lang="en-GB" sz="1200" spc="-40" dirty="0">
                <a:solidFill>
                  <a:schemeClr val="tx1"/>
                </a:solidFill>
              </a:rPr>
              <a:t>, </a:t>
            </a:r>
            <a:r>
              <a:rPr lang="en-GB" sz="1200" b="1" spc="-40" dirty="0">
                <a:solidFill>
                  <a:schemeClr val="tx1"/>
                </a:solidFill>
              </a:rPr>
              <a:t>Hypertension</a:t>
            </a:r>
            <a:r>
              <a:rPr lang="en-GB" sz="1200" spc="-40" dirty="0">
                <a:solidFill>
                  <a:schemeClr val="tx1"/>
                </a:solidFill>
              </a:rPr>
              <a:t> </a:t>
            </a:r>
            <a:r>
              <a:rPr lang="en-GB" sz="1200" b="1" spc="-40" dirty="0">
                <a:solidFill>
                  <a:schemeClr val="tx2"/>
                </a:solidFill>
              </a:rPr>
              <a:t>(14.45%)</a:t>
            </a:r>
            <a:r>
              <a:rPr lang="en-GB" sz="1200" spc="-40" dirty="0">
                <a:solidFill>
                  <a:schemeClr val="tx1"/>
                </a:solidFill>
              </a:rPr>
              <a:t> and </a:t>
            </a:r>
            <a:r>
              <a:rPr lang="en-GB" sz="1200" b="1" spc="-40" dirty="0">
                <a:solidFill>
                  <a:schemeClr val="tx1"/>
                </a:solidFill>
              </a:rPr>
              <a:t>Diabetes</a:t>
            </a:r>
            <a:r>
              <a:rPr lang="en-GB" sz="1200" spc="-40" dirty="0">
                <a:solidFill>
                  <a:schemeClr val="tx1"/>
                </a:solidFill>
              </a:rPr>
              <a:t> </a:t>
            </a:r>
            <a:r>
              <a:rPr lang="en-GB" sz="1200" b="1" spc="-40" dirty="0">
                <a:solidFill>
                  <a:schemeClr val="tx2"/>
                </a:solidFill>
              </a:rPr>
              <a:t>(10.55%).</a:t>
            </a:r>
            <a:r>
              <a:rPr lang="en-GB" sz="1200" spc="-40" dirty="0">
                <a:solidFill>
                  <a:schemeClr val="tx1"/>
                </a:solidFill>
              </a:rPr>
              <a:t> </a:t>
            </a:r>
          </a:p>
        </p:txBody>
      </p:sp>
      <p:sp>
        <p:nvSpPr>
          <p:cNvPr id="9" name="Rectangle 8">
            <a:extLst>
              <a:ext uri="{FF2B5EF4-FFF2-40B4-BE49-F238E27FC236}">
                <a16:creationId xmlns:a16="http://schemas.microsoft.com/office/drawing/2014/main" id="{7727042C-0BDB-411D-A5BD-5D6C481DE446}"/>
              </a:ext>
            </a:extLst>
          </p:cNvPr>
          <p:cNvSpPr/>
          <p:nvPr/>
        </p:nvSpPr>
        <p:spPr>
          <a:xfrm>
            <a:off x="623392" y="4835891"/>
            <a:ext cx="130761" cy="703491"/>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10" name="Content Placeholder 2">
            <a:extLst>
              <a:ext uri="{FF2B5EF4-FFF2-40B4-BE49-F238E27FC236}">
                <a16:creationId xmlns:a16="http://schemas.microsoft.com/office/drawing/2014/main" id="{DAB39C37-314E-45F3-B798-F9044E962EA6}"/>
              </a:ext>
            </a:extLst>
          </p:cNvPr>
          <p:cNvSpPr txBox="1">
            <a:spLocks/>
          </p:cNvSpPr>
          <p:nvPr/>
        </p:nvSpPr>
        <p:spPr>
          <a:xfrm>
            <a:off x="7928951" y="1594879"/>
            <a:ext cx="3674952" cy="815000"/>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b="1" spc="-40" dirty="0">
                <a:solidFill>
                  <a:schemeClr val="tx1"/>
                </a:solidFill>
              </a:rPr>
              <a:t>Referrals to mental health providers increased </a:t>
            </a:r>
            <a:r>
              <a:rPr lang="en-GB" sz="1200" spc="-40" dirty="0">
                <a:solidFill>
                  <a:schemeClr val="tx1"/>
                </a:solidFill>
              </a:rPr>
              <a:t>by </a:t>
            </a:r>
            <a:r>
              <a:rPr lang="en-GB" sz="1200" b="1" spc="-40" dirty="0">
                <a:solidFill>
                  <a:schemeClr val="tx2"/>
                </a:solidFill>
              </a:rPr>
              <a:t>20% </a:t>
            </a:r>
            <a:r>
              <a:rPr lang="en-GB" sz="1200" spc="-40" dirty="0">
                <a:solidFill>
                  <a:schemeClr val="tx1"/>
                </a:solidFill>
              </a:rPr>
              <a:t>in 2021/22 and </a:t>
            </a:r>
            <a:r>
              <a:rPr lang="en-GB" sz="1200" b="1" spc="-40" dirty="0">
                <a:solidFill>
                  <a:schemeClr val="tx2"/>
                </a:solidFill>
              </a:rPr>
              <a:t>26%</a:t>
            </a:r>
            <a:r>
              <a:rPr lang="en-GB" sz="1200" spc="-40" dirty="0">
                <a:solidFill>
                  <a:schemeClr val="tx1"/>
                </a:solidFill>
              </a:rPr>
              <a:t> for those </a:t>
            </a:r>
            <a:r>
              <a:rPr lang="en-GB" sz="1200" b="1" spc="-40" dirty="0">
                <a:solidFill>
                  <a:schemeClr val="tx1"/>
                </a:solidFill>
              </a:rPr>
              <a:t>aged 18 to 64 years</a:t>
            </a:r>
            <a:r>
              <a:rPr lang="en-GB" sz="1200" spc="-40" dirty="0">
                <a:solidFill>
                  <a:schemeClr val="tx1"/>
                </a:solidFill>
              </a:rPr>
              <a:t>. </a:t>
            </a:r>
            <a:r>
              <a:rPr lang="en-GB" sz="1200" b="1" spc="-40" dirty="0">
                <a:solidFill>
                  <a:schemeClr val="tx2"/>
                </a:solidFill>
              </a:rPr>
              <a:t>25%</a:t>
            </a:r>
            <a:r>
              <a:rPr lang="en-GB" sz="1200" spc="-40" dirty="0">
                <a:solidFill>
                  <a:schemeClr val="tx1"/>
                </a:solidFill>
              </a:rPr>
              <a:t> of patients with a </a:t>
            </a:r>
            <a:r>
              <a:rPr lang="en-GB" sz="1200" b="1" spc="-40" dirty="0">
                <a:solidFill>
                  <a:schemeClr val="tx1"/>
                </a:solidFill>
              </a:rPr>
              <a:t>long-term condition </a:t>
            </a:r>
            <a:r>
              <a:rPr lang="en-GB" sz="1200" spc="-40" dirty="0">
                <a:solidFill>
                  <a:schemeClr val="tx1"/>
                </a:solidFill>
              </a:rPr>
              <a:t>also have a recorded mental health need.</a:t>
            </a:r>
            <a:endParaRPr lang="en-GB" sz="1200" b="1" spc="-40" dirty="0">
              <a:solidFill>
                <a:schemeClr val="tx2"/>
              </a:solidFill>
            </a:endParaRPr>
          </a:p>
        </p:txBody>
      </p:sp>
      <p:sp>
        <p:nvSpPr>
          <p:cNvPr id="11" name="Rectangle 10">
            <a:extLst>
              <a:ext uri="{FF2B5EF4-FFF2-40B4-BE49-F238E27FC236}">
                <a16:creationId xmlns:a16="http://schemas.microsoft.com/office/drawing/2014/main" id="{15A95D89-A0AC-422B-B4BB-1A1191E130B5}"/>
              </a:ext>
            </a:extLst>
          </p:cNvPr>
          <p:cNvSpPr/>
          <p:nvPr/>
        </p:nvSpPr>
        <p:spPr>
          <a:xfrm>
            <a:off x="7847128" y="1569688"/>
            <a:ext cx="108365" cy="815421"/>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12" name="Content Placeholder 2">
            <a:extLst>
              <a:ext uri="{FF2B5EF4-FFF2-40B4-BE49-F238E27FC236}">
                <a16:creationId xmlns:a16="http://schemas.microsoft.com/office/drawing/2014/main" id="{8C4A6DE9-DBC4-4010-AF44-7B6ADACBE672}"/>
              </a:ext>
            </a:extLst>
          </p:cNvPr>
          <p:cNvSpPr txBox="1">
            <a:spLocks/>
          </p:cNvSpPr>
          <p:nvPr/>
        </p:nvSpPr>
        <p:spPr>
          <a:xfrm>
            <a:off x="7915578" y="2534862"/>
            <a:ext cx="3674952" cy="954374"/>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b="1" spc="-40" dirty="0">
                <a:solidFill>
                  <a:schemeClr val="tx1"/>
                </a:solidFill>
              </a:rPr>
              <a:t>Luton</a:t>
            </a:r>
            <a:r>
              <a:rPr lang="en-GB" sz="1200" spc="-40" dirty="0">
                <a:solidFill>
                  <a:schemeClr val="tx1"/>
                </a:solidFill>
              </a:rPr>
              <a:t> </a:t>
            </a:r>
            <a:r>
              <a:rPr lang="en-GB" sz="1200" b="1" spc="-40" dirty="0">
                <a:solidFill>
                  <a:schemeClr val="tx2"/>
                </a:solidFill>
              </a:rPr>
              <a:t>(7.7%) </a:t>
            </a:r>
            <a:r>
              <a:rPr lang="en-GB" sz="1200" spc="-40" dirty="0">
                <a:solidFill>
                  <a:schemeClr val="tx1"/>
                </a:solidFill>
              </a:rPr>
              <a:t>and </a:t>
            </a:r>
            <a:r>
              <a:rPr lang="en-GB" sz="1200" b="1" spc="-40" dirty="0">
                <a:solidFill>
                  <a:schemeClr val="tx1"/>
                </a:solidFill>
              </a:rPr>
              <a:t>Milton Keynes </a:t>
            </a:r>
            <a:r>
              <a:rPr lang="en-GB" sz="1200" b="1" spc="-40" dirty="0">
                <a:solidFill>
                  <a:schemeClr val="tx2"/>
                </a:solidFill>
              </a:rPr>
              <a:t>(1.4%) </a:t>
            </a:r>
            <a:br>
              <a:rPr lang="en-GB" sz="1200" b="1" spc="-40" dirty="0">
                <a:solidFill>
                  <a:schemeClr val="tx2"/>
                </a:solidFill>
              </a:rPr>
            </a:br>
            <a:r>
              <a:rPr lang="en-GB" sz="1200" spc="-40" dirty="0">
                <a:solidFill>
                  <a:schemeClr val="tx1"/>
                </a:solidFill>
              </a:rPr>
              <a:t>has </a:t>
            </a:r>
            <a:r>
              <a:rPr lang="en-GB" sz="1200" b="1" spc="-40" dirty="0">
                <a:solidFill>
                  <a:schemeClr val="tx1"/>
                </a:solidFill>
              </a:rPr>
              <a:t>a higher number of low birth-weight</a:t>
            </a:r>
            <a:r>
              <a:rPr lang="en-GB" sz="1200" spc="-40" dirty="0">
                <a:solidFill>
                  <a:schemeClr val="tx1"/>
                </a:solidFill>
              </a:rPr>
              <a:t> babies compared to England </a:t>
            </a:r>
            <a:r>
              <a:rPr lang="en-GB" sz="1200" b="1" spc="-40" dirty="0">
                <a:solidFill>
                  <a:schemeClr val="tx2"/>
                </a:solidFill>
              </a:rPr>
              <a:t>increasing risk of childhood mortality</a:t>
            </a:r>
            <a:r>
              <a:rPr lang="en-GB" sz="1200" spc="-40" dirty="0">
                <a:solidFill>
                  <a:schemeClr val="tx2"/>
                </a:solidFill>
              </a:rPr>
              <a:t>, </a:t>
            </a:r>
            <a:r>
              <a:rPr lang="en-GB" sz="1200" b="1" spc="-40" dirty="0">
                <a:solidFill>
                  <a:schemeClr val="tx2"/>
                </a:solidFill>
              </a:rPr>
              <a:t>asthma</a:t>
            </a:r>
            <a:r>
              <a:rPr lang="en-GB" sz="1200" spc="-40" dirty="0">
                <a:solidFill>
                  <a:schemeClr val="tx2"/>
                </a:solidFill>
              </a:rPr>
              <a:t>, </a:t>
            </a:r>
            <a:r>
              <a:rPr lang="en-GB" sz="1200" b="1" spc="-40" dirty="0">
                <a:solidFill>
                  <a:schemeClr val="tx2"/>
                </a:solidFill>
              </a:rPr>
              <a:t>acute respiratory infections </a:t>
            </a:r>
            <a:r>
              <a:rPr lang="en-GB" sz="1200" spc="-40" dirty="0">
                <a:solidFill>
                  <a:schemeClr val="tx1"/>
                </a:solidFill>
              </a:rPr>
              <a:t>and </a:t>
            </a:r>
            <a:r>
              <a:rPr lang="en-GB" sz="1200" b="1" spc="-40" dirty="0">
                <a:solidFill>
                  <a:schemeClr val="tx2"/>
                </a:solidFill>
              </a:rPr>
              <a:t>diseases</a:t>
            </a:r>
            <a:r>
              <a:rPr lang="en-GB" sz="1200" spc="-40" dirty="0">
                <a:solidFill>
                  <a:schemeClr val="tx1"/>
                </a:solidFill>
              </a:rPr>
              <a:t> in adulthood.</a:t>
            </a:r>
          </a:p>
        </p:txBody>
      </p:sp>
      <p:sp>
        <p:nvSpPr>
          <p:cNvPr id="13" name="Rectangle 12">
            <a:extLst>
              <a:ext uri="{FF2B5EF4-FFF2-40B4-BE49-F238E27FC236}">
                <a16:creationId xmlns:a16="http://schemas.microsoft.com/office/drawing/2014/main" id="{FD288BD2-BF93-4A8A-B728-518E74F7BC83}"/>
              </a:ext>
            </a:extLst>
          </p:cNvPr>
          <p:cNvSpPr/>
          <p:nvPr/>
        </p:nvSpPr>
        <p:spPr>
          <a:xfrm>
            <a:off x="7795091" y="2535657"/>
            <a:ext cx="121687" cy="953579"/>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14" name="Content Placeholder 2">
            <a:extLst>
              <a:ext uri="{FF2B5EF4-FFF2-40B4-BE49-F238E27FC236}">
                <a16:creationId xmlns:a16="http://schemas.microsoft.com/office/drawing/2014/main" id="{1917FD2C-1B6C-4806-A8B0-FFB8FBD0A7A0}"/>
              </a:ext>
            </a:extLst>
          </p:cNvPr>
          <p:cNvSpPr txBox="1">
            <a:spLocks/>
          </p:cNvSpPr>
          <p:nvPr/>
        </p:nvSpPr>
        <p:spPr>
          <a:xfrm>
            <a:off x="7926453" y="3612737"/>
            <a:ext cx="3663016" cy="954374"/>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spc="-40" dirty="0">
                <a:solidFill>
                  <a:schemeClr val="tx1"/>
                </a:solidFill>
              </a:rPr>
              <a:t>Childhood vaccine uptake in England has been </a:t>
            </a:r>
            <a:r>
              <a:rPr lang="en-GB" sz="1200" b="1" spc="-40" dirty="0">
                <a:solidFill>
                  <a:schemeClr val="tx1"/>
                </a:solidFill>
              </a:rPr>
              <a:t>declining</a:t>
            </a:r>
            <a:r>
              <a:rPr lang="en-GB" sz="1200" spc="-40" dirty="0">
                <a:solidFill>
                  <a:schemeClr val="tx1"/>
                </a:solidFill>
              </a:rPr>
              <a:t> since 2012-13 and made worse by Covid. In BLMK </a:t>
            </a:r>
            <a:r>
              <a:rPr lang="en-GB" sz="1200" b="1" spc="-40" dirty="0">
                <a:solidFill>
                  <a:schemeClr val="tx2"/>
                </a:solidFill>
              </a:rPr>
              <a:t>28,000</a:t>
            </a:r>
            <a:r>
              <a:rPr lang="en-GB" sz="1200" spc="-40" dirty="0">
                <a:solidFill>
                  <a:schemeClr val="tx1"/>
                </a:solidFill>
              </a:rPr>
              <a:t> children under 5 years have an indicated health need. </a:t>
            </a:r>
          </a:p>
        </p:txBody>
      </p:sp>
      <p:sp>
        <p:nvSpPr>
          <p:cNvPr id="15" name="Rectangle 14">
            <a:extLst>
              <a:ext uri="{FF2B5EF4-FFF2-40B4-BE49-F238E27FC236}">
                <a16:creationId xmlns:a16="http://schemas.microsoft.com/office/drawing/2014/main" id="{422A4A52-D9F7-425A-B8E5-95EEDF953005}"/>
              </a:ext>
            </a:extLst>
          </p:cNvPr>
          <p:cNvSpPr/>
          <p:nvPr/>
        </p:nvSpPr>
        <p:spPr>
          <a:xfrm>
            <a:off x="7807213" y="3614219"/>
            <a:ext cx="121687" cy="953805"/>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16" name="Content Placeholder 2">
            <a:extLst>
              <a:ext uri="{FF2B5EF4-FFF2-40B4-BE49-F238E27FC236}">
                <a16:creationId xmlns:a16="http://schemas.microsoft.com/office/drawing/2014/main" id="{5BEAFC44-858B-47EC-A818-C56B4AE1F43D}"/>
              </a:ext>
            </a:extLst>
          </p:cNvPr>
          <p:cNvSpPr txBox="1">
            <a:spLocks/>
          </p:cNvSpPr>
          <p:nvPr/>
        </p:nvSpPr>
        <p:spPr>
          <a:xfrm>
            <a:off x="751366" y="3284984"/>
            <a:ext cx="3660811" cy="576000"/>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spc="-40" dirty="0">
                <a:solidFill>
                  <a:schemeClr val="tx1"/>
                </a:solidFill>
              </a:rPr>
              <a:t>Females in our most deprived areas spend </a:t>
            </a:r>
            <a:r>
              <a:rPr lang="en-GB" sz="1200" b="1" spc="-40" dirty="0">
                <a:solidFill>
                  <a:schemeClr val="tx2"/>
                </a:solidFill>
              </a:rPr>
              <a:t>34% </a:t>
            </a:r>
            <a:r>
              <a:rPr lang="en-GB" sz="1200" spc="-40" dirty="0">
                <a:solidFill>
                  <a:schemeClr val="tx1"/>
                </a:solidFill>
              </a:rPr>
              <a:t>of their life in ill health and males </a:t>
            </a:r>
            <a:r>
              <a:rPr lang="en-GB" sz="1200" b="1" spc="-40" dirty="0">
                <a:solidFill>
                  <a:schemeClr val="tx2"/>
                </a:solidFill>
              </a:rPr>
              <a:t>30% </a:t>
            </a:r>
            <a:endParaRPr lang="en-GB" sz="1200" spc="-40" dirty="0">
              <a:solidFill>
                <a:srgbClr val="FF0000"/>
              </a:solidFill>
            </a:endParaRPr>
          </a:p>
        </p:txBody>
      </p:sp>
      <p:sp>
        <p:nvSpPr>
          <p:cNvPr id="17" name="Rectangle 16">
            <a:extLst>
              <a:ext uri="{FF2B5EF4-FFF2-40B4-BE49-F238E27FC236}">
                <a16:creationId xmlns:a16="http://schemas.microsoft.com/office/drawing/2014/main" id="{4BC22CEC-A1DA-4C4D-B785-4B505561A0DE}"/>
              </a:ext>
            </a:extLst>
          </p:cNvPr>
          <p:cNvSpPr/>
          <p:nvPr/>
        </p:nvSpPr>
        <p:spPr>
          <a:xfrm>
            <a:off x="639782" y="3284984"/>
            <a:ext cx="122781" cy="575604"/>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18" name="Content Placeholder 2">
            <a:extLst>
              <a:ext uri="{FF2B5EF4-FFF2-40B4-BE49-F238E27FC236}">
                <a16:creationId xmlns:a16="http://schemas.microsoft.com/office/drawing/2014/main" id="{C09D2C30-6931-4816-B65A-7F69222D14EF}"/>
              </a:ext>
            </a:extLst>
          </p:cNvPr>
          <p:cNvSpPr txBox="1">
            <a:spLocks/>
          </p:cNvSpPr>
          <p:nvPr/>
        </p:nvSpPr>
        <p:spPr>
          <a:xfrm>
            <a:off x="751366" y="2348880"/>
            <a:ext cx="3660811" cy="803621"/>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b="1" spc="-40" dirty="0">
                <a:solidFill>
                  <a:schemeClr val="tx1"/>
                </a:solidFill>
              </a:rPr>
              <a:t>Luton has the highest levels of deprivation </a:t>
            </a:r>
            <a:r>
              <a:rPr lang="en-GB" sz="1200" b="1" spc="-40" dirty="0">
                <a:solidFill>
                  <a:schemeClr val="tx2"/>
                </a:solidFill>
              </a:rPr>
              <a:t>(24% of neighbourhoods) </a:t>
            </a:r>
            <a:r>
              <a:rPr lang="en-GB" sz="1200" spc="-40" dirty="0">
                <a:solidFill>
                  <a:schemeClr val="tx1"/>
                </a:solidFill>
              </a:rPr>
              <a:t>and is in the </a:t>
            </a:r>
            <a:r>
              <a:rPr lang="en-GB" sz="1200" b="1" spc="-40" dirty="0">
                <a:solidFill>
                  <a:schemeClr val="tx2"/>
                </a:solidFill>
              </a:rPr>
              <a:t>20% </a:t>
            </a:r>
            <a:r>
              <a:rPr lang="en-GB" sz="1200" spc="-40" dirty="0">
                <a:solidFill>
                  <a:schemeClr val="tx1"/>
                </a:solidFill>
              </a:rPr>
              <a:t>most deprived neighbourhoods in England</a:t>
            </a:r>
            <a:r>
              <a:rPr lang="en-GB" sz="1300" spc="-40" dirty="0">
                <a:solidFill>
                  <a:schemeClr val="tx1"/>
                </a:solidFill>
              </a:rPr>
              <a:t>.</a:t>
            </a:r>
          </a:p>
        </p:txBody>
      </p:sp>
      <p:sp>
        <p:nvSpPr>
          <p:cNvPr id="19" name="Rectangle 18">
            <a:extLst>
              <a:ext uri="{FF2B5EF4-FFF2-40B4-BE49-F238E27FC236}">
                <a16:creationId xmlns:a16="http://schemas.microsoft.com/office/drawing/2014/main" id="{0589E798-BCC8-42C9-A823-D5FBE8AC996E}"/>
              </a:ext>
            </a:extLst>
          </p:cNvPr>
          <p:cNvSpPr/>
          <p:nvPr/>
        </p:nvSpPr>
        <p:spPr>
          <a:xfrm>
            <a:off x="632567" y="2348880"/>
            <a:ext cx="122400" cy="803142"/>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20" name="Content Placeholder 2">
            <a:extLst>
              <a:ext uri="{FF2B5EF4-FFF2-40B4-BE49-F238E27FC236}">
                <a16:creationId xmlns:a16="http://schemas.microsoft.com/office/drawing/2014/main" id="{5877B3CC-1FBE-4368-B0A9-EBBAB544B459}"/>
              </a:ext>
            </a:extLst>
          </p:cNvPr>
          <p:cNvSpPr txBox="1">
            <a:spLocks/>
          </p:cNvSpPr>
          <p:nvPr/>
        </p:nvSpPr>
        <p:spPr>
          <a:xfrm>
            <a:off x="672898" y="1495281"/>
            <a:ext cx="3727330" cy="792000"/>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spc="-40" dirty="0">
                <a:solidFill>
                  <a:schemeClr val="tx1"/>
                </a:solidFill>
              </a:rPr>
              <a:t>Life expectancy between the most and least deprived neighbourhoods </a:t>
            </a:r>
            <a:r>
              <a:rPr lang="en-GB" sz="1200" b="1" spc="-40" dirty="0">
                <a:solidFill>
                  <a:schemeClr val="tx1"/>
                </a:solidFill>
              </a:rPr>
              <a:t>in Bedford </a:t>
            </a:r>
            <a:r>
              <a:rPr lang="en-GB" sz="1200" spc="-40" dirty="0">
                <a:solidFill>
                  <a:schemeClr val="tx1"/>
                </a:solidFill>
              </a:rPr>
              <a:t>is </a:t>
            </a:r>
            <a:r>
              <a:rPr lang="en-GB" sz="1200" b="1" spc="-40" dirty="0">
                <a:solidFill>
                  <a:schemeClr val="tx2"/>
                </a:solidFill>
              </a:rPr>
              <a:t>8.9 years </a:t>
            </a:r>
            <a:r>
              <a:rPr lang="en-GB" sz="1200" spc="-40" dirty="0">
                <a:solidFill>
                  <a:schemeClr val="tx1"/>
                </a:solidFill>
              </a:rPr>
              <a:t>for men and </a:t>
            </a:r>
            <a:r>
              <a:rPr lang="en-GB" sz="1200" b="1" spc="-40" dirty="0">
                <a:solidFill>
                  <a:schemeClr val="tx2"/>
                </a:solidFill>
              </a:rPr>
              <a:t>7.8 years </a:t>
            </a:r>
            <a:r>
              <a:rPr lang="en-GB" sz="1200" spc="-40" dirty="0">
                <a:solidFill>
                  <a:schemeClr val="tx1"/>
                </a:solidFill>
              </a:rPr>
              <a:t>for women. </a:t>
            </a:r>
          </a:p>
        </p:txBody>
      </p:sp>
      <p:sp>
        <p:nvSpPr>
          <p:cNvPr id="21" name="Rectangle 20">
            <a:extLst>
              <a:ext uri="{FF2B5EF4-FFF2-40B4-BE49-F238E27FC236}">
                <a16:creationId xmlns:a16="http://schemas.microsoft.com/office/drawing/2014/main" id="{D2074C5F-1102-478B-93A6-0A4557EB10BA}"/>
              </a:ext>
            </a:extLst>
          </p:cNvPr>
          <p:cNvSpPr/>
          <p:nvPr/>
        </p:nvSpPr>
        <p:spPr>
          <a:xfrm>
            <a:off x="649705" y="1495281"/>
            <a:ext cx="126293" cy="792000"/>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pic>
        <p:nvPicPr>
          <p:cNvPr id="22" name="Content Placeholder 7" descr="Map&#10;&#10;Description automatically generated">
            <a:extLst>
              <a:ext uri="{FF2B5EF4-FFF2-40B4-BE49-F238E27FC236}">
                <a16:creationId xmlns:a16="http://schemas.microsoft.com/office/drawing/2014/main" id="{0355BE56-2239-4B83-A5C6-E3128D8B7BA9}"/>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16023" y="1845989"/>
            <a:ext cx="3297143" cy="4103291"/>
          </a:xfrm>
        </p:spPr>
      </p:pic>
      <p:sp>
        <p:nvSpPr>
          <p:cNvPr id="23" name="Content Placeholder 2">
            <a:extLst>
              <a:ext uri="{FF2B5EF4-FFF2-40B4-BE49-F238E27FC236}">
                <a16:creationId xmlns:a16="http://schemas.microsoft.com/office/drawing/2014/main" id="{9A151886-A1AF-4755-96F5-60B5ADE489E5}"/>
              </a:ext>
            </a:extLst>
          </p:cNvPr>
          <p:cNvSpPr txBox="1">
            <a:spLocks/>
          </p:cNvSpPr>
          <p:nvPr/>
        </p:nvSpPr>
        <p:spPr>
          <a:xfrm>
            <a:off x="7915578" y="4731519"/>
            <a:ext cx="3669897" cy="757202"/>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b="1" spc="-40" dirty="0">
                <a:solidFill>
                  <a:schemeClr val="tx1"/>
                </a:solidFill>
              </a:rPr>
              <a:t>Luton has the highest children obesity rates</a:t>
            </a:r>
            <a:r>
              <a:rPr lang="en-GB" sz="1200" spc="-40" dirty="0">
                <a:solidFill>
                  <a:schemeClr val="tx1"/>
                </a:solidFill>
              </a:rPr>
              <a:t>. Rates are </a:t>
            </a:r>
            <a:r>
              <a:rPr lang="en-GB" sz="1200" b="1" spc="-40" dirty="0">
                <a:solidFill>
                  <a:schemeClr val="tx2"/>
                </a:solidFill>
              </a:rPr>
              <a:t>2X higher </a:t>
            </a:r>
            <a:r>
              <a:rPr lang="en-GB" sz="1200" spc="-40" dirty="0">
                <a:solidFill>
                  <a:schemeClr val="tx1"/>
                </a:solidFill>
              </a:rPr>
              <a:t>in most deprived </a:t>
            </a:r>
            <a:r>
              <a:rPr lang="en-GB" sz="1200" b="1" spc="-40" dirty="0">
                <a:solidFill>
                  <a:schemeClr val="tx2"/>
                </a:solidFill>
              </a:rPr>
              <a:t>10%</a:t>
            </a:r>
            <a:r>
              <a:rPr lang="en-GB" sz="1200" spc="-40" dirty="0">
                <a:solidFill>
                  <a:schemeClr val="tx1"/>
                </a:solidFill>
              </a:rPr>
              <a:t> of </a:t>
            </a:r>
            <a:r>
              <a:rPr lang="en-GB" sz="1200" b="1" spc="-40" dirty="0">
                <a:solidFill>
                  <a:schemeClr val="tx1"/>
                </a:solidFill>
              </a:rPr>
              <a:t>children</a:t>
            </a:r>
            <a:r>
              <a:rPr lang="en-GB" sz="1200" spc="-40" dirty="0">
                <a:solidFill>
                  <a:schemeClr val="tx1"/>
                </a:solidFill>
              </a:rPr>
              <a:t> compared to least deprived. </a:t>
            </a:r>
          </a:p>
        </p:txBody>
      </p:sp>
      <p:sp>
        <p:nvSpPr>
          <p:cNvPr id="24" name="Rectangle 23">
            <a:extLst>
              <a:ext uri="{FF2B5EF4-FFF2-40B4-BE49-F238E27FC236}">
                <a16:creationId xmlns:a16="http://schemas.microsoft.com/office/drawing/2014/main" id="{C6128E0C-35E7-4EE1-91A9-AC5AB2346441}"/>
              </a:ext>
            </a:extLst>
          </p:cNvPr>
          <p:cNvSpPr/>
          <p:nvPr/>
        </p:nvSpPr>
        <p:spPr>
          <a:xfrm>
            <a:off x="7807214" y="4731519"/>
            <a:ext cx="133628" cy="758684"/>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25" name="Content Placeholder 2">
            <a:extLst>
              <a:ext uri="{FF2B5EF4-FFF2-40B4-BE49-F238E27FC236}">
                <a16:creationId xmlns:a16="http://schemas.microsoft.com/office/drawing/2014/main" id="{01F9C59C-504F-4932-A082-BE8350BA3761}"/>
              </a:ext>
            </a:extLst>
          </p:cNvPr>
          <p:cNvSpPr txBox="1">
            <a:spLocks/>
          </p:cNvSpPr>
          <p:nvPr/>
        </p:nvSpPr>
        <p:spPr>
          <a:xfrm>
            <a:off x="746926" y="5722152"/>
            <a:ext cx="3661200" cy="749768"/>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b="1" spc="-40" dirty="0">
                <a:solidFill>
                  <a:schemeClr val="tx1"/>
                </a:solidFill>
              </a:rPr>
              <a:t>Breast cancer </a:t>
            </a:r>
            <a:r>
              <a:rPr lang="en-GB" sz="1200" spc="-40" dirty="0">
                <a:solidFill>
                  <a:schemeClr val="tx1"/>
                </a:solidFill>
              </a:rPr>
              <a:t>is the </a:t>
            </a:r>
            <a:r>
              <a:rPr lang="en-GB" sz="1200" b="1" spc="-40" dirty="0">
                <a:solidFill>
                  <a:schemeClr val="tx1"/>
                </a:solidFill>
              </a:rPr>
              <a:t>2nd most common cause of </a:t>
            </a:r>
            <a:r>
              <a:rPr lang="en-GB" sz="1200" spc="-40" dirty="0">
                <a:solidFill>
                  <a:schemeClr val="tx1"/>
                </a:solidFill>
              </a:rPr>
              <a:t>death among women. Breast screening is low in </a:t>
            </a:r>
            <a:r>
              <a:rPr lang="en-GB" sz="1200" b="1" spc="-40" dirty="0">
                <a:solidFill>
                  <a:schemeClr val="tx1"/>
                </a:solidFill>
              </a:rPr>
              <a:t>Bedford</a:t>
            </a:r>
            <a:r>
              <a:rPr lang="en-GB" sz="1200" spc="-40" dirty="0">
                <a:solidFill>
                  <a:schemeClr val="tx1"/>
                </a:solidFill>
              </a:rPr>
              <a:t> </a:t>
            </a:r>
            <a:r>
              <a:rPr lang="en-GB" sz="1200" b="1" spc="-40" dirty="0">
                <a:solidFill>
                  <a:schemeClr val="tx2"/>
                </a:solidFill>
              </a:rPr>
              <a:t>(58%) </a:t>
            </a:r>
            <a:r>
              <a:rPr lang="en-GB" sz="1200" spc="-40" dirty="0">
                <a:solidFill>
                  <a:schemeClr val="tx1"/>
                </a:solidFill>
              </a:rPr>
              <a:t>compared to </a:t>
            </a:r>
            <a:r>
              <a:rPr lang="en-GB" sz="1200" b="1" spc="-40" dirty="0">
                <a:solidFill>
                  <a:schemeClr val="tx1"/>
                </a:solidFill>
              </a:rPr>
              <a:t>England</a:t>
            </a:r>
            <a:r>
              <a:rPr lang="en-GB" sz="1200" spc="-40" dirty="0">
                <a:solidFill>
                  <a:schemeClr val="tx1"/>
                </a:solidFill>
              </a:rPr>
              <a:t> </a:t>
            </a:r>
            <a:r>
              <a:rPr lang="en-GB" sz="1200" b="1" spc="-40" dirty="0">
                <a:solidFill>
                  <a:schemeClr val="tx2"/>
                </a:solidFill>
              </a:rPr>
              <a:t>(64%).</a:t>
            </a:r>
          </a:p>
        </p:txBody>
      </p:sp>
      <p:sp>
        <p:nvSpPr>
          <p:cNvPr id="26" name="Rectangle 25">
            <a:extLst>
              <a:ext uri="{FF2B5EF4-FFF2-40B4-BE49-F238E27FC236}">
                <a16:creationId xmlns:a16="http://schemas.microsoft.com/office/drawing/2014/main" id="{B83DA167-5B30-4B36-83A8-A8A15D78470E}"/>
              </a:ext>
            </a:extLst>
          </p:cNvPr>
          <p:cNvSpPr/>
          <p:nvPr/>
        </p:nvSpPr>
        <p:spPr>
          <a:xfrm>
            <a:off x="623392" y="5716965"/>
            <a:ext cx="147898" cy="754955"/>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
        <p:nvSpPr>
          <p:cNvPr id="27" name="Content Placeholder 2">
            <a:extLst>
              <a:ext uri="{FF2B5EF4-FFF2-40B4-BE49-F238E27FC236}">
                <a16:creationId xmlns:a16="http://schemas.microsoft.com/office/drawing/2014/main" id="{90BE1F27-E35B-4C18-A225-19736C9D3B99}"/>
              </a:ext>
            </a:extLst>
          </p:cNvPr>
          <p:cNvSpPr txBox="1">
            <a:spLocks/>
          </p:cNvSpPr>
          <p:nvPr/>
        </p:nvSpPr>
        <p:spPr>
          <a:xfrm>
            <a:off x="7904282" y="5623565"/>
            <a:ext cx="3687004" cy="749768"/>
          </a:xfrm>
          <a:prstGeom prst="rect">
            <a:avLst/>
          </a:prstGeom>
          <a:solidFill>
            <a:srgbClr val="E3E3E3"/>
          </a:solidFill>
        </p:spPr>
        <p:txBody>
          <a:bodyPr vert="horz" wrap="square" lIns="144000" tIns="144000" rIns="144000" bIns="144000" rtlCol="0" anchor="ctr" anchorCtr="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200" spc="-40" dirty="0">
                <a:solidFill>
                  <a:schemeClr val="tx1"/>
                </a:solidFill>
              </a:rPr>
              <a:t>New HIV diagnoses in people </a:t>
            </a:r>
            <a:r>
              <a:rPr lang="en-GB" sz="1200" b="1" spc="-40" dirty="0">
                <a:solidFill>
                  <a:schemeClr val="tx1"/>
                </a:solidFill>
              </a:rPr>
              <a:t>aged 15+ </a:t>
            </a:r>
            <a:r>
              <a:rPr lang="en-GB" sz="1200" spc="-40" dirty="0">
                <a:solidFill>
                  <a:schemeClr val="tx1"/>
                </a:solidFill>
              </a:rPr>
              <a:t>is significantly higher in </a:t>
            </a:r>
            <a:r>
              <a:rPr lang="en-GB" sz="1200" b="1" spc="-40" dirty="0">
                <a:solidFill>
                  <a:schemeClr val="tx1"/>
                </a:solidFill>
              </a:rPr>
              <a:t>Luton</a:t>
            </a:r>
            <a:r>
              <a:rPr lang="en-GB" sz="1200" spc="-40" dirty="0">
                <a:solidFill>
                  <a:schemeClr val="tx1"/>
                </a:solidFill>
              </a:rPr>
              <a:t> </a:t>
            </a:r>
            <a:r>
              <a:rPr lang="en-GB" sz="1200" b="1" spc="-40" dirty="0">
                <a:solidFill>
                  <a:schemeClr val="tx2"/>
                </a:solidFill>
              </a:rPr>
              <a:t>(15.9%) </a:t>
            </a:r>
            <a:r>
              <a:rPr lang="en-GB" sz="1200" spc="-40" dirty="0">
                <a:solidFill>
                  <a:schemeClr val="tx1"/>
                </a:solidFill>
              </a:rPr>
              <a:t>and </a:t>
            </a:r>
            <a:r>
              <a:rPr lang="en-GB" sz="1200" b="1" spc="-40" dirty="0">
                <a:solidFill>
                  <a:schemeClr val="tx1"/>
                </a:solidFill>
              </a:rPr>
              <a:t>Milton Keynes </a:t>
            </a:r>
            <a:r>
              <a:rPr lang="en-GB" sz="1200" b="1" spc="-40" dirty="0">
                <a:solidFill>
                  <a:schemeClr val="tx2"/>
                </a:solidFill>
              </a:rPr>
              <a:t>(22.8%)</a:t>
            </a:r>
            <a:r>
              <a:rPr lang="en-GB" sz="1200" spc="-40" dirty="0">
                <a:solidFill>
                  <a:schemeClr val="tx2"/>
                </a:solidFill>
              </a:rPr>
              <a:t> </a:t>
            </a:r>
            <a:r>
              <a:rPr lang="en-GB" sz="1200" spc="-40" dirty="0">
                <a:solidFill>
                  <a:schemeClr val="tx1"/>
                </a:solidFill>
              </a:rPr>
              <a:t>compared to England.</a:t>
            </a:r>
            <a:endParaRPr lang="en-GB" sz="1200" b="1" spc="-40" dirty="0">
              <a:solidFill>
                <a:schemeClr val="tx2"/>
              </a:solidFill>
            </a:endParaRPr>
          </a:p>
        </p:txBody>
      </p:sp>
      <p:sp>
        <p:nvSpPr>
          <p:cNvPr id="28" name="Rectangle 27">
            <a:extLst>
              <a:ext uri="{FF2B5EF4-FFF2-40B4-BE49-F238E27FC236}">
                <a16:creationId xmlns:a16="http://schemas.microsoft.com/office/drawing/2014/main" id="{4B25E19A-2121-4085-894D-E35C18E62123}"/>
              </a:ext>
            </a:extLst>
          </p:cNvPr>
          <p:cNvSpPr/>
          <p:nvPr/>
        </p:nvSpPr>
        <p:spPr>
          <a:xfrm>
            <a:off x="7805854" y="5598374"/>
            <a:ext cx="148299" cy="749768"/>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309826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FECEF-63B6-4C00-B516-5C6237269026}"/>
              </a:ext>
            </a:extLst>
          </p:cNvPr>
          <p:cNvSpPr>
            <a:spLocks noGrp="1"/>
          </p:cNvSpPr>
          <p:nvPr>
            <p:ph type="title"/>
          </p:nvPr>
        </p:nvSpPr>
        <p:spPr/>
        <p:txBody>
          <a:bodyPr>
            <a:normAutofit/>
          </a:bodyPr>
          <a:lstStyle/>
          <a:p>
            <a:r>
              <a:rPr lang="en-GB" dirty="0"/>
              <a:t>What contributes to your health?</a:t>
            </a:r>
          </a:p>
        </p:txBody>
      </p:sp>
      <p:sp>
        <p:nvSpPr>
          <p:cNvPr id="4" name="Footer Placeholder 3">
            <a:extLst>
              <a:ext uri="{FF2B5EF4-FFF2-40B4-BE49-F238E27FC236}">
                <a16:creationId xmlns:a16="http://schemas.microsoft.com/office/drawing/2014/main" id="{048540D9-8A0B-49D5-AD7A-17C6AFFA3D35}"/>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A6377890-6A92-4F89-9D5F-BB6D36D79076}"/>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7" name="Content Placeholder 14" descr="Calendar&#10;&#10;Description automatically generated with medium confidence">
            <a:extLst>
              <a:ext uri="{FF2B5EF4-FFF2-40B4-BE49-F238E27FC236}">
                <a16:creationId xmlns:a16="http://schemas.microsoft.com/office/drawing/2014/main" id="{84A08A7D-A785-4936-8907-863069336E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0596" y="1705424"/>
            <a:ext cx="2232248" cy="4598969"/>
          </a:xfrm>
          <a:prstGeom prst="rect">
            <a:avLst/>
          </a:prstGeom>
        </p:spPr>
      </p:pic>
      <p:sp>
        <p:nvSpPr>
          <p:cNvPr id="8" name="TextBox 7">
            <a:extLst>
              <a:ext uri="{FF2B5EF4-FFF2-40B4-BE49-F238E27FC236}">
                <a16:creationId xmlns:a16="http://schemas.microsoft.com/office/drawing/2014/main" id="{04F53F6C-84F7-4FDB-9EBE-C93169E0D7C2}"/>
              </a:ext>
            </a:extLst>
          </p:cNvPr>
          <p:cNvSpPr txBox="1"/>
          <p:nvPr/>
        </p:nvSpPr>
        <p:spPr>
          <a:xfrm>
            <a:off x="4645954" y="2677998"/>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Socioeconomic factors</a:t>
            </a:r>
          </a:p>
        </p:txBody>
      </p:sp>
      <p:sp>
        <p:nvSpPr>
          <p:cNvPr id="9" name="TextBox 8">
            <a:extLst>
              <a:ext uri="{FF2B5EF4-FFF2-40B4-BE49-F238E27FC236}">
                <a16:creationId xmlns:a16="http://schemas.microsoft.com/office/drawing/2014/main" id="{71ACD7CD-B739-4577-8748-7D13BB1BF0AF}"/>
              </a:ext>
            </a:extLst>
          </p:cNvPr>
          <p:cNvSpPr txBox="1"/>
          <p:nvPr/>
        </p:nvSpPr>
        <p:spPr>
          <a:xfrm>
            <a:off x="4645954" y="3707786"/>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Physical environment</a:t>
            </a:r>
          </a:p>
        </p:txBody>
      </p:sp>
      <p:sp>
        <p:nvSpPr>
          <p:cNvPr id="10" name="TextBox 9">
            <a:extLst>
              <a:ext uri="{FF2B5EF4-FFF2-40B4-BE49-F238E27FC236}">
                <a16:creationId xmlns:a16="http://schemas.microsoft.com/office/drawing/2014/main" id="{D51569B3-6AE0-4CC9-9904-9617967034DA}"/>
              </a:ext>
            </a:extLst>
          </p:cNvPr>
          <p:cNvSpPr txBox="1"/>
          <p:nvPr/>
        </p:nvSpPr>
        <p:spPr>
          <a:xfrm>
            <a:off x="4649022" y="4737572"/>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Health behaviours</a:t>
            </a:r>
          </a:p>
        </p:txBody>
      </p:sp>
      <p:sp>
        <p:nvSpPr>
          <p:cNvPr id="11" name="TextBox 10">
            <a:extLst>
              <a:ext uri="{FF2B5EF4-FFF2-40B4-BE49-F238E27FC236}">
                <a16:creationId xmlns:a16="http://schemas.microsoft.com/office/drawing/2014/main" id="{D7467192-43B1-4335-9E7A-2C8CF250F82F}"/>
              </a:ext>
            </a:extLst>
          </p:cNvPr>
          <p:cNvSpPr txBox="1"/>
          <p:nvPr/>
        </p:nvSpPr>
        <p:spPr>
          <a:xfrm>
            <a:off x="4645954" y="5767359"/>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Healthcare</a:t>
            </a:r>
          </a:p>
        </p:txBody>
      </p:sp>
    </p:spTree>
    <p:extLst>
      <p:ext uri="{BB962C8B-B14F-4D97-AF65-F5344CB8AC3E}">
        <p14:creationId xmlns:p14="http://schemas.microsoft.com/office/powerpoint/2010/main" val="4083636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4E4BE-F550-4F22-9B78-EA0F0E9AAA7D}"/>
              </a:ext>
            </a:extLst>
          </p:cNvPr>
          <p:cNvSpPr>
            <a:spLocks noGrp="1"/>
          </p:cNvSpPr>
          <p:nvPr>
            <p:ph type="title"/>
          </p:nvPr>
        </p:nvSpPr>
        <p:spPr/>
        <p:txBody>
          <a:bodyPr/>
          <a:lstStyle/>
          <a:p>
            <a:r>
              <a:rPr lang="en-GB" dirty="0"/>
              <a:t>Welcome to the ICS</a:t>
            </a:r>
          </a:p>
        </p:txBody>
      </p:sp>
      <p:pic>
        <p:nvPicPr>
          <p:cNvPr id="7" name="Content Placeholder 6" descr="Chart, bubble chart&#10;&#10;Description automatically generated">
            <a:extLst>
              <a:ext uri="{FF2B5EF4-FFF2-40B4-BE49-F238E27FC236}">
                <a16:creationId xmlns:a16="http://schemas.microsoft.com/office/drawing/2014/main" id="{942D9045-6321-42CC-A628-89BBE34EB64E}"/>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6069" y="1844675"/>
            <a:ext cx="9154149" cy="4279900"/>
          </a:xfrm>
        </p:spPr>
      </p:pic>
      <p:sp>
        <p:nvSpPr>
          <p:cNvPr id="4" name="Footer Placeholder 3">
            <a:extLst>
              <a:ext uri="{FF2B5EF4-FFF2-40B4-BE49-F238E27FC236}">
                <a16:creationId xmlns:a16="http://schemas.microsoft.com/office/drawing/2014/main" id="{A37C78D8-9F40-4733-826C-D2C8C723AA30}"/>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96EF1E22-558B-43F1-B7CC-3466E44727F6}"/>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Tree>
    <p:extLst>
      <p:ext uri="{BB962C8B-B14F-4D97-AF65-F5344CB8AC3E}">
        <p14:creationId xmlns:p14="http://schemas.microsoft.com/office/powerpoint/2010/main" val="110090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720E1-FC35-47EC-B8E0-882AC5A2E6C7}"/>
              </a:ext>
            </a:extLst>
          </p:cNvPr>
          <p:cNvSpPr>
            <a:spLocks noGrp="1"/>
          </p:cNvSpPr>
          <p:nvPr>
            <p:ph type="title"/>
          </p:nvPr>
        </p:nvSpPr>
        <p:spPr/>
        <p:txBody>
          <a:bodyPr>
            <a:normAutofit/>
          </a:bodyPr>
          <a:lstStyle/>
          <a:p>
            <a:r>
              <a:rPr lang="en-GB" dirty="0"/>
              <a:t>Programmes that matter </a:t>
            </a:r>
          </a:p>
        </p:txBody>
      </p:sp>
      <p:sp>
        <p:nvSpPr>
          <p:cNvPr id="4" name="Footer Placeholder 3">
            <a:extLst>
              <a:ext uri="{FF2B5EF4-FFF2-40B4-BE49-F238E27FC236}">
                <a16:creationId xmlns:a16="http://schemas.microsoft.com/office/drawing/2014/main" id="{F4ED4C6E-4495-48DA-BED1-9E59AFE56A09}"/>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BBCACC79-127A-4689-BCB8-92806BAEAB28}"/>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6" name="Content Placeholder 2">
            <a:extLst>
              <a:ext uri="{FF2B5EF4-FFF2-40B4-BE49-F238E27FC236}">
                <a16:creationId xmlns:a16="http://schemas.microsoft.com/office/drawing/2014/main" id="{1CD9DC98-2974-4923-B2FA-63056455EB09}"/>
              </a:ext>
            </a:extLst>
          </p:cNvPr>
          <p:cNvSpPr>
            <a:spLocks noGrp="1"/>
          </p:cNvSpPr>
          <p:nvPr>
            <p:ph idx="1"/>
          </p:nvPr>
        </p:nvSpPr>
        <p:spPr>
          <a:xfrm>
            <a:off x="623392" y="1844824"/>
            <a:ext cx="7403008" cy="4280400"/>
          </a:xfrm>
        </p:spPr>
        <p:txBody>
          <a:bodyPr/>
          <a:lstStyle/>
          <a:p>
            <a:pPr marL="0" indent="0">
              <a:buNone/>
            </a:pPr>
            <a:r>
              <a:rPr lang="en-GB" b="1" dirty="0">
                <a:solidFill>
                  <a:srgbClr val="0070C0"/>
                </a:solidFill>
              </a:rPr>
              <a:t>The ICB has accessed funds and is supporting the Diabetes Prevention programme to tackle poor health. It’s already delivering results. </a:t>
            </a:r>
          </a:p>
          <a:p>
            <a:pPr marL="0" indent="0">
              <a:buNone/>
            </a:pPr>
            <a:endParaRPr lang="en-GB" b="1" dirty="0">
              <a:solidFill>
                <a:srgbClr val="0070C0"/>
              </a:solidFill>
            </a:endParaRPr>
          </a:p>
          <a:p>
            <a:r>
              <a:rPr lang="en-GB" sz="2000" dirty="0">
                <a:solidFill>
                  <a:srgbClr val="002060"/>
                </a:solidFill>
              </a:rPr>
              <a:t>Originally started as a pilot in Luton, funding from the NHS was secured to roll the programme across Bedfordshire and Milton Keynes.</a:t>
            </a:r>
          </a:p>
          <a:p>
            <a:endParaRPr lang="en-GB" sz="2000" dirty="0">
              <a:solidFill>
                <a:srgbClr val="002060"/>
              </a:solidFill>
            </a:endParaRPr>
          </a:p>
          <a:p>
            <a:r>
              <a:rPr lang="en-GB" sz="2000" dirty="0">
                <a:solidFill>
                  <a:srgbClr val="002060"/>
                </a:solidFill>
              </a:rPr>
              <a:t>People like Nasreen, who were pre-diabetic and enrolled onto the programme are now within the healthy range and living healthy lives.</a:t>
            </a:r>
          </a:p>
          <a:p>
            <a:endParaRPr lang="en-GB" sz="2000" dirty="0">
              <a:solidFill>
                <a:srgbClr val="002060"/>
              </a:solidFill>
            </a:endParaRPr>
          </a:p>
          <a:p>
            <a:pPr marL="0" indent="0">
              <a:buNone/>
            </a:pPr>
            <a:endParaRPr lang="en-GB" sz="2000" dirty="0">
              <a:solidFill>
                <a:srgbClr val="002060"/>
              </a:solidFill>
            </a:endParaRPr>
          </a:p>
        </p:txBody>
      </p:sp>
      <p:pic>
        <p:nvPicPr>
          <p:cNvPr id="7" name="Picture 6">
            <a:extLst>
              <a:ext uri="{FF2B5EF4-FFF2-40B4-BE49-F238E27FC236}">
                <a16:creationId xmlns:a16="http://schemas.microsoft.com/office/drawing/2014/main" id="{C47B01F2-D812-411A-A94F-80BCB3B2C4DA}"/>
              </a:ext>
            </a:extLst>
          </p:cNvPr>
          <p:cNvPicPr>
            <a:picLocks noChangeAspect="1"/>
          </p:cNvPicPr>
          <p:nvPr/>
        </p:nvPicPr>
        <p:blipFill>
          <a:blip r:embed="rId3"/>
          <a:stretch>
            <a:fillRect/>
          </a:stretch>
        </p:blipFill>
        <p:spPr>
          <a:xfrm>
            <a:off x="8213884" y="1617149"/>
            <a:ext cx="3880335" cy="3770099"/>
          </a:xfrm>
          <a:prstGeom prst="rect">
            <a:avLst/>
          </a:prstGeom>
        </p:spPr>
      </p:pic>
    </p:spTree>
    <p:extLst>
      <p:ext uri="{BB962C8B-B14F-4D97-AF65-F5344CB8AC3E}">
        <p14:creationId xmlns:p14="http://schemas.microsoft.com/office/powerpoint/2010/main" val="3585411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B18B7-D72D-491E-A6ED-BAFD5C44A15A}"/>
              </a:ext>
            </a:extLst>
          </p:cNvPr>
          <p:cNvSpPr>
            <a:spLocks noGrp="1"/>
          </p:cNvSpPr>
          <p:nvPr>
            <p:ph type="title"/>
          </p:nvPr>
        </p:nvSpPr>
        <p:spPr/>
        <p:txBody>
          <a:bodyPr/>
          <a:lstStyle/>
          <a:p>
            <a:r>
              <a:rPr lang="en-GB" dirty="0"/>
              <a:t>Funding where it matters</a:t>
            </a:r>
          </a:p>
        </p:txBody>
      </p:sp>
      <p:sp>
        <p:nvSpPr>
          <p:cNvPr id="4" name="Footer Placeholder 3">
            <a:extLst>
              <a:ext uri="{FF2B5EF4-FFF2-40B4-BE49-F238E27FC236}">
                <a16:creationId xmlns:a16="http://schemas.microsoft.com/office/drawing/2014/main" id="{CB8CD956-5411-4BAA-BA81-F1026046AA90}"/>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126713CA-6609-475F-A6B7-CB80A187E939}"/>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6" name="Content Placeholder 2">
            <a:extLst>
              <a:ext uri="{FF2B5EF4-FFF2-40B4-BE49-F238E27FC236}">
                <a16:creationId xmlns:a16="http://schemas.microsoft.com/office/drawing/2014/main" id="{E1FC612E-B7B1-4E3B-9CA7-4FC86610CDFD}"/>
              </a:ext>
            </a:extLst>
          </p:cNvPr>
          <p:cNvSpPr>
            <a:spLocks noGrp="1"/>
          </p:cNvSpPr>
          <p:nvPr>
            <p:ph idx="1"/>
          </p:nvPr>
        </p:nvSpPr>
        <p:spPr>
          <a:xfrm>
            <a:off x="623393" y="1844824"/>
            <a:ext cx="7253668" cy="4247504"/>
          </a:xfrm>
        </p:spPr>
        <p:txBody>
          <a:bodyPr>
            <a:normAutofit/>
          </a:bodyPr>
          <a:lstStyle/>
          <a:p>
            <a:pPr marL="0" indent="0">
              <a:buNone/>
            </a:pPr>
            <a:r>
              <a:rPr lang="en-GB" b="1" dirty="0">
                <a:solidFill>
                  <a:srgbClr val="0070C0"/>
                </a:solidFill>
              </a:rPr>
              <a:t>ICB funding for key workers means that young people, like L who have a learning disability can get help to reach their potential.</a:t>
            </a:r>
          </a:p>
          <a:p>
            <a:pPr marL="0" indent="0">
              <a:buNone/>
            </a:pPr>
            <a:endParaRPr lang="en-GB" b="1" dirty="0">
              <a:solidFill>
                <a:srgbClr val="0070C0"/>
              </a:solidFill>
            </a:endParaRPr>
          </a:p>
          <a:p>
            <a:r>
              <a:rPr lang="en-GB" sz="2000" dirty="0">
                <a:solidFill>
                  <a:schemeClr val="tx1"/>
                </a:solidFill>
              </a:rPr>
              <a:t>The Keyworker service provides support to young people who have learning disabilities and autism. </a:t>
            </a:r>
          </a:p>
          <a:p>
            <a:endParaRPr lang="en-GB" sz="2000" dirty="0">
              <a:solidFill>
                <a:schemeClr val="tx1"/>
              </a:solidFill>
            </a:endParaRPr>
          </a:p>
          <a:p>
            <a:r>
              <a:rPr lang="en-GB" sz="2000" dirty="0">
                <a:solidFill>
                  <a:schemeClr val="tx1"/>
                </a:solidFill>
              </a:rPr>
              <a:t>The team help young people and their families to understand a diagnosis and navigate the health and care system, often building community support packages. </a:t>
            </a:r>
            <a:endParaRPr lang="en-GB" sz="2000" dirty="0">
              <a:solidFill>
                <a:srgbClr val="0070C0"/>
              </a:solidFill>
            </a:endParaRPr>
          </a:p>
        </p:txBody>
      </p:sp>
      <p:pic>
        <p:nvPicPr>
          <p:cNvPr id="7" name="Picture 2" descr="See the source image">
            <a:extLst>
              <a:ext uri="{FF2B5EF4-FFF2-40B4-BE49-F238E27FC236}">
                <a16:creationId xmlns:a16="http://schemas.microsoft.com/office/drawing/2014/main" id="{A5EFC966-F59A-4F21-BEF5-427896F356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137" y="1999061"/>
            <a:ext cx="4046863" cy="3035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200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1371F-8793-461D-B909-598F33F803FF}"/>
              </a:ext>
            </a:extLst>
          </p:cNvPr>
          <p:cNvSpPr>
            <a:spLocks noGrp="1"/>
          </p:cNvSpPr>
          <p:nvPr>
            <p:ph type="title"/>
          </p:nvPr>
        </p:nvSpPr>
        <p:spPr/>
        <p:txBody>
          <a:bodyPr/>
          <a:lstStyle/>
          <a:p>
            <a:r>
              <a:rPr lang="en-GB" dirty="0"/>
              <a:t>Collaborating when it matters </a:t>
            </a:r>
          </a:p>
        </p:txBody>
      </p:sp>
      <p:sp>
        <p:nvSpPr>
          <p:cNvPr id="4" name="Footer Placeholder 3">
            <a:extLst>
              <a:ext uri="{FF2B5EF4-FFF2-40B4-BE49-F238E27FC236}">
                <a16:creationId xmlns:a16="http://schemas.microsoft.com/office/drawing/2014/main" id="{5303D2FC-84FA-4137-984A-49DD1F0D536A}"/>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30D7226A-56DC-469C-B025-5037181B202D}"/>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6" name="Content Placeholder 2">
            <a:extLst>
              <a:ext uri="{FF2B5EF4-FFF2-40B4-BE49-F238E27FC236}">
                <a16:creationId xmlns:a16="http://schemas.microsoft.com/office/drawing/2014/main" id="{4921F9BD-64ED-4F0C-BDFA-78C10381D929}"/>
              </a:ext>
            </a:extLst>
          </p:cNvPr>
          <p:cNvSpPr>
            <a:spLocks noGrp="1"/>
          </p:cNvSpPr>
          <p:nvPr>
            <p:ph idx="1"/>
          </p:nvPr>
        </p:nvSpPr>
        <p:spPr>
          <a:xfrm>
            <a:off x="623888" y="1617149"/>
            <a:ext cx="6790464" cy="4507426"/>
          </a:xfrm>
        </p:spPr>
        <p:txBody>
          <a:bodyPr>
            <a:normAutofit lnSpcReduction="10000"/>
          </a:bodyPr>
          <a:lstStyle/>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r>
              <a:rPr lang="en-GB" b="1" dirty="0">
                <a:solidFill>
                  <a:srgbClr val="0070C0"/>
                </a:solidFill>
                <a:latin typeface="Century Gothic" panose="020F0302020204030204"/>
              </a:rPr>
              <a:t>The ICS is empowering people to get involved in shaping their own health and care.</a:t>
            </a: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2000" b="1" dirty="0">
              <a:solidFill>
                <a:srgbClr val="0070C0"/>
              </a:solidFill>
              <a:latin typeface="Century Gothic" panose="020F0302020204030204"/>
            </a:endParaRP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2000" b="1" dirty="0">
              <a:solidFill>
                <a:srgbClr val="0070C0"/>
              </a:solidFill>
              <a:latin typeface="Century Gothic" panose="020F0302020204030204"/>
            </a:endParaRPr>
          </a:p>
          <a:p>
            <a:pPr>
              <a:lnSpc>
                <a:spcPct val="90000"/>
              </a:lnSpc>
              <a:spcBef>
                <a:spcPts val="0"/>
              </a:spcBef>
              <a:defRPr/>
            </a:pPr>
            <a:r>
              <a:rPr lang="en-GB" sz="2000" dirty="0">
                <a:solidFill>
                  <a:schemeClr val="tx1"/>
                </a:solidFill>
                <a:latin typeface="Century Gothic" panose="020F0302020204030204"/>
              </a:rPr>
              <a:t>Paediatricians from Bedfordshire and Luton Community Health Services have worked with 13-17 year olds to design a treatment form for young people to use. </a:t>
            </a:r>
          </a:p>
          <a:p>
            <a:pPr>
              <a:lnSpc>
                <a:spcPct val="90000"/>
              </a:lnSpc>
              <a:spcBef>
                <a:spcPts val="0"/>
              </a:spcBef>
              <a:defRPr/>
            </a:pPr>
            <a:endParaRPr lang="en-GB" sz="2000" dirty="0">
              <a:solidFill>
                <a:schemeClr val="tx1"/>
              </a:solidFill>
              <a:latin typeface="Century Gothic" panose="020F0302020204030204"/>
            </a:endParaRPr>
          </a:p>
          <a:p>
            <a:pPr>
              <a:lnSpc>
                <a:spcPct val="90000"/>
              </a:lnSpc>
              <a:spcBef>
                <a:spcPts val="0"/>
              </a:spcBef>
              <a:defRPr/>
            </a:pPr>
            <a:r>
              <a:rPr lang="en-GB" sz="2000" dirty="0">
                <a:solidFill>
                  <a:schemeClr val="tx1"/>
                </a:solidFill>
                <a:latin typeface="Century Gothic" panose="020F0302020204030204"/>
              </a:rPr>
              <a:t>The new ways of working have been well received by young people who feel ‘in the driving seat’ in designing their own care.</a:t>
            </a:r>
          </a:p>
          <a:p>
            <a:pPr>
              <a:lnSpc>
                <a:spcPct val="90000"/>
              </a:lnSpc>
              <a:spcBef>
                <a:spcPts val="0"/>
              </a:spcBef>
              <a:defRPr/>
            </a:pPr>
            <a:endParaRPr lang="en-GB" sz="2000" dirty="0">
              <a:solidFill>
                <a:schemeClr val="tx1"/>
              </a:solidFill>
              <a:latin typeface="Century Gothic" panose="020F0302020204030204"/>
            </a:endParaRPr>
          </a:p>
          <a:p>
            <a:pPr>
              <a:lnSpc>
                <a:spcPct val="90000"/>
              </a:lnSpc>
              <a:spcBef>
                <a:spcPts val="0"/>
              </a:spcBef>
              <a:defRPr/>
            </a:pPr>
            <a:r>
              <a:rPr lang="en-GB" sz="2000" dirty="0">
                <a:solidFill>
                  <a:schemeClr val="tx1"/>
                </a:solidFill>
                <a:latin typeface="Century Gothic" panose="020F0302020204030204"/>
              </a:rPr>
              <a:t>These principles are being rolled through the ICS as best practice. </a:t>
            </a:r>
          </a:p>
          <a:p>
            <a:pPr marL="0" marR="0" lvl="0" indent="0" algn="l" defTabSz="914400" rtl="0" eaLnBrk="1" fontAlgn="auto" latinLnBrk="0" hangingPunct="1">
              <a:lnSpc>
                <a:spcPct val="90000"/>
              </a:lnSpc>
              <a:spcBef>
                <a:spcPts val="0"/>
              </a:spcBef>
              <a:spcAft>
                <a:spcPts val="0"/>
              </a:spcAft>
              <a:buClr>
                <a:srgbClr val="106FB8"/>
              </a:buClr>
              <a:buSzTx/>
              <a:buFont typeface="Arial" panose="020B0604020202020204" pitchFamily="34" charset="0"/>
              <a:buNone/>
              <a:tabLst/>
              <a:defRPr/>
            </a:pPr>
            <a:endParaRPr lang="en-GB" sz="9600" b="1" dirty="0">
              <a:solidFill>
                <a:srgbClr val="002060"/>
              </a:solidFill>
              <a:latin typeface="Century Gothic" panose="020F0302020204030204"/>
            </a:endParaRPr>
          </a:p>
          <a:p>
            <a:pPr marL="0" indent="0">
              <a:lnSpc>
                <a:spcPct val="120000"/>
              </a:lnSpc>
              <a:buNone/>
            </a:pPr>
            <a:endParaRPr lang="en-GB" sz="6400" b="0" i="0" dirty="0">
              <a:effectLst/>
            </a:endParaRPr>
          </a:p>
          <a:p>
            <a:pPr marL="0" indent="0">
              <a:lnSpc>
                <a:spcPct val="90000"/>
              </a:lnSpc>
              <a:spcBef>
                <a:spcPts val="500"/>
              </a:spcBef>
              <a:spcAft>
                <a:spcPts val="500"/>
              </a:spcAft>
              <a:buNone/>
            </a:pPr>
            <a:endParaRPr lang="en-GB" sz="1700" b="1" dirty="0"/>
          </a:p>
        </p:txBody>
      </p:sp>
      <p:pic>
        <p:nvPicPr>
          <p:cNvPr id="7" name="Picture 2" descr="See the source image">
            <a:extLst>
              <a:ext uri="{FF2B5EF4-FFF2-40B4-BE49-F238E27FC236}">
                <a16:creationId xmlns:a16="http://schemas.microsoft.com/office/drawing/2014/main" id="{6CEBAB0F-2127-407B-8E1F-90C614BB15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230" y="1703024"/>
            <a:ext cx="4518293" cy="3012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796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B646-3644-4774-8E7C-FA1EA19B91E7}"/>
              </a:ext>
            </a:extLst>
          </p:cNvPr>
          <p:cNvSpPr>
            <a:spLocks noGrp="1"/>
          </p:cNvSpPr>
          <p:nvPr>
            <p:ph type="title"/>
          </p:nvPr>
        </p:nvSpPr>
        <p:spPr/>
        <p:txBody>
          <a:bodyPr/>
          <a:lstStyle/>
          <a:p>
            <a:r>
              <a:rPr lang="en-GB" dirty="0"/>
              <a:t>Supporting where it matters</a:t>
            </a:r>
          </a:p>
        </p:txBody>
      </p:sp>
      <p:sp>
        <p:nvSpPr>
          <p:cNvPr id="4" name="Footer Placeholder 3">
            <a:extLst>
              <a:ext uri="{FF2B5EF4-FFF2-40B4-BE49-F238E27FC236}">
                <a16:creationId xmlns:a16="http://schemas.microsoft.com/office/drawing/2014/main" id="{49EF035B-7D7C-4416-8758-7912CCAE5C48}"/>
              </a:ext>
            </a:extLst>
          </p:cNvPr>
          <p:cNvSpPr>
            <a:spLocks noGrp="1"/>
          </p:cNvSpPr>
          <p:nvPr>
            <p:ph type="ftr" sz="quarter" idx="11"/>
          </p:nvPr>
        </p:nvSpPr>
        <p:spPr/>
        <p:txBody>
          <a:bodyPr/>
          <a:lstStyle/>
          <a:p>
            <a:r>
              <a:rPr lang="en-GB" b="1"/>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5FFA2B4F-D647-4DB3-B95E-542CD3E0F1A9}"/>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6" name="Content Placeholder 2">
            <a:extLst>
              <a:ext uri="{FF2B5EF4-FFF2-40B4-BE49-F238E27FC236}">
                <a16:creationId xmlns:a16="http://schemas.microsoft.com/office/drawing/2014/main" id="{AE433305-ABD8-4CD3-A24F-38B78E354745}"/>
              </a:ext>
            </a:extLst>
          </p:cNvPr>
          <p:cNvSpPr txBox="1">
            <a:spLocks/>
          </p:cNvSpPr>
          <p:nvPr/>
        </p:nvSpPr>
        <p:spPr>
          <a:xfrm>
            <a:off x="623392" y="1844824"/>
            <a:ext cx="7220618" cy="4280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b="1" dirty="0">
                <a:solidFill>
                  <a:srgbClr val="0070C0"/>
                </a:solidFill>
              </a:rPr>
              <a:t>A social prescribing programme, facilitated and funded by the ICB is helping people like Jane live healthier and happier lives.</a:t>
            </a:r>
          </a:p>
          <a:p>
            <a:pPr marL="0" indent="0">
              <a:buFont typeface="Arial" panose="020B0604020202020204" pitchFamily="34" charset="0"/>
              <a:buNone/>
            </a:pPr>
            <a:endParaRPr lang="en-GB" b="1" dirty="0">
              <a:solidFill>
                <a:srgbClr val="0070C0"/>
              </a:solidFill>
            </a:endParaRPr>
          </a:p>
          <a:p>
            <a:r>
              <a:rPr lang="en-GB" sz="2000" dirty="0">
                <a:solidFill>
                  <a:schemeClr val="tx1"/>
                </a:solidFill>
              </a:rPr>
              <a:t>Social prescribers are working within Primary Care Networks to support people with non-clinical support that will help improve their health and wellbeing.</a:t>
            </a:r>
          </a:p>
          <a:p>
            <a:endParaRPr lang="en-GB" sz="2000" dirty="0">
              <a:solidFill>
                <a:schemeClr val="tx1"/>
              </a:solidFill>
            </a:endParaRPr>
          </a:p>
          <a:p>
            <a:r>
              <a:rPr lang="en-GB" sz="2000" dirty="0">
                <a:solidFill>
                  <a:schemeClr val="tx1"/>
                </a:solidFill>
              </a:rPr>
              <a:t>Jane is one of the people this has benefitted. She accessed help with benefits and repairs to her home, and now socialising and exercising. </a:t>
            </a:r>
          </a:p>
          <a:p>
            <a:endParaRPr lang="en-GB" sz="2000" dirty="0">
              <a:solidFill>
                <a:schemeClr val="tx1"/>
              </a:solidFill>
            </a:endParaRPr>
          </a:p>
          <a:p>
            <a:endParaRPr lang="en-GB" sz="2000" dirty="0">
              <a:solidFill>
                <a:schemeClr val="tx1"/>
              </a:solidFill>
            </a:endParaRPr>
          </a:p>
          <a:p>
            <a:endParaRPr lang="en-GB" sz="2000" dirty="0">
              <a:solidFill>
                <a:schemeClr val="tx1"/>
              </a:solidFill>
            </a:endParaRPr>
          </a:p>
          <a:p>
            <a:pPr marL="0" indent="0">
              <a:buFont typeface="Arial" panose="020B0604020202020204" pitchFamily="34" charset="0"/>
              <a:buNone/>
            </a:pPr>
            <a:endParaRPr lang="en-GB" sz="2000" dirty="0">
              <a:solidFill>
                <a:schemeClr val="tx1"/>
              </a:solidFill>
            </a:endParaRPr>
          </a:p>
          <a:p>
            <a:endParaRPr lang="en-GB" sz="2000" dirty="0">
              <a:solidFill>
                <a:schemeClr val="tx1"/>
              </a:solidFill>
            </a:endParaRPr>
          </a:p>
          <a:p>
            <a:pPr marL="0" indent="0">
              <a:buFont typeface="Arial" panose="020B0604020202020204" pitchFamily="34" charset="0"/>
              <a:buNone/>
            </a:pPr>
            <a:endParaRPr lang="en-GB" b="1" dirty="0">
              <a:solidFill>
                <a:srgbClr val="0070C0"/>
              </a:solidFill>
            </a:endParaRPr>
          </a:p>
        </p:txBody>
      </p:sp>
      <p:pic>
        <p:nvPicPr>
          <p:cNvPr id="7" name="Picture 6">
            <a:extLst>
              <a:ext uri="{FF2B5EF4-FFF2-40B4-BE49-F238E27FC236}">
                <a16:creationId xmlns:a16="http://schemas.microsoft.com/office/drawing/2014/main" id="{6882F00C-EFE8-4000-A82A-A9C417678BAF}"/>
              </a:ext>
            </a:extLst>
          </p:cNvPr>
          <p:cNvPicPr>
            <a:picLocks noChangeAspect="1"/>
          </p:cNvPicPr>
          <p:nvPr/>
        </p:nvPicPr>
        <p:blipFill rotWithShape="1">
          <a:blip r:embed="rId3">
            <a:extLst>
              <a:ext uri="{28A0092B-C50C-407E-A947-70E740481C1C}">
                <a14:useLocalDpi xmlns:a14="http://schemas.microsoft.com/office/drawing/2010/main" val="0"/>
              </a:ext>
            </a:extLst>
          </a:blip>
          <a:srcRect r="10498" b="-2"/>
          <a:stretch/>
        </p:blipFill>
        <p:spPr>
          <a:xfrm>
            <a:off x="7944031" y="1844823"/>
            <a:ext cx="3751745" cy="3751745"/>
          </a:xfrm>
          <a:prstGeom prst="ellipse">
            <a:avLst/>
          </a:prstGeom>
          <a:noFill/>
        </p:spPr>
      </p:pic>
    </p:spTree>
    <p:extLst>
      <p:ext uri="{BB962C8B-B14F-4D97-AF65-F5344CB8AC3E}">
        <p14:creationId xmlns:p14="http://schemas.microsoft.com/office/powerpoint/2010/main" val="3810230916"/>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BA76803C70C50249B000B3F4542A923E" ma:contentTypeVersion="1600" ma:contentTypeDescription="Create a new document." ma:contentTypeScope="" ma:versionID="ae45dfce41422933a36ae6da763b3af9">
  <xsd:schema xmlns:xsd="http://www.w3.org/2001/XMLSchema" xmlns:xs="http://www.w3.org/2001/XMLSchema" xmlns:p="http://schemas.microsoft.com/office/2006/metadata/properties" xmlns:ns2="d06b9faf-e485-43ba-9767-f211651fe416" xmlns:ns3="31f7c2ba-4170-4718-a5ff-dddeae16ca32" targetNamespace="http://schemas.microsoft.com/office/2006/metadata/properties" ma:root="true" ma:fieldsID="38c426439b278c435ba1ceeff9505222" ns2:_="" ns3:_="">
    <xsd:import namespace="d06b9faf-e485-43ba-9767-f211651fe416"/>
    <xsd:import namespace="31f7c2ba-4170-4718-a5ff-dddeae16ca32"/>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2:SharedWithUsers" minOccurs="0"/>
                <xsd:element ref="ns2:SharedWithDetails" minOccurs="0"/>
                <xsd:element ref="ns3:MediaServiceEventHashCode" minOccurs="0"/>
                <xsd:element ref="ns3:MediaServiceGenerationTime" minOccurs="0"/>
                <xsd:element ref="ns3:VMActioned"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6b9faf-e485-43ba-9767-f211651fe41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f7c2ba-4170-4718-a5ff-dddeae16ca3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VMActioned" ma:index="21" nillable="true" ma:displayName="Voice Mail Actioned?" ma:default="N/A" ma:format="RadioButtons" ma:indexed="true" ma:internalName="VMActioned">
      <xsd:simpleType>
        <xsd:restriction base="dms:Choice">
          <xsd:enumeration value="Yes"/>
          <xsd:enumeration value="No"/>
          <xsd:enumeration value="N/A"/>
        </xsd:restrictio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d06b9faf-e485-43ba-9767-f211651fe416">COMENG-406079406-689883</_dlc_DocId>
    <_dlc_DocIdUrl xmlns="d06b9faf-e485-43ba-9767-f211651fe416">
      <Url>https://csucloudservices.sharepoint.com/teams/comms/_layouts/15/DocIdRedir.aspx?ID=COMENG-406079406-689883</Url>
      <Description>COMENG-406079406-689883</Description>
    </_dlc_DocIdUrl>
    <VMActioned xmlns="31f7c2ba-4170-4718-a5ff-dddeae16ca32">N/A</VMActioned>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0F4FA92-9980-4A10-8630-1A5681B9529A}">
  <ds:schemaRefs>
    <ds:schemaRef ds:uri="http://schemas.microsoft.com/sharepoint/events"/>
  </ds:schemaRefs>
</ds:datastoreItem>
</file>

<file path=customXml/itemProps2.xml><?xml version="1.0" encoding="utf-8"?>
<ds:datastoreItem xmlns:ds="http://schemas.openxmlformats.org/officeDocument/2006/customXml" ds:itemID="{F3798F98-1E41-47F7-8C34-85A819F168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6b9faf-e485-43ba-9767-f211651fe416"/>
    <ds:schemaRef ds:uri="31f7c2ba-4170-4718-a5ff-dddeae16ca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153355-B80A-41EF-BBF7-77E2ADEBC77E}">
  <ds:schemaRefs>
    <ds:schemaRef ds:uri="http://schemas.microsoft.com/office/2006/metadata/properties"/>
    <ds:schemaRef ds:uri="http://schemas.microsoft.com/office/infopath/2007/PartnerControls"/>
    <ds:schemaRef ds:uri="d06b9faf-e485-43ba-9767-f211651fe416"/>
    <ds:schemaRef ds:uri="31f7c2ba-4170-4718-a5ff-dddeae16ca32"/>
  </ds:schemaRefs>
</ds:datastoreItem>
</file>

<file path=customXml/itemProps4.xml><?xml version="1.0" encoding="utf-8"?>
<ds:datastoreItem xmlns:ds="http://schemas.openxmlformats.org/officeDocument/2006/customXml" ds:itemID="{1357A83D-ECB4-43F3-91ED-4BD0089DB1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30785</TotalTime>
  <Words>1695</Words>
  <Application>Microsoft Office PowerPoint</Application>
  <PresentationFormat>Widescreen</PresentationFormat>
  <Paragraphs>151</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Century Gothic</vt:lpstr>
      <vt:lpstr>Office Theme</vt:lpstr>
      <vt:lpstr>PowerPoint Presentation</vt:lpstr>
      <vt:lpstr>Meet Nam</vt:lpstr>
      <vt:lpstr>A quick health check  </vt:lpstr>
      <vt:lpstr>What contributes to your health?</vt:lpstr>
      <vt:lpstr>Welcome to the ICS</vt:lpstr>
      <vt:lpstr>Programmes that matter </vt:lpstr>
      <vt:lpstr>Funding where it matters</vt:lpstr>
      <vt:lpstr>Collaborating when it matters </vt:lpstr>
      <vt:lpstr>Supporting where it matters</vt:lpstr>
      <vt:lpstr>At times that matter </vt:lpstr>
      <vt:lpstr>Investing where it matters</vt:lpstr>
      <vt:lpstr>With people that matter </vt:lpstr>
      <vt:lpstr>Your stories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PILGRIM, Natasha (NHS BEDFORDSHIRE, LUTON AND MILTON KEYNES ICB - M1J4Y)</cp:lastModifiedBy>
  <cp:revision>295</cp:revision>
  <dcterms:created xsi:type="dcterms:W3CDTF">2021-04-30T07:09:02Z</dcterms:created>
  <dcterms:modified xsi:type="dcterms:W3CDTF">2023-02-17T14:51:40Z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0x010100BA76803C70C50249B000B3F4542A923E</vt:lpwstr>
  </property>
  <property fmtid="{D5CDD505-2E9C-101B-9397-08002B2CF9AE}" pid="3" name="_dlc_DocIdItemGuid">
    <vt:lpwstr>193a1832-0ca0-4233-8bde-ad1f32293d26</vt:lpwstr>
  </property>
</Properties>
</file>