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7" r:id="rId8"/>
    <p:sldId id="268" r:id="rId9"/>
    <p:sldId id="262" r:id="rId10"/>
    <p:sldId id="257" r:id="rId11"/>
    <p:sldId id="266" r:id="rId12"/>
    <p:sldId id="261" r:id="rId13"/>
    <p:sldId id="265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97BE0D-A4F4-2010-9F9E-3CCA78EF1760}" name="Maria Wogan" initials="MW" userId="da541efc18af4660" providerId="Windows Live"/>
  <p188:author id="{6725233E-E29C-F0CE-0437-2F059F6E8FC7}" name="KAY, Nicola (NHS BEDFORDSHIRE, LUTON AND MILTON KEYNES CCG)" initials="KN(BLAMKC" userId="S::nicola.kay1@nhs.net::f2af215a-2b4d-4628-b932-93de781f5923" providerId="AD"/>
  <p188:author id="{CA6F2FA8-7A6C-53EA-3CA9-A61F0553ECE6}" name="Sharon Kendal (MLCSU)" initials="SK(" userId="S::sharon.kendal@mlcsu.nhs.uk::e065a7e3-5912-4383-95b1-d4249b4ce15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mers Michelle [Capability House] - NHS Bedfordshire CCG" initials="SM[H-NBC" lastIdx="2" clrIdx="0"/>
  <p:cmAuthor id="2" name="SUMMERS, Michelle (NHS BEDFORDSHIRE, LUTON AND MILTON KEYNES CCG)" initials="SM(BLAMKC" lastIdx="1" clrIdx="1"/>
  <p:cmAuthor id="3" name="COX, Felicity (NHS BEDFORDSHIRE, LUTON AND MILTON KEYNES CCG)" initials="CF(BLAMKC" lastIdx="2" clrIdx="2">
    <p:extLst>
      <p:ext uri="{19B8F6BF-5375-455C-9EA6-DF929625EA0E}">
        <p15:presenceInfo xmlns:p15="http://schemas.microsoft.com/office/powerpoint/2012/main" userId="S::felicity.cox1@nhs.net::177aee50-dec4-4092-ad3e-5eb6b7a0da9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8692"/>
    <a:srgbClr val="E1F5FC"/>
    <a:srgbClr val="106FB8"/>
    <a:srgbClr val="39A5DF"/>
    <a:srgbClr val="FF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2009" autoAdjust="0"/>
  </p:normalViewPr>
  <p:slideViewPr>
    <p:cSldViewPr>
      <p:cViewPr varScale="1">
        <p:scale>
          <a:sx n="105" d="100"/>
          <a:sy n="105" d="100"/>
        </p:scale>
        <p:origin x="1098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3464"/>
    </p:cViewPr>
  </p:sorterViewPr>
  <p:notesViewPr>
    <p:cSldViewPr>
      <p:cViewPr varScale="1">
        <p:scale>
          <a:sx n="46" d="100"/>
          <a:sy n="46" d="100"/>
        </p:scale>
        <p:origin x="272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641C83-CE3C-424A-A3C0-ACBB77819B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890427-98C8-1045-B09A-5ECB8A0438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08CE8-14BE-B941-867D-D1C064CCABB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E4524-8F7B-4F43-92F4-C394B4A7A5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D43A5-9F41-3A48-9F9C-630EA636C3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E522A-CE6C-6545-8AF7-8AF2D469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21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2A32-C764-42B9-B872-738194D3D7E1}" type="datetimeFigureOut">
              <a:rPr lang="en-US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2B880-4E56-49AE-BFD2-484CF7B3CBF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6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49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82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6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50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08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58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76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/>
            <a:endParaRPr lang="en-GB" b="0" i="0" dirty="0">
              <a:solidFill>
                <a:srgbClr val="3B3B3B"/>
              </a:solidFill>
              <a:effectLst/>
              <a:latin typeface="century-gothic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58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71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2B880-4E56-49AE-BFD2-484CF7B3CB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5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81A4210-7229-DB41-8DE5-7458F41EA8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6228" y="536574"/>
            <a:ext cx="6429060" cy="2459004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CB8B451-CAFA-004A-89B1-D4C0D7624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6228" y="3134508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2" name="Logo" descr="Logo NHS Bedfordshire, Luton and Milton Keynes Integrated Care Board">
            <a:extLst>
              <a:ext uri="{FF2B5EF4-FFF2-40B4-BE49-F238E27FC236}">
                <a16:creationId xmlns:a16="http://schemas.microsoft.com/office/drawing/2014/main" id="{B4F957B9-CE20-8652-5B14-126476B307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56" y="536574"/>
            <a:ext cx="3196679" cy="159628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1677EE5-F830-BDD9-E0E0-C30D893BA5D9}"/>
              </a:ext>
            </a:extLst>
          </p:cNvPr>
          <p:cNvSpPr/>
          <p:nvPr userDrawn="1"/>
        </p:nvSpPr>
        <p:spPr>
          <a:xfrm>
            <a:off x="0" y="4477096"/>
            <a:ext cx="12192000" cy="2380903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962F22-AA8B-087A-950C-1852E17E8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5801" y="4759306"/>
            <a:ext cx="10520398" cy="1954099"/>
            <a:chOff x="827223" y="4759306"/>
            <a:chExt cx="10520398" cy="19540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2E01241-F16E-668A-743E-99DC1B8A24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9810" y="4787207"/>
              <a:ext cx="1350717" cy="135071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2D6A8E-6D90-AEB0-2022-6AEF668F9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904" y="4787207"/>
              <a:ext cx="1350717" cy="135071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B73493-F0E9-8EE4-0347-97525E0DA1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2717" y="4787207"/>
              <a:ext cx="1350717" cy="135071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7D5A9F-7E17-6D73-CAE4-71782F1501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5624" y="4787207"/>
              <a:ext cx="1350717" cy="135071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EE606E2-607E-4FF8-76E6-E8502D4C0B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31" y="4787207"/>
              <a:ext cx="1350717" cy="135071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0827BD-CCF3-9307-E9C7-E6601ADE64E9}"/>
                </a:ext>
              </a:extLst>
            </p:cNvPr>
            <p:cNvSpPr txBox="1"/>
            <p:nvPr userDrawn="1"/>
          </p:nvSpPr>
          <p:spPr>
            <a:xfrm>
              <a:off x="827223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Trust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56C38A-BBAA-B9CE-D195-6DBEBD1A1594}"/>
                </a:ext>
              </a:extLst>
            </p:cNvPr>
            <p:cNvSpPr txBox="1"/>
            <p:nvPr userDrawn="1"/>
          </p:nvSpPr>
          <p:spPr>
            <a:xfrm>
              <a:off x="3106323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Respect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BB9A877-4C68-D9E4-E49F-E28BC3766809}"/>
                </a:ext>
              </a:extLst>
            </p:cNvPr>
            <p:cNvSpPr txBox="1"/>
            <p:nvPr userDrawn="1"/>
          </p:nvSpPr>
          <p:spPr>
            <a:xfrm>
              <a:off x="5401409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Integrity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B4480F-78B1-573D-3BED-0B4A1B17BA22}"/>
                </a:ext>
              </a:extLst>
            </p:cNvPr>
            <p:cNvSpPr txBox="1"/>
            <p:nvPr userDrawn="1"/>
          </p:nvSpPr>
          <p:spPr>
            <a:xfrm>
              <a:off x="7725961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Accountability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D7933E-E88E-4D1B-D03D-5313011A650E}"/>
                </a:ext>
              </a:extLst>
            </p:cNvPr>
            <p:cNvSpPr txBox="1"/>
            <p:nvPr userDrawn="1"/>
          </p:nvSpPr>
          <p:spPr>
            <a:xfrm>
              <a:off x="10068913" y="6282518"/>
              <a:ext cx="12067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Care and Compassion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B023D42-7DA0-5B11-7124-B6AF4AA8D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2667436" y="481645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2287A5E-9C10-E9C8-095D-20F3623669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4954529" y="475930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1196B2E-BA65-3E0A-564E-5B96878A3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7241622" y="4787881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1FA960A-F7D7-49BC-9A58-D0767FD3B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9528715" y="475930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716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FB4F38-94C3-154F-84F3-38BCB606234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88336" y="382349"/>
            <a:ext cx="1080119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No.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35179BC9-FD9A-D5CC-924F-64417D80C8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E7EBE0-8CE9-453A-87B4-8F46CFBCFCFB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39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DE91C4-AEF5-5F44-AB54-183B7E47CA6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No.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C6EF843F-7E56-3640-B407-1CCC3525A1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289B22-CD74-D1AD-7552-9A9238D6002F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75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AE0F4FD-1908-0F41-8EFE-DEE66C81FF4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No.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69E91A5-6FEC-B834-DAAA-DE539D2D50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08B3CE-1997-5849-8B1B-560568CE0A44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530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67912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5" name="Picture 14" descr="Logo NHS Bedfordshire, Luton and Milton Keynes Integrated Care Board">
            <a:extLst>
              <a:ext uri="{FF2B5EF4-FFF2-40B4-BE49-F238E27FC236}">
                <a16:creationId xmlns:a16="http://schemas.microsoft.com/office/drawing/2014/main" id="{1954ACD3-7BC3-2D44-BE65-814449028E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10AD24-466F-2C6F-08E6-C1B2E9C22BFC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467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13482B-E75A-B24A-AE29-A6C2A25A4B3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6624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No.</a:t>
            </a:r>
            <a:endParaRPr lang="en-GB" dirty="0"/>
          </a:p>
        </p:txBody>
      </p:sp>
      <p:pic>
        <p:nvPicPr>
          <p:cNvPr id="15" name="Picture 14" descr="Logo NHS Bedfordshire, Luton and Milton Keynes Integrated Care Board">
            <a:extLst>
              <a:ext uri="{FF2B5EF4-FFF2-40B4-BE49-F238E27FC236}">
                <a16:creationId xmlns:a16="http://schemas.microsoft.com/office/drawing/2014/main" id="{999289C7-78F8-A97A-A670-56F4BD3CF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7084723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69CCEFD7-EF02-3D4D-A3BA-F73AC8AD7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flipH="1">
            <a:off x="7955934" y="2086796"/>
            <a:ext cx="3797397" cy="379739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C6E667-771F-458B-35CE-8C257BABDD72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341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E07C0A-1877-896F-408F-10CF3708CB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46EC874-EB04-354B-9362-80C38FAF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65" y="378186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7" name="Picture 16" descr="Logo NHS Bedfordshire, Luton and Milton Keynes Integrated Care Board">
            <a:extLst>
              <a:ext uri="{FF2B5EF4-FFF2-40B4-BE49-F238E27FC236}">
                <a16:creationId xmlns:a16="http://schemas.microsoft.com/office/drawing/2014/main" id="{F1500CA5-1AEE-3479-F9A8-83D4ECB1C2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480D04-D53E-0B10-3614-D256CDE5A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4131720"/>
            <a:ext cx="1954800" cy="19548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F85AC9F-8CBF-1B28-8B18-291CEA032D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882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6A4F362-2BB0-2C80-581B-323A12F3C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E1F1204-D2FF-3E40-8F9A-AEF62CCFB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4" y="386255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0" name="Picture 9" descr="Logo NHS Bedfordshire, Luton and Milton Keynes Integrated Care Board">
            <a:extLst>
              <a:ext uri="{FF2B5EF4-FFF2-40B4-BE49-F238E27FC236}">
                <a16:creationId xmlns:a16="http://schemas.microsoft.com/office/drawing/2014/main" id="{51D6993D-6038-8664-5787-69CC5968DF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AB73A3-F52C-0949-A125-CD39FFA3B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3F6F9C-053D-3008-7B9D-553AB6AB1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756" y="4171365"/>
            <a:ext cx="1954800" cy="19548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F0AB78C-E6CB-E309-CC37-585DF7811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3545CCA-7DB1-9D4C-A6D9-897CF0BB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487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2AE2C91-F13F-48A3-5445-EE87B77B7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366F6-7006-4449-9BFC-188757522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4" y="384204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6" name="Picture 15" descr="Logo NHS Bedfordshire, Luton and Milton Keynes Integrated Care Board">
            <a:extLst>
              <a:ext uri="{FF2B5EF4-FFF2-40B4-BE49-F238E27FC236}">
                <a16:creationId xmlns:a16="http://schemas.microsoft.com/office/drawing/2014/main" id="{34695880-BC5C-9487-8B39-CABBBC1A4B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311270C-9C91-A140-865B-E13553CB7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0E5D50-ABBC-2B1B-D803-9532F8ED8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750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31E1AE3-278C-9CBB-04F8-1D4304882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EA11FE-DF14-ED47-BB9D-0EAF22485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586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0E9455-07F6-09B9-2485-7E6C63006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34640" y="0"/>
            <a:ext cx="933636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C0BAA9-E631-7646-A612-36D961F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431" y="371818"/>
            <a:ext cx="7211891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B5565897-B3FA-F8DC-52A8-BBC01EF1A4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932F6ED-E73C-8047-A71B-37A60114C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0F944D-B1A2-CB39-8724-3BAB8882B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976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CD820A-2027-3D77-9A42-4D7063704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D228FC6-3DD4-BC43-80E0-ED2A58B20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58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CA3554F-9B0F-1F08-F6CA-8AF0E7616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D292033-F9BE-624A-9ACF-ECF3807FC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157" y="371818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6" name="Picture 15" descr="Logo NHS Bedfordshire, Luton and Milton Keynes Integrated Care Board">
            <a:extLst>
              <a:ext uri="{FF2B5EF4-FFF2-40B4-BE49-F238E27FC236}">
                <a16:creationId xmlns:a16="http://schemas.microsoft.com/office/drawing/2014/main" id="{5AA17C37-5564-26FA-7C1D-56C302DC43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BC6CEFE-586A-D04A-BD76-7AA7D168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5E154A4-A5E9-7E4E-AFEE-E33352332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168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8DE1D9F-41A7-C4AE-BEF8-14ECC07269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9108212-FA42-B646-BD49-6E9A752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08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346B18A-0E85-E9B9-0EC7-C2CF55867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4655840" cy="6857999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Icons">
            <a:extLst>
              <a:ext uri="{FF2B5EF4-FFF2-40B4-BE49-F238E27FC236}">
                <a16:creationId xmlns:a16="http://schemas.microsoft.com/office/drawing/2014/main" id="{37D11603-DBB0-8723-B70E-65571D54F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1157" y="434551"/>
            <a:ext cx="3952635" cy="6090621"/>
            <a:chOff x="271157" y="434551"/>
            <a:chExt cx="3952635" cy="60906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66F83DF-DCEA-A151-C367-672E84733A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8" y="4714621"/>
              <a:ext cx="1810551" cy="181055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2AFCF29-EC03-67F9-2D05-032D73B656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3241" y="4714621"/>
              <a:ext cx="1810551" cy="181055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C4664B6-3A75-BC30-9171-93CE728AB3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3240" y="2571244"/>
              <a:ext cx="1810551" cy="181055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CB87578-8820-0746-C5E6-202DD41CDF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50" y="2571244"/>
              <a:ext cx="1810551" cy="181055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76DEA55-D3EB-4B68-C42A-CF219417A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7" y="434551"/>
              <a:ext cx="1810551" cy="1810551"/>
            </a:xfrm>
            <a:prstGeom prst="rect">
              <a:avLst/>
            </a:prstGeom>
          </p:spPr>
        </p:pic>
      </p:grpSp>
      <p:pic>
        <p:nvPicPr>
          <p:cNvPr id="20" name="Picture 19" descr="Logo NHS Bedfordshire, Luton and Milton Keynes Integrated Care Board">
            <a:extLst>
              <a:ext uri="{FF2B5EF4-FFF2-40B4-BE49-F238E27FC236}">
                <a16:creationId xmlns:a16="http://schemas.microsoft.com/office/drawing/2014/main" id="{B53B9CBA-D35E-8D23-BB8A-2AA3C277A4E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56" y="536574"/>
            <a:ext cx="3196679" cy="1596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87888" y="2924944"/>
            <a:ext cx="6429060" cy="2464029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7888" y="5527904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5606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levels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162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EADE583-908C-5EF8-7A33-A0DBD9AFE4D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305550" y="1844675"/>
            <a:ext cx="5384800" cy="4281488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10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1B72853B-FE46-3931-6EB0-9D4C0D7319C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05549" y="1844675"/>
            <a:ext cx="5384799" cy="4281488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42600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+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ACCBD6DD-FF6C-C0B2-A7DA-B6644EEB3DF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305549" y="1844675"/>
            <a:ext cx="5384799" cy="4281488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599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+ Tw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73027E-C16B-976D-58F8-F426DB5669D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17410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B9A1CF0-6F4F-29F6-14DD-A89545B60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4939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2662898"/>
            <a:ext cx="5384800" cy="3463265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2662898"/>
            <a:ext cx="5384800" cy="3463266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734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514" y="386255"/>
            <a:ext cx="7403008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078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+ Tw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7"/>
            <a:ext cx="7403008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73027E-C16B-976D-58F8-F426DB5669D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17410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B9A1CF0-6F4F-29F6-14DD-A89545B60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4939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2662898"/>
            <a:ext cx="5384800" cy="3463265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2662898"/>
            <a:ext cx="5384800" cy="3463266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81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1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bg2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bg2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bg2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515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2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549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3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51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445" y="382348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Contents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791059C-B617-7A9F-D1A5-33BE30F1F35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5669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4BD5BC40-821A-0ADA-B119-0B94A4A30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606" y="1916832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DCCAE54-FB8B-C6D0-41EA-B5477EA27B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65554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9C8A5C9-DD3B-CC0E-3ECE-B78793ACD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35491" y="1916832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3BB28AD8-38C2-E4F6-491B-6B365482AF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669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771BB29E-8FD3-6F07-9549-21281FB2C8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85606" y="2714175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272FB6-5827-CF94-0BB7-A5633FDAFE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65554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1DCFFDE-3876-711D-6AB9-91C5D3605DA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35491" y="2714175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A7D13D4-5A4C-13EB-CFE3-F88242A546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5669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175D2E21-B997-B939-72FA-17579F5CBB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85606" y="3511518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BBE2B8E5-A304-B07B-649D-66B7CCAD6B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5554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D41E3900-A916-F86C-DEB3-C1ADBBEDCC1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35491" y="3511518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3E104A3-85DB-6004-3A11-5035F911489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669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CC05018E-3211-2043-C441-507621E5F02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85606" y="4308861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C3223CAC-ACE0-F829-7DBC-0484443DB87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5554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1425AE6C-AD38-6391-BD1B-8C66F33D51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035491" y="4308861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71CBF9F8-9690-AFB8-BB42-48DACE4CD25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5669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870A85A1-791E-134E-0D92-D16B7731EAD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85606" y="5102554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A421CA34-6EB9-EFC6-6468-DF12FFAB16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65554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4287A1ED-63C9-ABAE-8B7E-3C7C5B16792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035491" y="5102554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0445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4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176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5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levels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394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A8C793-FBE8-8D42-B07F-A2F1061D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Logo NHS Bedfordshire, Luton and Milton Keynes Integrated Care Board">
            <a:extLst>
              <a:ext uri="{FF2B5EF4-FFF2-40B4-BE49-F238E27FC236}">
                <a16:creationId xmlns:a16="http://schemas.microsoft.com/office/drawing/2014/main" id="{5BACF042-79E8-0995-0238-D587D62DAC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9E33F2C-1B2A-39E2-00E5-669A242E6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80E96A-B518-CC4C-93D4-FB346BDBE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33095F4-8AE0-C24B-9632-EA99B62C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3160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 NHS Bedfordshire, Luton and Milton Keynes Integrated Care Board">
            <a:extLst>
              <a:ext uri="{FF2B5EF4-FFF2-40B4-BE49-F238E27FC236}">
                <a16:creationId xmlns:a16="http://schemas.microsoft.com/office/drawing/2014/main" id="{EC7059DA-B8A9-1906-D3A8-7D072ADB01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B23630-2978-FE3C-C5A4-0137AA831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8AFA2F-E014-7040-ADF0-F9D5345A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0110C9-9253-6E4E-959D-9ED728D2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7675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3B23630-2978-FE3C-C5A4-0137AA831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8AFA2F-E014-7040-ADF0-F9D5345A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0110C9-9253-6E4E-959D-9ED728D2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55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Contents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957936EC-59EB-14A9-0E47-A099941D4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5669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A791989F-B054-1E7C-3B13-38F9C3D84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606" y="1916832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4D6EABD4-789E-42F8-EEC8-84FB15E785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669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541ED023-3D59-0881-35EF-7A361C748F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85606" y="2714175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15BF37D5-9537-2421-FA08-D1557413B45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5669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058B72B7-9E05-4C3D-8400-CD6FCFC9EBD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85606" y="3511518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1B0F662B-8EF1-8BDE-BE29-D43397BBC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669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967AAB2B-1CED-D7E2-8511-1731C21427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85606" y="4308861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45CCBF93-B4D8-9138-924B-67924A5215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5669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B455E63B-4D5A-BFC9-039E-6121581B992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85606" y="5102554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17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4"/>
            <a:ext cx="11172331" cy="428040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34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25E99AC8-F1A0-B864-939C-B22774523AA1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23874" y="1844675"/>
            <a:ext cx="11171901" cy="42799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33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164B4764-414F-5563-3829-8610C730F6A2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23875" y="1844674"/>
            <a:ext cx="11171901" cy="4279901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05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FA0B32A7-6AE1-4B51-FD76-220CF0F3E849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523875" y="1844675"/>
            <a:ext cx="11171901" cy="42799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24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D6CD807-B739-3D41-88A9-ABEAAF0A12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No.</a:t>
            </a:r>
            <a:endParaRPr lang="en-GB" dirty="0"/>
          </a:p>
        </p:txBody>
      </p:sp>
      <p:pic>
        <p:nvPicPr>
          <p:cNvPr id="13" name="Picture 12" descr="Logo NHS Bedfordshire, Luton and Milton Keynes Integrated Care Board">
            <a:extLst>
              <a:ext uri="{FF2B5EF4-FFF2-40B4-BE49-F238E27FC236}">
                <a16:creationId xmlns:a16="http://schemas.microsoft.com/office/drawing/2014/main" id="{FF131AAF-0690-B049-F07A-6EBD7BB960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F70970-6B55-C9CE-E1DC-A320C509C980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 dirty="0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21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371" y="332656"/>
            <a:ext cx="11233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71" y="1700809"/>
            <a:ext cx="11233248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571" y="6356351"/>
            <a:ext cx="30928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GB"/>
              <a:t>NHS Bedfordshire, Luton and Milton Keynes Integrated Care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997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9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75" r:id="rId4"/>
    <p:sldLayoutId id="2147483674" r:id="rId5"/>
    <p:sldLayoutId id="2147483676" r:id="rId6"/>
    <p:sldLayoutId id="2147483677" r:id="rId7"/>
    <p:sldLayoutId id="2147483678" r:id="rId8"/>
    <p:sldLayoutId id="2147483660" r:id="rId9"/>
    <p:sldLayoutId id="2147483667" r:id="rId10"/>
    <p:sldLayoutId id="2147483668" r:id="rId11"/>
    <p:sldLayoutId id="2147483669" r:id="rId12"/>
    <p:sldLayoutId id="2147483672" r:id="rId13"/>
    <p:sldLayoutId id="2147483666" r:id="rId14"/>
    <p:sldLayoutId id="2147483661" r:id="rId15"/>
    <p:sldLayoutId id="2147483662" r:id="rId16"/>
    <p:sldLayoutId id="2147483664" r:id="rId17"/>
    <p:sldLayoutId id="2147483663" r:id="rId18"/>
    <p:sldLayoutId id="2147483665" r:id="rId19"/>
    <p:sldLayoutId id="2147483652" r:id="rId20"/>
    <p:sldLayoutId id="2147483687" r:id="rId21"/>
    <p:sldLayoutId id="2147483688" r:id="rId22"/>
    <p:sldLayoutId id="2147483689" r:id="rId23"/>
    <p:sldLayoutId id="2147483681" r:id="rId24"/>
    <p:sldLayoutId id="2147483680" r:id="rId25"/>
    <p:sldLayoutId id="2147483682" r:id="rId26"/>
    <p:sldLayoutId id="2147483679" r:id="rId27"/>
    <p:sldLayoutId id="2147483683" r:id="rId28"/>
    <p:sldLayoutId id="2147483684" r:id="rId29"/>
    <p:sldLayoutId id="2147483685" r:id="rId30"/>
    <p:sldLayoutId id="2147483686" r:id="rId31"/>
    <p:sldLayoutId id="2147483654" r:id="rId32"/>
    <p:sldLayoutId id="2147483655" r:id="rId33"/>
    <p:sldLayoutId id="2147483673" r:id="rId3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»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FAEB-463C-9F48-B3A1-B84176641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888" y="2684066"/>
            <a:ext cx="6429060" cy="1825054"/>
          </a:xfrm>
        </p:spPr>
        <p:txBody>
          <a:bodyPr>
            <a:noAutofit/>
          </a:bodyPr>
          <a:lstStyle/>
          <a:p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Tacking health inequalities: supporting Luton to become a ‘Marmot town’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08D1A-DA72-FB4F-847A-A097B0F0F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7888" y="4797152"/>
            <a:ext cx="6429060" cy="1619702"/>
          </a:xfrm>
        </p:spPr>
        <p:txBody>
          <a:bodyPr>
            <a:normAutofit/>
          </a:bodyPr>
          <a:lstStyle/>
          <a:p>
            <a:r>
              <a:rPr lang="en-US" dirty="0"/>
              <a:t>Felicity Cox, Chief Executive, Bedfordshire, Luton and Milton Keynes Integrated Care Board</a:t>
            </a:r>
          </a:p>
          <a:p>
            <a:endParaRPr lang="en-US" dirty="0"/>
          </a:p>
          <a:p>
            <a:r>
              <a:rPr lang="en-US" dirty="0"/>
              <a:t>25 January 2023</a:t>
            </a:r>
          </a:p>
        </p:txBody>
      </p:sp>
    </p:spTree>
    <p:extLst>
      <p:ext uri="{BB962C8B-B14F-4D97-AF65-F5344CB8AC3E}">
        <p14:creationId xmlns:p14="http://schemas.microsoft.com/office/powerpoint/2010/main" val="262172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F77C959A-F0C3-534A-8C36-CCFFA86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For more information or to get involved visit: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EC7390-7EF7-BB3A-6C15-32B0774D0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https://bedfordshirelutonandmiltonkeynes.icb.nhs.uk/  and https://blmkhealthandcarepartnership.org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86824E-A245-1A48-9E0B-E6D966C18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718FC-5ED0-6345-8A13-F52E546B0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0A60DCE-9105-48A5-8A92-25C9283756D1}" type="slidenum">
              <a:rPr lang="en-GB" smtClean="0"/>
              <a:pPr>
                <a:spcAft>
                  <a:spcPts val="600"/>
                </a:spcAft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5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8A6BB-8857-E642-82AE-C2CDCD1E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4" y="367912"/>
            <a:ext cx="7876811" cy="1232291"/>
          </a:xfrm>
        </p:spPr>
        <p:txBody>
          <a:bodyPr/>
          <a:lstStyle/>
          <a:p>
            <a:r>
              <a:rPr lang="en-US" dirty="0"/>
              <a:t>Lots of factors affect whether we live a long, healthy life…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E74E2-3B6B-394C-B1B0-EF3A67702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6F879-97D6-D949-A7A9-04D7A1DF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C76C709-E24F-329D-F2BD-2AA65EB8A9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64962" y="1600203"/>
            <a:ext cx="6915519" cy="452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8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B354-D38E-31F3-80D3-70EB2E89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…and unequal health outcomes are a real problem in Luton.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EB59C-3DB3-57AF-0550-66C26D48EF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3445" y="2040374"/>
            <a:ext cx="6010640" cy="4281340"/>
          </a:xfrm>
        </p:spPr>
        <p:txBody>
          <a:bodyPr>
            <a:normAutofit/>
          </a:bodyPr>
          <a:lstStyle/>
          <a:p>
            <a:r>
              <a:rPr lang="en-GB" sz="2500" dirty="0"/>
              <a:t>Higher preventable deaths</a:t>
            </a:r>
          </a:p>
          <a:p>
            <a:r>
              <a:rPr lang="en-GB" sz="2500" dirty="0"/>
              <a:t>Highest levels of deprivation</a:t>
            </a:r>
          </a:p>
          <a:p>
            <a:r>
              <a:rPr lang="en-GB" sz="2500" dirty="0"/>
              <a:t>Highest smoking rate</a:t>
            </a:r>
          </a:p>
          <a:p>
            <a:r>
              <a:rPr lang="en-GB" sz="2500" dirty="0"/>
              <a:t>Higher number of low birth-weight babies</a:t>
            </a:r>
          </a:p>
          <a:p>
            <a:r>
              <a:rPr lang="en-GB" sz="2500" dirty="0"/>
              <a:t>Highest children obesity</a:t>
            </a:r>
          </a:p>
          <a:p>
            <a:r>
              <a:rPr lang="en-GB" sz="2500" dirty="0"/>
              <a:t> rates</a:t>
            </a:r>
          </a:p>
          <a:p>
            <a:r>
              <a:rPr lang="en-GB" sz="2500" dirty="0"/>
              <a:t>Highest HIV diagnosis rates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67BDE-8721-36BA-843B-404694E7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9C1DD-D09D-C7B8-41F2-F7902D751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71F9EE-CDA6-63CF-7067-88C08881B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496" y="1617149"/>
            <a:ext cx="4598676" cy="4215515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411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D3210CC-502F-2108-2C29-DB11A3404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/>
          <a:lstStyle/>
          <a:p>
            <a:r>
              <a:rPr lang="en-US" dirty="0"/>
              <a:t>How we’ll make a difference…</a:t>
            </a:r>
          </a:p>
        </p:txBody>
      </p:sp>
      <p:pic>
        <p:nvPicPr>
          <p:cNvPr id="7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5B6926FB-AD8B-41F2-9FC8-5FB37DEB4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1795881"/>
            <a:ext cx="11537802" cy="4009383"/>
          </a:xfr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A558E-454A-47B3-A451-E877FF632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389E4-9E6E-461D-9990-0C2DE9C0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0A60DCE-9105-48A5-8A92-25C9283756D1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63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8A6BB-8857-E642-82AE-C2CDCD1EB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leading role on the journey to becoming a Marmot town…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E74E2-3B6B-394C-B1B0-EF3A67702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6F879-97D6-D949-A7A9-04D7A1DF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A6E46D-2A39-A303-D1AA-641B5D53CDC4}"/>
              </a:ext>
            </a:extLst>
          </p:cNvPr>
          <p:cNvSpPr txBox="1"/>
          <p:nvPr/>
        </p:nvSpPr>
        <p:spPr>
          <a:xfrm>
            <a:off x="10308468" y="5879942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Source: NHS England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3B019-A827-30ED-6E51-F866A6AC2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992443"/>
            <a:ext cx="6508659" cy="3312367"/>
          </a:xfrm>
        </p:spPr>
        <p:txBody>
          <a:bodyPr>
            <a:noAutofit/>
          </a:bodyPr>
          <a:lstStyle/>
          <a:p>
            <a:r>
              <a:rPr lang="en-GB" sz="2000" dirty="0"/>
              <a:t>Work to prevent poor health </a:t>
            </a:r>
          </a:p>
          <a:p>
            <a:endParaRPr lang="en-GB" sz="2000" dirty="0"/>
          </a:p>
          <a:p>
            <a:r>
              <a:rPr lang="en-GB" sz="2000" dirty="0"/>
              <a:t>Asking local leaders, like Rev Lloyd Denny, how we can get better</a:t>
            </a:r>
          </a:p>
          <a:p>
            <a:endParaRPr lang="en-GB" sz="2000" dirty="0"/>
          </a:p>
          <a:p>
            <a:r>
              <a:rPr lang="en-GB" sz="2000" dirty="0"/>
              <a:t>This means communicating in the right language and tackling racism and discrimination</a:t>
            </a:r>
          </a:p>
          <a:p>
            <a:endParaRPr lang="en-GB" sz="2000" dirty="0"/>
          </a:p>
          <a:p>
            <a:r>
              <a:rPr lang="en-GB" sz="2000" dirty="0"/>
              <a:t>We’re also trying to improve vaccination rates by getting out into our local community… </a:t>
            </a:r>
          </a:p>
          <a:p>
            <a:endParaRPr lang="en-GB" sz="2000" dirty="0"/>
          </a:p>
          <a:p>
            <a:r>
              <a:rPr lang="en-GB" sz="2000" dirty="0"/>
              <a:t>..and supporting pregnant women to quit smoking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C8ACE02-BA69-6B45-CC42-EF22BB3AD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1367377"/>
            <a:ext cx="4420896" cy="430362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3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DCA5D-3D53-AB42-A9D7-2D9FF2CBA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…and we’re making progress…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604668-6A4E-BD44-B3F8-B4DFF7F31E0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23445" y="1844824"/>
            <a:ext cx="6051926" cy="42804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System support to deliver Luton priorities</a:t>
            </a:r>
          </a:p>
          <a:p>
            <a:r>
              <a:rPr lang="en-US" sz="2800" dirty="0"/>
              <a:t>Investing in system-wide </a:t>
            </a:r>
            <a:r>
              <a:rPr lang="en-US" sz="2800" dirty="0" err="1"/>
              <a:t>programmes</a:t>
            </a:r>
            <a:r>
              <a:rPr lang="en-US" sz="2800" dirty="0"/>
              <a:t> that support priority areas</a:t>
            </a:r>
          </a:p>
          <a:p>
            <a:r>
              <a:rPr lang="en-US" sz="2800" dirty="0"/>
              <a:t>Community Connectors</a:t>
            </a:r>
          </a:p>
          <a:p>
            <a:r>
              <a:rPr lang="en-US" sz="2800" dirty="0"/>
              <a:t>Funding for local projects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1E568-38A4-1E40-B4A5-8E61A00E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6DA71-41E4-CB46-8D9E-57767D90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9" name="Picture 8" descr="A group of people walking&#10;&#10;Description automatically generated with medium confidence">
            <a:extLst>
              <a:ext uri="{FF2B5EF4-FFF2-40B4-BE49-F238E27FC236}">
                <a16:creationId xmlns:a16="http://schemas.microsoft.com/office/drawing/2014/main" id="{C7677E88-2EDB-431D-D405-B1864C4C8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1617148"/>
            <a:ext cx="4420068" cy="4085876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93443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65353-F8FE-D765-9F7F-F0F66A0B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..progress that makes a difference for people in Luton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9B093-95B5-3EA6-F787-E60B1DD11B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7408" y="1844824"/>
            <a:ext cx="6226663" cy="4281340"/>
          </a:xfrm>
        </p:spPr>
        <p:txBody>
          <a:bodyPr>
            <a:normAutofit/>
          </a:bodyPr>
          <a:lstStyle/>
          <a:p>
            <a:r>
              <a:rPr lang="en-GB" dirty="0"/>
              <a:t>Personal health budgets are helping people have more choice </a:t>
            </a:r>
          </a:p>
          <a:p>
            <a:r>
              <a:rPr lang="en-GB" dirty="0"/>
              <a:t>Diabetes prevention programmes</a:t>
            </a:r>
          </a:p>
          <a:p>
            <a:r>
              <a:rPr lang="en-GB" dirty="0"/>
              <a:t>Empowering young people with ADHD</a:t>
            </a:r>
          </a:p>
          <a:p>
            <a:r>
              <a:rPr lang="en-GB" dirty="0"/>
              <a:t>Helping children living with epilepsy </a:t>
            </a:r>
          </a:p>
          <a:p>
            <a:r>
              <a:rPr lang="en-GB" dirty="0"/>
              <a:t>Life changing Lung Health Checks programme</a:t>
            </a:r>
          </a:p>
          <a:p>
            <a:r>
              <a:rPr lang="en-GB" dirty="0"/>
              <a:t>Clinical Dashboard Pilot supports vulnerable older people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31D37-A544-84CE-0793-2108BB90B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D601A-DE6E-A65F-8056-A855A1309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Placeholder 9" descr="Image of people's smiling faces in a huddle looking down at the camera showing different ethnicities representative of Bedfordshire, Luton and Milton Keynes.">
            <a:extLst>
              <a:ext uri="{FF2B5EF4-FFF2-40B4-BE49-F238E27FC236}">
                <a16:creationId xmlns:a16="http://schemas.microsoft.com/office/drawing/2014/main" id="{20B55221-63EB-ED6F-31AC-262EC4A3529B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387215" y="1617148"/>
            <a:ext cx="4281340" cy="428134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76083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9F5677D-AB0B-3046-8959-204B53F2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We’re bringing people and partners together to deliver for Luton…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C4B26-40DE-C840-B880-89B0F9E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35F3E-2E0B-FD4F-A631-FFE9F2B8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7BE1331-071D-DBA6-A863-8B7B4F4B22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596370"/>
            <a:ext cx="4782316" cy="4495679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83E7D84-0B5F-5D35-3412-BF02EA839C9D}"/>
              </a:ext>
            </a:extLst>
          </p:cNvPr>
          <p:cNvSpPr txBox="1">
            <a:spLocks/>
          </p:cNvSpPr>
          <p:nvPr/>
        </p:nvSpPr>
        <p:spPr>
          <a:xfrm>
            <a:off x="523445" y="2531615"/>
            <a:ext cx="4996491" cy="24482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06FB8"/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Place based partnerships set the strategy and delivery plan for Place</a:t>
            </a:r>
          </a:p>
        </p:txBody>
      </p:sp>
    </p:spTree>
    <p:extLst>
      <p:ext uri="{BB962C8B-B14F-4D97-AF65-F5344CB8AC3E}">
        <p14:creationId xmlns:p14="http://schemas.microsoft.com/office/powerpoint/2010/main" val="2972885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9F5677D-AB0B-3046-8959-204B53F2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…and working together to tackle inequalities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C4B26-40DE-C840-B880-89B0F9E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35F3E-2E0B-FD4F-A631-FFE9F2B8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300E87-7BB0-259F-B3EB-6FAA0B323461}"/>
              </a:ext>
            </a:extLst>
          </p:cNvPr>
          <p:cNvSpPr txBox="1"/>
          <p:nvPr/>
        </p:nvSpPr>
        <p:spPr>
          <a:xfrm>
            <a:off x="767408" y="1907986"/>
            <a:ext cx="715904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Luton Place Board, Children’s Trust Board and Inequalities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Place Plans and Partnership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Fuller Programme: our four pillars: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Neighbourhood Teams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Streamlined same-day urgent care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Proactive personalised care for people with complex 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Joined-up approach to prevention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Working with communities as equal partners</a:t>
            </a:r>
          </a:p>
          <a:p>
            <a:pPr lvl="1"/>
            <a:endParaRPr lang="en-GB" dirty="0"/>
          </a:p>
        </p:txBody>
      </p:sp>
      <p:pic>
        <p:nvPicPr>
          <p:cNvPr id="4" name="Picture Placeholder 11">
            <a:extLst>
              <a:ext uri="{FF2B5EF4-FFF2-40B4-BE49-F238E27FC236}">
                <a16:creationId xmlns:a16="http://schemas.microsoft.com/office/drawing/2014/main" id="{956D425D-7889-CE03-E924-40A792C62F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959929" y="1930846"/>
            <a:ext cx="3797300" cy="37973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27132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MK ICB Colours">
      <a:dk1>
        <a:srgbClr val="000000"/>
      </a:dk1>
      <a:lt1>
        <a:srgbClr val="FFFFFF"/>
      </a:lt1>
      <a:dk2>
        <a:srgbClr val="415563"/>
      </a:dk2>
      <a:lt2>
        <a:srgbClr val="E8EDEE"/>
      </a:lt2>
      <a:accent1>
        <a:srgbClr val="005EB8"/>
      </a:accent1>
      <a:accent2>
        <a:srgbClr val="FFB81C"/>
      </a:accent2>
      <a:accent3>
        <a:srgbClr val="41B6E5"/>
      </a:accent3>
      <a:accent4>
        <a:srgbClr val="78BD20"/>
      </a:accent4>
      <a:accent5>
        <a:srgbClr val="00A399"/>
      </a:accent5>
      <a:accent6>
        <a:srgbClr val="002F86"/>
      </a:accent6>
      <a:hlink>
        <a:srgbClr val="005EB8"/>
      </a:hlink>
      <a:folHlink>
        <a:srgbClr val="002F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76803C70C50249B000B3F4542A923E" ma:contentTypeVersion="1603" ma:contentTypeDescription="Create a new document." ma:contentTypeScope="" ma:versionID="ef3a41d6d13e03bbb88b310263891487">
  <xsd:schema xmlns:xsd="http://www.w3.org/2001/XMLSchema" xmlns:xs="http://www.w3.org/2001/XMLSchema" xmlns:p="http://schemas.microsoft.com/office/2006/metadata/properties" xmlns:ns2="d06b9faf-e485-43ba-9767-f211651fe416" xmlns:ns3="31f7c2ba-4170-4718-a5ff-dddeae16ca32" targetNamespace="http://schemas.microsoft.com/office/2006/metadata/properties" ma:root="true" ma:fieldsID="3719e1aa8289c5d30a0d76d759384445" ns2:_="" ns3:_="">
    <xsd:import namespace="d06b9faf-e485-43ba-9767-f211651fe416"/>
    <xsd:import namespace="31f7c2ba-4170-4718-a5ff-dddeae16ca3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EventHashCode" minOccurs="0"/>
                <xsd:element ref="ns3:MediaServiceGenerationTime" minOccurs="0"/>
                <xsd:element ref="ns3:VMActioned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b9faf-e485-43ba-9767-f211651fe4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ef5f131c-f282-49ee-8324-d712b0bfdbce}" ma:internalName="TaxCatchAll" ma:showField="CatchAllData" ma:web="d06b9faf-e485-43ba-9767-f211651fe4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f7c2ba-4170-4718-a5ff-dddeae16ca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VMActioned" ma:index="21" nillable="true" ma:displayName="Voice Mail Actioned?" ma:default="N/A" ma:format="RadioButtons" ma:indexed="true" ma:internalName="VMActioned">
      <xsd:simpleType>
        <xsd:restriction base="dms:Choice">
          <xsd:enumeration value="Yes"/>
          <xsd:enumeration value="No"/>
          <xsd:enumeration value="N/A"/>
        </xsd:restriction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5e3038f7-01d3-45c6-9ff3-08a5a011bc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06b9faf-e485-43ba-9767-f211651fe416" xsi:nil="true"/>
    <VMActioned xmlns="31f7c2ba-4170-4718-a5ff-dddeae16ca32">N/A</VMActioned>
    <lcf76f155ced4ddcb4097134ff3c332f xmlns="31f7c2ba-4170-4718-a5ff-dddeae16ca32">
      <Terms xmlns="http://schemas.microsoft.com/office/infopath/2007/PartnerControls"/>
    </lcf76f155ced4ddcb4097134ff3c332f>
    <_dlc_DocId xmlns="d06b9faf-e485-43ba-9767-f211651fe416">COMENG-406079406-714099</_dlc_DocId>
    <_dlc_DocIdUrl xmlns="d06b9faf-e485-43ba-9767-f211651fe416">
      <Url>https://csucloudservices.sharepoint.com/teams/comms/_layouts/15/DocIdRedir.aspx?ID=COMENG-406079406-714099</Url>
      <Description>COMENG-406079406-714099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72EE270-C841-47DB-856A-DB739C08D8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6b9faf-e485-43ba-9767-f211651fe416"/>
    <ds:schemaRef ds:uri="31f7c2ba-4170-4718-a5ff-dddeae16ca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57A83D-ECB4-43F3-91ED-4BD0089DB1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153355-B80A-41EF-BBF7-77E2ADEBC77E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31f7c2ba-4170-4718-a5ff-dddeae16ca32"/>
    <ds:schemaRef ds:uri="d06b9faf-e485-43ba-9767-f211651fe416"/>
    <ds:schemaRef ds:uri="8c0ec423-5f39-4cd1-9015-37fc60afb156"/>
  </ds:schemaRefs>
</ds:datastoreItem>
</file>

<file path=customXml/itemProps4.xml><?xml version="1.0" encoding="utf-8"?>
<ds:datastoreItem xmlns:ds="http://schemas.openxmlformats.org/officeDocument/2006/customXml" ds:itemID="{4157E733-6CED-4AC9-8050-9BE33582FE3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30615</TotalTime>
  <Words>437</Words>
  <Application>Microsoft Office PowerPoint</Application>
  <PresentationFormat>Widescreen</PresentationFormat>
  <Paragraphs>79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century-gothic</vt:lpstr>
      <vt:lpstr>Office Theme</vt:lpstr>
      <vt:lpstr>Tacking health inequalities: supporting Luton to become a ‘Marmot town’ </vt:lpstr>
      <vt:lpstr>Lots of factors affect whether we live a long, healthy life… </vt:lpstr>
      <vt:lpstr>…and unequal health outcomes are a real problem in Luton.</vt:lpstr>
      <vt:lpstr>How we’ll make a difference…</vt:lpstr>
      <vt:lpstr>A leading role on the journey to becoming a Marmot town…</vt:lpstr>
      <vt:lpstr>…and we’re making progress…</vt:lpstr>
      <vt:lpstr>..progress that makes a difference for people in Luton</vt:lpstr>
      <vt:lpstr>We’re bringing people and partners together to deliver for Luton…</vt:lpstr>
      <vt:lpstr>…and working together to tackle inequalities</vt:lpstr>
      <vt:lpstr>For more information or to get involved visit: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through change ICS/CCG Transition</dc:title>
  <dc:creator>SUMMERS, Michelle (NHS BEDFORDSHIRE CCG)</dc:creator>
  <cp:lastModifiedBy>PILGRIM, Natasha (NHS BEDFORDSHIRE, LUTON AND MILTON KEYNES ICB - M1J4Y)</cp:lastModifiedBy>
  <cp:revision>565</cp:revision>
  <dcterms:created xsi:type="dcterms:W3CDTF">2021-04-30T07:09:02Z</dcterms:created>
  <dcterms:modified xsi:type="dcterms:W3CDTF">2023-02-17T14:50:20Z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0x010100BA76803C70C50249B000B3F4542A923E</vt:lpwstr>
  </property>
  <property fmtid="{D5CDD505-2E9C-101B-9397-08002B2CF9AE}" pid="3" name="_dlc_DocIdItemGuid">
    <vt:lpwstr>59d120c7-ac64-4f3d-a4f2-206faa0479bf</vt:lpwstr>
  </property>
  <property fmtid="{D5CDD505-2E9C-101B-9397-08002B2CF9AE}" pid="4" name="MediaServiceImageTags">
    <vt:lpwstr/>
  </property>
</Properties>
</file>