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16"/>
  </p:notesMasterIdLst>
  <p:handoutMasterIdLst>
    <p:handoutMasterId r:id="rId17"/>
  </p:handoutMasterIdLst>
  <p:sldIdLst>
    <p:sldId id="11479" r:id="rId6"/>
    <p:sldId id="2145707257" r:id="rId7"/>
    <p:sldId id="2145707256" r:id="rId8"/>
    <p:sldId id="2145707259" r:id="rId9"/>
    <p:sldId id="2145707255" r:id="rId10"/>
    <p:sldId id="2145707258" r:id="rId11"/>
    <p:sldId id="2145707260" r:id="rId12"/>
    <p:sldId id="2145707261" r:id="rId13"/>
    <p:sldId id="2145707262" r:id="rId14"/>
    <p:sldId id="2145707263"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797BE0D-A4F4-2010-9F9E-3CCA78EF1760}" name="Maria Wogan" initials="MW" userId="da541efc18af4660" providerId="Windows Live"/>
  <p188:author id="{6725233E-E29C-F0CE-0437-2F059F6E8FC7}" name="KAY, Nicola (NHS BEDFORDSHIRE, LUTON AND MILTON KEYNES CCG)" initials="KN(BLAMKC" userId="S::nicola.kay1@nhs.net::f2af215a-2b4d-4628-b932-93de781f5923" providerId="AD"/>
  <p188:author id="{CA6F2FA8-7A6C-53EA-3CA9-A61F0553ECE6}" name="Sharon Kendal (MLCSU)" initials="SK(" userId="S::sharon.kendal@mlcsu.nhs.uk::e065a7e3-5912-4383-95b1-d4249b4ce15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ummers Michelle [Capability House] - NHS Bedfordshire CCG" initials="SM[H-NBC" lastIdx="2" clrIdx="0"/>
  <p:cmAuthor id="2" name="SUMMERS, Michelle (NHS BEDFORDSHIRE, LUTON AND MILTON KEYNES CCG)" initials="SM(BLAMKC" lastIdx="1" clrIdx="1"/>
  <p:cmAuthor id="3" name="COX, Felicity (NHS BEDFORDSHIRE, LUTON AND MILTON KEYNES CCG)" initials="CF(BLAMKC" lastIdx="2" clrIdx="2">
    <p:extLst>
      <p:ext uri="{19B8F6BF-5375-455C-9EA6-DF929625EA0E}">
        <p15:presenceInfo xmlns:p15="http://schemas.microsoft.com/office/powerpoint/2012/main" userId="S::felicity.cox1@nhs.net::177aee50-dec4-4092-ad3e-5eb6b7a0da9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68692"/>
    <a:srgbClr val="E1F5FC"/>
    <a:srgbClr val="106FB8"/>
    <a:srgbClr val="39A5DF"/>
    <a:srgbClr val="FF33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408" autoAdjust="0"/>
    <p:restoredTop sz="68155" autoAdjust="0"/>
  </p:normalViewPr>
  <p:slideViewPr>
    <p:cSldViewPr>
      <p:cViewPr varScale="1">
        <p:scale>
          <a:sx n="77" d="100"/>
          <a:sy n="77" d="100"/>
        </p:scale>
        <p:origin x="2178" y="9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10" d="100"/>
        <a:sy n="110" d="100"/>
      </p:scale>
      <p:origin x="0" y="0"/>
    </p:cViewPr>
  </p:sorterViewPr>
  <p:notesViewPr>
    <p:cSldViewPr>
      <p:cViewPr varScale="1">
        <p:scale>
          <a:sx n="85" d="100"/>
          <a:sy n="85" d="100"/>
        </p:scale>
        <p:origin x="2720"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slide" Target="slides/slide10.xml"/><Relationship Id="rId23" Type="http://schemas.microsoft.com/office/2018/10/relationships/authors" Target="authors.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1641C83-CE3C-424A-A3C0-ACBB77819B5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04890427-98C8-1045-B09A-5ECB8A04380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B208CE8-14BE-B941-867D-D1C064CCABBA}" type="datetimeFigureOut">
              <a:rPr lang="en-US" smtClean="0"/>
              <a:t>2/17/2023</a:t>
            </a:fld>
            <a:endParaRPr lang="en-US" dirty="0"/>
          </a:p>
        </p:txBody>
      </p:sp>
      <p:sp>
        <p:nvSpPr>
          <p:cNvPr id="4" name="Footer Placeholder 3">
            <a:extLst>
              <a:ext uri="{FF2B5EF4-FFF2-40B4-BE49-F238E27FC236}">
                <a16:creationId xmlns:a16="http://schemas.microsoft.com/office/drawing/2014/main" id="{6A3E4524-8F7B-4F43-92F4-C394B4A7A57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C2D43A5-9F41-3A48-9F9C-630EA636C3D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07E522A-CE6C-6545-8AF7-8AF2D4697723}" type="slidenum">
              <a:rPr lang="en-US" smtClean="0"/>
              <a:t>‹#›</a:t>
            </a:fld>
            <a:endParaRPr lang="en-US" dirty="0"/>
          </a:p>
        </p:txBody>
      </p:sp>
    </p:spTree>
    <p:extLst>
      <p:ext uri="{BB962C8B-B14F-4D97-AF65-F5344CB8AC3E}">
        <p14:creationId xmlns:p14="http://schemas.microsoft.com/office/powerpoint/2010/main" val="7727211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352A32-C764-42B9-B872-738194D3D7E1}" type="datetimeFigureOut">
              <a:rPr lang="en-US"/>
              <a:t>2/17/2023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D2B880-4E56-49AE-BFD2-484CF7B3CBF2}" type="slidenum">
              <a:rPr lang="en-US"/>
              <a:t>‹#›</a:t>
            </a:fld>
            <a:endParaRPr lang="en-US" dirty="0"/>
          </a:p>
        </p:txBody>
      </p:sp>
    </p:spTree>
    <p:extLst>
      <p:ext uri="{BB962C8B-B14F-4D97-AF65-F5344CB8AC3E}">
        <p14:creationId xmlns:p14="http://schemas.microsoft.com/office/powerpoint/2010/main" val="3598166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£416,000 was awarded to BLMK ICB to support residents.</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r>
              <a:rPr lang="en-GB" dirty="0"/>
              <a:t>We worked with The British Red Cross and Bedfordshire Rural Communities Charity to fund initiatives which will support vulnerable people living in our communities. </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r>
              <a:rPr lang="en-GB" dirty="0"/>
              <a:t>These schemes are now operational in our area and making a real difference to people’s lives locally. </a:t>
            </a:r>
          </a:p>
        </p:txBody>
      </p:sp>
      <p:sp>
        <p:nvSpPr>
          <p:cNvPr id="4" name="Slide Number Placeholder 3"/>
          <p:cNvSpPr>
            <a:spLocks noGrp="1"/>
          </p:cNvSpPr>
          <p:nvPr>
            <p:ph type="sldNum" sz="quarter" idx="5"/>
          </p:nvPr>
        </p:nvSpPr>
        <p:spPr/>
        <p:txBody>
          <a:bodyPr/>
          <a:lstStyle/>
          <a:p>
            <a:fld id="{1678909D-670E-4687-8279-077FE1E60AD3}" type="slidenum">
              <a:rPr lang="en-GB" smtClean="0"/>
              <a:t>2</a:t>
            </a:fld>
            <a:endParaRPr lang="en-GB" dirty="0"/>
          </a:p>
        </p:txBody>
      </p:sp>
    </p:spTree>
    <p:extLst>
      <p:ext uri="{BB962C8B-B14F-4D97-AF65-F5344CB8AC3E}">
        <p14:creationId xmlns:p14="http://schemas.microsoft.com/office/powerpoint/2010/main" val="30700504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The ICS is working with partners in the voluntary and community sector to support young people.</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r>
              <a:rPr lang="en-GB" dirty="0"/>
              <a:t>This scheme brings together the YMCA, MK Hospital, the Police and other partners to fund volunteers who work with people who have experienced assault, serious violence and mental health issues to prevent long term issues from developing and support people in making positive changes to their lives. </a:t>
            </a:r>
          </a:p>
        </p:txBody>
      </p:sp>
      <p:sp>
        <p:nvSpPr>
          <p:cNvPr id="4" name="Slide Number Placeholder 3"/>
          <p:cNvSpPr>
            <a:spLocks noGrp="1"/>
          </p:cNvSpPr>
          <p:nvPr>
            <p:ph type="sldNum" sz="quarter" idx="5"/>
          </p:nvPr>
        </p:nvSpPr>
        <p:spPr/>
        <p:txBody>
          <a:bodyPr/>
          <a:lstStyle/>
          <a:p>
            <a:fld id="{1678909D-670E-4687-8279-077FE1E60AD3}" type="slidenum">
              <a:rPr lang="en-GB" smtClean="0"/>
              <a:t>3</a:t>
            </a:fld>
            <a:endParaRPr lang="en-GB" dirty="0"/>
          </a:p>
        </p:txBody>
      </p:sp>
    </p:spTree>
    <p:extLst>
      <p:ext uri="{BB962C8B-B14F-4D97-AF65-F5344CB8AC3E}">
        <p14:creationId xmlns:p14="http://schemas.microsoft.com/office/powerpoint/2010/main" val="26878631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nSpc>
                <a:spcPct val="90000"/>
              </a:lnSpc>
              <a:spcBef>
                <a:spcPts val="0"/>
              </a:spcBef>
              <a:buFont typeface="Arial" panose="020B0604020202020204" pitchFamily="34" charset="0"/>
              <a:buChar char="•"/>
            </a:pPr>
            <a:r>
              <a:rPr lang="en-GB" sz="1200" b="0" dirty="0">
                <a:solidFill>
                  <a:srgbClr val="0070C0"/>
                </a:solidFill>
              </a:rPr>
              <a:t>In 2020, £247,292 funding from the NHS was allocated to this as a pilot, and a further £495k was allocated for 2021/22. </a:t>
            </a:r>
          </a:p>
          <a:p>
            <a:pPr marL="0" indent="0">
              <a:lnSpc>
                <a:spcPct val="90000"/>
              </a:lnSpc>
              <a:spcBef>
                <a:spcPts val="0"/>
              </a:spcBef>
              <a:buNone/>
            </a:pPr>
            <a:endParaRPr lang="en-GB" sz="1200" b="1" dirty="0">
              <a:solidFill>
                <a:srgbClr val="0070C0"/>
              </a:solidFill>
            </a:endParaRPr>
          </a:p>
          <a:p>
            <a:pPr marL="171450" indent="-171450">
              <a:lnSpc>
                <a:spcPct val="90000"/>
              </a:lnSpc>
              <a:spcBef>
                <a:spcPts val="0"/>
              </a:spcBef>
              <a:buFont typeface="Arial" panose="020B0604020202020204" pitchFamily="34" charset="0"/>
              <a:buChar char="•"/>
            </a:pPr>
            <a:r>
              <a:rPr lang="en-GB" sz="1200" b="0" dirty="0">
                <a:solidFill>
                  <a:srgbClr val="0070C0"/>
                </a:solidFill>
              </a:rPr>
              <a:t>The new keyworker service provides young people with a dedicated care worker, make sure they’re listened to, and fully involved in their care plans, benefitting young people in our area. </a:t>
            </a:r>
          </a:p>
          <a:p>
            <a:pPr marL="0" indent="0">
              <a:lnSpc>
                <a:spcPct val="90000"/>
              </a:lnSpc>
              <a:spcBef>
                <a:spcPts val="0"/>
              </a:spcBef>
              <a:buFont typeface="Arial" panose="020B0604020202020204" pitchFamily="34" charset="0"/>
              <a:buNone/>
            </a:pPr>
            <a:endParaRPr lang="en-GB" sz="1200" b="0" dirty="0">
              <a:solidFill>
                <a:srgbClr val="0070C0"/>
              </a:solidFill>
            </a:endParaRPr>
          </a:p>
          <a:p>
            <a:pPr marL="171450" indent="-171450">
              <a:lnSpc>
                <a:spcPct val="90000"/>
              </a:lnSpc>
              <a:spcBef>
                <a:spcPts val="0"/>
              </a:spcBef>
              <a:buFont typeface="Arial" panose="020B0604020202020204" pitchFamily="34" charset="0"/>
              <a:buChar char="•"/>
            </a:pPr>
            <a:r>
              <a:rPr lang="en-GB" sz="1200" b="0" i="0" dirty="0">
                <a:effectLst/>
              </a:rPr>
              <a:t>funding for schemes like this, allow young people with learning disabilities and autism to reach their full potential. </a:t>
            </a:r>
          </a:p>
          <a:p>
            <a:pPr marL="171450" indent="-171450">
              <a:lnSpc>
                <a:spcPct val="120000"/>
              </a:lnSpc>
              <a:buFont typeface="Arial" panose="020B0604020202020204" pitchFamily="34" charset="0"/>
              <a:buChar char="•"/>
            </a:pPr>
            <a:endParaRPr lang="en-GB" sz="1200" b="0" i="0" dirty="0">
              <a:effectLst/>
            </a:endParaRPr>
          </a:p>
          <a:p>
            <a:endParaRPr lang="en-GB" dirty="0"/>
          </a:p>
          <a:p>
            <a:endParaRPr lang="en-GB" dirty="0"/>
          </a:p>
        </p:txBody>
      </p:sp>
      <p:sp>
        <p:nvSpPr>
          <p:cNvPr id="4" name="Slide Number Placeholder 3"/>
          <p:cNvSpPr>
            <a:spLocks noGrp="1"/>
          </p:cNvSpPr>
          <p:nvPr>
            <p:ph type="sldNum" sz="quarter" idx="5"/>
          </p:nvPr>
        </p:nvSpPr>
        <p:spPr/>
        <p:txBody>
          <a:bodyPr/>
          <a:lstStyle/>
          <a:p>
            <a:fld id="{1678909D-670E-4687-8279-077FE1E60AD3}" type="slidenum">
              <a:rPr lang="en-GB" smtClean="0"/>
              <a:t>4</a:t>
            </a:fld>
            <a:endParaRPr lang="en-GB" dirty="0"/>
          </a:p>
        </p:txBody>
      </p:sp>
    </p:spTree>
    <p:extLst>
      <p:ext uri="{BB962C8B-B14F-4D97-AF65-F5344CB8AC3E}">
        <p14:creationId xmlns:p14="http://schemas.microsoft.com/office/powerpoint/2010/main" val="30115428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90000"/>
              </a:lnSpc>
              <a:spcBef>
                <a:spcPts val="0"/>
              </a:spcBef>
              <a:spcAft>
                <a:spcPts val="0"/>
              </a:spcAft>
              <a:buClr>
                <a:srgbClr val="106FB8"/>
              </a:buClr>
              <a:buSzTx/>
              <a:buFont typeface="Arial" panose="020B0604020202020204" pitchFamily="34" charset="0"/>
              <a:buNone/>
              <a:tabLst/>
              <a:defRPr/>
            </a:pPr>
            <a:endParaRPr lang="en-GB" sz="1400" b="1" dirty="0">
              <a:solidFill>
                <a:srgbClr val="0070C0"/>
              </a:solidFill>
              <a:latin typeface="Century Gothic" panose="020F0302020204030204"/>
            </a:endParaRPr>
          </a:p>
          <a:p>
            <a:pPr marL="285750" marR="0" lvl="0" indent="-285750" algn="l" defTabSz="914400" rtl="0" eaLnBrk="1" fontAlgn="auto" latinLnBrk="0" hangingPunct="1">
              <a:lnSpc>
                <a:spcPct val="90000"/>
              </a:lnSpc>
              <a:spcBef>
                <a:spcPts val="0"/>
              </a:spcBef>
              <a:spcAft>
                <a:spcPts val="0"/>
              </a:spcAft>
              <a:buClr>
                <a:srgbClr val="106FB8"/>
              </a:buClr>
              <a:buSzTx/>
              <a:buFont typeface="Arial" panose="020B0604020202020204" pitchFamily="34" charset="0"/>
              <a:buChar char="•"/>
              <a:tabLst/>
              <a:defRPr/>
            </a:pPr>
            <a:r>
              <a:rPr lang="en-GB" sz="1400" b="0" dirty="0">
                <a:solidFill>
                  <a:srgbClr val="0070C0"/>
                </a:solidFill>
                <a:latin typeface="Century Gothic" panose="020F0302020204030204"/>
              </a:rPr>
              <a:t>Bedfordshire and Luton Community Health services worked with four young people who have ADHD to empower them to be a part of their own ADHD management.</a:t>
            </a:r>
          </a:p>
          <a:p>
            <a:pPr marL="0" marR="0" lvl="0" indent="0" algn="l" defTabSz="914400" rtl="0" eaLnBrk="1" fontAlgn="auto" latinLnBrk="0" hangingPunct="1">
              <a:lnSpc>
                <a:spcPct val="90000"/>
              </a:lnSpc>
              <a:spcBef>
                <a:spcPts val="0"/>
              </a:spcBef>
              <a:spcAft>
                <a:spcPts val="0"/>
              </a:spcAft>
              <a:buClr>
                <a:srgbClr val="106FB8"/>
              </a:buClr>
              <a:buSzTx/>
              <a:buFont typeface="Arial" panose="020B0604020202020204" pitchFamily="34" charset="0"/>
              <a:buNone/>
              <a:tabLst/>
              <a:defRPr/>
            </a:pPr>
            <a:endParaRPr lang="en-GB" sz="1400" b="0" dirty="0">
              <a:solidFill>
                <a:srgbClr val="0070C0"/>
              </a:solidFill>
              <a:latin typeface="Century Gothic" panose="020F0302020204030204"/>
            </a:endParaRPr>
          </a:p>
          <a:p>
            <a:pPr marL="285750" marR="0" lvl="0" indent="-285750" algn="l" defTabSz="914400" rtl="0" eaLnBrk="1" fontAlgn="auto" latinLnBrk="0" hangingPunct="1">
              <a:lnSpc>
                <a:spcPct val="90000"/>
              </a:lnSpc>
              <a:spcBef>
                <a:spcPts val="0"/>
              </a:spcBef>
              <a:spcAft>
                <a:spcPts val="0"/>
              </a:spcAft>
              <a:buClr>
                <a:srgbClr val="106FB8"/>
              </a:buClr>
              <a:buSzTx/>
              <a:buFont typeface="Arial" panose="020B0604020202020204" pitchFamily="34" charset="0"/>
              <a:buChar char="•"/>
              <a:tabLst/>
              <a:defRPr/>
            </a:pPr>
            <a:r>
              <a:rPr lang="en-GB" sz="1200" dirty="0">
                <a:solidFill>
                  <a:schemeClr val="tx1"/>
                </a:solidFill>
                <a:latin typeface="Century Gothic" panose="020F0302020204030204"/>
              </a:rPr>
              <a:t>Together, they have </a:t>
            </a:r>
            <a:r>
              <a:rPr kumimoji="0" lang="en-GB" sz="1200" i="0" u="none" strike="noStrike" kern="1200" cap="none" spc="0" normalizeH="0" baseline="0" noProof="0" dirty="0">
                <a:ln>
                  <a:noFill/>
                </a:ln>
                <a:solidFill>
                  <a:schemeClr val="tx1"/>
                </a:solidFill>
                <a:effectLst/>
                <a:uLnTx/>
                <a:uFillTx/>
                <a:latin typeface="Century Gothic" panose="020F0302020204030204"/>
                <a:ea typeface="+mn-ea"/>
                <a:cs typeface="+mn-cs"/>
              </a:rPr>
              <a:t>created a treatment response form – made </a:t>
            </a:r>
            <a:r>
              <a:rPr kumimoji="0" lang="en-GB" sz="1200" i="1" u="none" strike="noStrike" kern="1200" cap="none" spc="0" normalizeH="0" baseline="0" noProof="0" dirty="0">
                <a:ln>
                  <a:noFill/>
                </a:ln>
                <a:solidFill>
                  <a:schemeClr val="tx1"/>
                </a:solidFill>
                <a:effectLst/>
                <a:uLnTx/>
                <a:uFillTx/>
                <a:latin typeface="Century Gothic" panose="020F0302020204030204"/>
                <a:ea typeface="+mn-ea"/>
                <a:cs typeface="+mn-cs"/>
              </a:rPr>
              <a:t>by</a:t>
            </a:r>
            <a:r>
              <a:rPr kumimoji="0" lang="en-GB" sz="1200" i="0" u="none" strike="noStrike" kern="1200" cap="none" spc="0" normalizeH="0" baseline="0" noProof="0" dirty="0">
                <a:ln>
                  <a:noFill/>
                </a:ln>
                <a:solidFill>
                  <a:schemeClr val="tx1"/>
                </a:solidFill>
                <a:effectLst/>
                <a:uLnTx/>
                <a:uFillTx/>
                <a:latin typeface="Century Gothic" panose="020F0302020204030204"/>
                <a:ea typeface="+mn-ea"/>
                <a:cs typeface="+mn-cs"/>
              </a:rPr>
              <a:t> young people </a:t>
            </a:r>
            <a:r>
              <a:rPr kumimoji="0" lang="en-GB" sz="1200" i="1" u="none" strike="noStrike" kern="1200" cap="none" spc="0" normalizeH="0" baseline="0" noProof="0" dirty="0">
                <a:ln>
                  <a:noFill/>
                </a:ln>
                <a:solidFill>
                  <a:schemeClr val="tx1"/>
                </a:solidFill>
                <a:effectLst/>
                <a:uLnTx/>
                <a:uFillTx/>
                <a:latin typeface="Century Gothic" panose="020F0302020204030204"/>
                <a:ea typeface="+mn-ea"/>
                <a:cs typeface="+mn-cs"/>
              </a:rPr>
              <a:t>for</a:t>
            </a:r>
            <a:r>
              <a:rPr kumimoji="0" lang="en-GB" sz="1200" i="0" u="none" strike="noStrike" kern="1200" cap="none" spc="0" normalizeH="0" baseline="0" noProof="0" dirty="0">
                <a:ln>
                  <a:noFill/>
                </a:ln>
                <a:solidFill>
                  <a:schemeClr val="tx1"/>
                </a:solidFill>
                <a:effectLst/>
                <a:uLnTx/>
                <a:uFillTx/>
                <a:latin typeface="Century Gothic" panose="020F0302020204030204"/>
                <a:ea typeface="+mn-ea"/>
                <a:cs typeface="+mn-cs"/>
              </a:rPr>
              <a:t> young people.</a:t>
            </a:r>
          </a:p>
          <a:p>
            <a:pPr marL="0" marR="0" lvl="0" indent="0" algn="l" defTabSz="914400" rtl="0" eaLnBrk="1" fontAlgn="auto" latinLnBrk="0" hangingPunct="1">
              <a:lnSpc>
                <a:spcPct val="90000"/>
              </a:lnSpc>
              <a:spcBef>
                <a:spcPts val="0"/>
              </a:spcBef>
              <a:spcAft>
                <a:spcPts val="0"/>
              </a:spcAft>
              <a:buClr>
                <a:srgbClr val="106FB8"/>
              </a:buClr>
              <a:buSzTx/>
              <a:buFont typeface="Arial" panose="020B0604020202020204" pitchFamily="34" charset="0"/>
              <a:buNone/>
              <a:tabLst/>
              <a:defRPr/>
            </a:pPr>
            <a:endParaRPr kumimoji="0" lang="en-GB" sz="1200" i="0" u="none" strike="noStrike" kern="1200" cap="none" spc="0" normalizeH="0" baseline="0" noProof="0" dirty="0">
              <a:ln>
                <a:noFill/>
              </a:ln>
              <a:solidFill>
                <a:schemeClr val="tx1"/>
              </a:solidFill>
              <a:effectLst/>
              <a:uLnTx/>
              <a:uFillTx/>
              <a:latin typeface="Century Gothic" panose="020F0302020204030204"/>
              <a:ea typeface="+mn-ea"/>
              <a:cs typeface="+mn-cs"/>
            </a:endParaRPr>
          </a:p>
          <a:p>
            <a:pPr marL="285750" marR="0" lvl="0" indent="-285750" algn="l" defTabSz="914400" rtl="0" eaLnBrk="1" fontAlgn="auto" latinLnBrk="0" hangingPunct="1">
              <a:lnSpc>
                <a:spcPct val="90000"/>
              </a:lnSpc>
              <a:spcBef>
                <a:spcPts val="0"/>
              </a:spcBef>
              <a:spcAft>
                <a:spcPts val="0"/>
              </a:spcAft>
              <a:buClr>
                <a:srgbClr val="106FB8"/>
              </a:buClr>
              <a:buSzTx/>
              <a:buFont typeface="Arial" panose="020B0604020202020204" pitchFamily="34" charset="0"/>
              <a:buChar char="•"/>
              <a:tabLst/>
              <a:defRPr/>
            </a:pPr>
            <a:r>
              <a:rPr lang="en-GB" sz="1200" dirty="0">
                <a:solidFill>
                  <a:schemeClr val="tx1"/>
                </a:solidFill>
                <a:latin typeface="Century Gothic" panose="020F0302020204030204"/>
              </a:rPr>
              <a:t>The form was written to ensure it was easy for young people to understand whilst remaining clinically accurate. This form is now used by young people and community paediatrics in Bedfordshire and Luton, empowering young people to have a voice in managing their ADHD treatment.</a:t>
            </a:r>
          </a:p>
          <a:p>
            <a:endParaRPr lang="en-GB" dirty="0"/>
          </a:p>
        </p:txBody>
      </p:sp>
      <p:sp>
        <p:nvSpPr>
          <p:cNvPr id="4" name="Slide Number Placeholder 3"/>
          <p:cNvSpPr>
            <a:spLocks noGrp="1"/>
          </p:cNvSpPr>
          <p:nvPr>
            <p:ph type="sldNum" sz="quarter" idx="5"/>
          </p:nvPr>
        </p:nvSpPr>
        <p:spPr/>
        <p:txBody>
          <a:bodyPr/>
          <a:lstStyle/>
          <a:p>
            <a:fld id="{1678909D-670E-4687-8279-077FE1E60AD3}" type="slidenum">
              <a:rPr lang="en-GB" smtClean="0"/>
              <a:t>5</a:t>
            </a:fld>
            <a:endParaRPr lang="en-GB" dirty="0"/>
          </a:p>
        </p:txBody>
      </p:sp>
    </p:spTree>
    <p:extLst>
      <p:ext uri="{BB962C8B-B14F-4D97-AF65-F5344CB8AC3E}">
        <p14:creationId xmlns:p14="http://schemas.microsoft.com/office/powerpoint/2010/main" val="631971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solidFill>
                  <a:schemeClr val="tx1"/>
                </a:solidFill>
                <a:latin typeface="Century Gothic (Body)"/>
              </a:rPr>
              <a:t>As part of a larger bid, the ICB worked with System partners to put together a bid to NHS Charities Together. The integration between all partners made the bid for funding more attractive.</a:t>
            </a: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lang="en-GB" sz="1200" b="0" dirty="0">
              <a:solidFill>
                <a:schemeClr val="tx1"/>
              </a:solidFill>
              <a:latin typeface="Century Gothic (Body)"/>
            </a:endParaRPr>
          </a:p>
          <a:p>
            <a:pPr marL="171450" marR="0" lvl="0" indent="-17145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lang="en-GB" sz="1200" b="0" dirty="0">
                <a:solidFill>
                  <a:schemeClr val="tx1"/>
                </a:solidFill>
                <a:latin typeface="Century Gothic (Body)"/>
              </a:rPr>
              <a:t>£416k was allocated to the ICS with South Central Ambulance Service assessing funds to buy equipment and train Community First Responders</a:t>
            </a:r>
          </a:p>
          <a:p>
            <a:pPr marL="171450" marR="0" lvl="0" indent="-17145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endParaRPr lang="en-GB" sz="1200" b="0" dirty="0">
              <a:solidFill>
                <a:schemeClr val="tx1"/>
              </a:solidFill>
              <a:latin typeface="Century Gothic (Body)"/>
            </a:endParaRPr>
          </a:p>
          <a:p>
            <a:pPr marL="171450" indent="-171450">
              <a:lnSpc>
                <a:spcPct val="90000"/>
              </a:lnSpc>
              <a:spcBef>
                <a:spcPts val="0"/>
              </a:spcBef>
              <a:buFont typeface="Arial" panose="020B0604020202020204" pitchFamily="34" charset="0"/>
              <a:buChar char="•"/>
            </a:pPr>
            <a:r>
              <a:rPr lang="en-GB" sz="1200" b="0" i="0" dirty="0">
                <a:effectLst/>
              </a:rPr>
              <a:t>Milton Keynes Hospital supported with the training for enhanced </a:t>
            </a:r>
            <a:r>
              <a:rPr lang="en-GB" sz="1200" dirty="0"/>
              <a:t>c</a:t>
            </a:r>
            <a:r>
              <a:rPr lang="en-GB" sz="1200" b="0" i="0" dirty="0">
                <a:effectLst/>
              </a:rPr>
              <a:t>ommunity </a:t>
            </a:r>
            <a:r>
              <a:rPr lang="en-GB" sz="1200" dirty="0"/>
              <a:t>f</a:t>
            </a:r>
            <a:r>
              <a:rPr lang="en-GB" sz="1200" b="0" i="0" dirty="0">
                <a:effectLst/>
              </a:rPr>
              <a:t>irst </a:t>
            </a:r>
            <a:r>
              <a:rPr lang="en-GB" sz="1200" dirty="0"/>
              <a:t>r</a:t>
            </a:r>
            <a:r>
              <a:rPr lang="en-GB" sz="1200" b="0" i="0" dirty="0">
                <a:effectLst/>
              </a:rPr>
              <a:t>esponders, out of hospital </a:t>
            </a:r>
            <a:r>
              <a:rPr lang="en-GB" sz="1200" dirty="0"/>
              <a:t>c</a:t>
            </a:r>
            <a:r>
              <a:rPr lang="en-GB" sz="1200" b="0" i="0" dirty="0">
                <a:effectLst/>
              </a:rPr>
              <a:t>ardiac </a:t>
            </a:r>
            <a:r>
              <a:rPr lang="en-GB" sz="1200" dirty="0"/>
              <a:t>a</a:t>
            </a:r>
            <a:r>
              <a:rPr lang="en-GB" sz="1200" b="0" i="0" dirty="0">
                <a:effectLst/>
              </a:rPr>
              <a:t>rrest and the community </a:t>
            </a:r>
            <a:r>
              <a:rPr lang="en-GB" sz="1200" dirty="0"/>
              <a:t>c</a:t>
            </a:r>
            <a:r>
              <a:rPr lang="en-GB" sz="1200" b="0" i="0" dirty="0">
                <a:effectLst/>
              </a:rPr>
              <a:t>are </a:t>
            </a:r>
            <a:r>
              <a:rPr lang="en-GB" sz="1200" dirty="0"/>
              <a:t>h</a:t>
            </a:r>
            <a:r>
              <a:rPr lang="en-GB" sz="1200" b="0" i="0" dirty="0">
                <a:effectLst/>
              </a:rPr>
              <a:t>ome </a:t>
            </a:r>
            <a:r>
              <a:rPr lang="en-GB" sz="1200" dirty="0"/>
              <a:t>p</a:t>
            </a:r>
            <a:r>
              <a:rPr lang="en-GB" sz="1200" b="0" i="0" dirty="0">
                <a:effectLst/>
              </a:rPr>
              <a:t>roject </a:t>
            </a:r>
            <a:r>
              <a:rPr lang="en-GB" sz="1200" dirty="0"/>
              <a:t>a</a:t>
            </a:r>
            <a:r>
              <a:rPr lang="en-GB" sz="1200" b="0" i="0" dirty="0">
                <a:effectLst/>
              </a:rPr>
              <a:t>cross Milton Keynes. Community </a:t>
            </a:r>
            <a:r>
              <a:rPr lang="en-GB" sz="1200" dirty="0"/>
              <a:t>f</a:t>
            </a:r>
            <a:r>
              <a:rPr lang="en-GB" sz="1200" b="0" i="0" dirty="0">
                <a:effectLst/>
              </a:rPr>
              <a:t>irst </a:t>
            </a:r>
            <a:r>
              <a:rPr lang="en-GB" sz="1200" dirty="0"/>
              <a:t>r</a:t>
            </a:r>
            <a:r>
              <a:rPr lang="en-GB" sz="1200" b="0" i="0" dirty="0">
                <a:effectLst/>
              </a:rPr>
              <a:t>esponders (CFRs) have been trained and provided with the necessary equipment to attend life threatening emergencies and provide vital care in the moments before a Paramedic team arrives on site. </a:t>
            </a:r>
          </a:p>
          <a:p>
            <a:pPr marL="0" indent="0">
              <a:lnSpc>
                <a:spcPct val="90000"/>
              </a:lnSpc>
              <a:spcBef>
                <a:spcPts val="0"/>
              </a:spcBef>
              <a:buFont typeface="Arial" panose="020B0604020202020204" pitchFamily="34" charset="0"/>
              <a:buNone/>
            </a:pPr>
            <a:endParaRPr lang="en-GB" sz="1200" b="0" i="0" dirty="0">
              <a:effectLst/>
            </a:endParaRPr>
          </a:p>
          <a:p>
            <a:pPr marL="171450" indent="-171450">
              <a:lnSpc>
                <a:spcPct val="90000"/>
              </a:lnSpc>
              <a:spcBef>
                <a:spcPts val="0"/>
              </a:spcBef>
              <a:buFont typeface="Arial" panose="020B0604020202020204" pitchFamily="34" charset="0"/>
              <a:buChar char="•"/>
            </a:pPr>
            <a:r>
              <a:rPr lang="en-GB" sz="1200" b="0" i="0" dirty="0">
                <a:effectLst/>
              </a:rPr>
              <a:t>The service will be operational in Milton Keynes this winter – providing valuable support to residents. </a:t>
            </a:r>
          </a:p>
          <a:p>
            <a:pPr marL="0" indent="0">
              <a:lnSpc>
                <a:spcPct val="90000"/>
              </a:lnSpc>
              <a:spcBef>
                <a:spcPts val="0"/>
              </a:spcBef>
              <a:buNone/>
            </a:pPr>
            <a:endParaRPr lang="en-GB" sz="1400" b="0" i="0" dirty="0">
              <a:effectLst/>
            </a:endParaRPr>
          </a:p>
          <a:p>
            <a:endParaRPr lang="en-GB" dirty="0"/>
          </a:p>
        </p:txBody>
      </p:sp>
      <p:sp>
        <p:nvSpPr>
          <p:cNvPr id="4" name="Slide Number Placeholder 3"/>
          <p:cNvSpPr>
            <a:spLocks noGrp="1"/>
          </p:cNvSpPr>
          <p:nvPr>
            <p:ph type="sldNum" sz="quarter" idx="5"/>
          </p:nvPr>
        </p:nvSpPr>
        <p:spPr/>
        <p:txBody>
          <a:bodyPr/>
          <a:lstStyle/>
          <a:p>
            <a:fld id="{1678909D-670E-4687-8279-077FE1E60AD3}" type="slidenum">
              <a:rPr lang="en-GB" smtClean="0"/>
              <a:t>6</a:t>
            </a:fld>
            <a:endParaRPr lang="en-GB" dirty="0"/>
          </a:p>
        </p:txBody>
      </p:sp>
    </p:spTree>
    <p:extLst>
      <p:ext uri="{BB962C8B-B14F-4D97-AF65-F5344CB8AC3E}">
        <p14:creationId xmlns:p14="http://schemas.microsoft.com/office/powerpoint/2010/main" val="16066385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kumimoji="0" lang="en-GB" sz="1400" b="0" i="0" u="none" strike="noStrike" kern="1200" cap="none" spc="0" normalizeH="0" baseline="0" noProof="0" dirty="0">
                <a:ln>
                  <a:noFill/>
                </a:ln>
                <a:solidFill>
                  <a:srgbClr val="0070C0"/>
                </a:solidFill>
                <a:effectLst/>
                <a:uLnTx/>
                <a:uFillTx/>
                <a:latin typeface="Century Gothic" panose="020F0302020204030204"/>
                <a:ea typeface="+mn-ea"/>
                <a:cs typeface="+mn-cs"/>
              </a:rPr>
              <a:t>A pilot, led by Dr Chirag Bakhai (Diabetes Clinical Lead) in Luton was rolled out to identify undiagnosed diabetes and begin a diabetes prevention programme to help people live healthier and longer lives. The funding was allocated by NHSE – who commissions the service, but the monitoring and roll out is delivered locally by the ICB.</a:t>
            </a:r>
          </a:p>
          <a:p>
            <a:pPr marL="0" indent="0">
              <a:buFont typeface="Arial" panose="020B0604020202020204" pitchFamily="34" charset="0"/>
              <a:buNone/>
            </a:pPr>
            <a:endParaRPr kumimoji="0" lang="en-GB" sz="1400" b="0" i="0" u="none" strike="noStrike" kern="1200" cap="none" spc="0" normalizeH="0" baseline="0" noProof="0" dirty="0">
              <a:ln>
                <a:noFill/>
              </a:ln>
              <a:solidFill>
                <a:srgbClr val="0070C0"/>
              </a:solidFill>
              <a:effectLst/>
              <a:uLnTx/>
              <a:uFillTx/>
              <a:latin typeface="Century Gothic" panose="020F0302020204030204"/>
              <a:ea typeface="+mn-ea"/>
              <a:cs typeface="+mn-cs"/>
            </a:endParaRPr>
          </a:p>
          <a:p>
            <a:pPr marL="285750" indent="-285750">
              <a:buFont typeface="Arial" panose="020B0604020202020204" pitchFamily="34" charset="0"/>
              <a:buChar char="•"/>
            </a:pPr>
            <a:r>
              <a:rPr kumimoji="0" lang="en-GB" sz="1400" b="0" i="0" u="none" strike="noStrike" kern="1200" cap="none" spc="0" normalizeH="0" baseline="0" noProof="0" dirty="0">
                <a:ln>
                  <a:noFill/>
                </a:ln>
                <a:solidFill>
                  <a:srgbClr val="0070C0"/>
                </a:solidFill>
                <a:effectLst/>
                <a:uLnTx/>
                <a:uFillTx/>
                <a:latin typeface="Century Gothic" panose="020F0302020204030204"/>
                <a:ea typeface="+mn-ea"/>
                <a:cs typeface="+mn-cs"/>
              </a:rPr>
              <a:t>people are benefitting from support under the diabetes prevention programme, It is already starting to positively impact on lives. </a:t>
            </a:r>
          </a:p>
          <a:p>
            <a:pPr marL="0" indent="0">
              <a:buFont typeface="Arial" panose="020B0604020202020204" pitchFamily="34" charset="0"/>
              <a:buNone/>
            </a:pPr>
            <a:endParaRPr kumimoji="0" lang="en-GB" sz="1400" b="0" i="0" u="none" strike="noStrike" kern="1200" cap="none" spc="0" normalizeH="0" baseline="0" noProof="0" dirty="0">
              <a:ln>
                <a:noFill/>
              </a:ln>
              <a:solidFill>
                <a:srgbClr val="0070C0"/>
              </a:solidFill>
              <a:effectLst/>
              <a:uLnTx/>
              <a:uFillTx/>
              <a:latin typeface="Century Gothic" panose="020F0302020204030204"/>
              <a:ea typeface="+mn-ea"/>
              <a:cs typeface="+mn-cs"/>
            </a:endParaRPr>
          </a:p>
          <a:p>
            <a:pPr marL="285750" indent="-285750">
              <a:buFont typeface="Arial" panose="020B0604020202020204" pitchFamily="34" charset="0"/>
              <a:buChar char="•"/>
            </a:pPr>
            <a:r>
              <a:rPr lang="en-GB" dirty="0"/>
              <a:t>Without the funding from NHSE,  there would be a diabetes timebomb in our area with people living shorter lives in poor health and accessing more interventionist health care as they get older. </a:t>
            </a:r>
          </a:p>
        </p:txBody>
      </p:sp>
      <p:sp>
        <p:nvSpPr>
          <p:cNvPr id="4" name="Slide Number Placeholder 3"/>
          <p:cNvSpPr>
            <a:spLocks noGrp="1"/>
          </p:cNvSpPr>
          <p:nvPr>
            <p:ph type="sldNum" sz="quarter" idx="5"/>
          </p:nvPr>
        </p:nvSpPr>
        <p:spPr/>
        <p:txBody>
          <a:bodyPr/>
          <a:lstStyle/>
          <a:p>
            <a:fld id="{1678909D-670E-4687-8279-077FE1E60AD3}" type="slidenum">
              <a:rPr lang="en-GB" smtClean="0"/>
              <a:t>7</a:t>
            </a:fld>
            <a:endParaRPr lang="en-GB" dirty="0"/>
          </a:p>
        </p:txBody>
      </p:sp>
    </p:spTree>
    <p:extLst>
      <p:ext uri="{BB962C8B-B14F-4D97-AF65-F5344CB8AC3E}">
        <p14:creationId xmlns:p14="http://schemas.microsoft.com/office/powerpoint/2010/main" val="24702166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nSpc>
                <a:spcPct val="90000"/>
              </a:lnSpc>
              <a:spcBef>
                <a:spcPts val="0"/>
              </a:spcBef>
              <a:buFont typeface="Arial" panose="020B0604020202020204" pitchFamily="34" charset="0"/>
              <a:buChar char="•"/>
            </a:pPr>
            <a:r>
              <a:rPr lang="en-GB" sz="1400" b="0" i="0" dirty="0">
                <a:solidFill>
                  <a:srgbClr val="0070C0"/>
                </a:solidFill>
                <a:effectLst/>
              </a:rPr>
              <a:t>funding was allocated to supporting social prescribing for adults in BLMK. In October 2021, an additional £170k allocated for children – so they can access social prescribers.</a:t>
            </a:r>
          </a:p>
          <a:p>
            <a:pPr marL="0" indent="0">
              <a:lnSpc>
                <a:spcPct val="90000"/>
              </a:lnSpc>
              <a:spcBef>
                <a:spcPts val="0"/>
              </a:spcBef>
              <a:buFont typeface="Arial" panose="020B0604020202020204" pitchFamily="34" charset="0"/>
              <a:buNone/>
            </a:pPr>
            <a:endParaRPr lang="en-GB" sz="1400" b="0" i="0" dirty="0">
              <a:solidFill>
                <a:srgbClr val="0070C0"/>
              </a:solidFill>
              <a:effectLst/>
            </a:endParaRPr>
          </a:p>
          <a:p>
            <a:pPr marL="285750" indent="-285750">
              <a:lnSpc>
                <a:spcPct val="90000"/>
              </a:lnSpc>
              <a:spcBef>
                <a:spcPts val="0"/>
              </a:spcBef>
              <a:buFont typeface="Arial" panose="020B0604020202020204" pitchFamily="34" charset="0"/>
              <a:buChar char="•"/>
            </a:pPr>
            <a:r>
              <a:rPr lang="en-GB" sz="1400" b="0" i="0" dirty="0">
                <a:solidFill>
                  <a:srgbClr val="0070C0"/>
                </a:solidFill>
                <a:effectLst/>
              </a:rPr>
              <a:t>This has started to transform lives. Social prescribing teams </a:t>
            </a:r>
            <a:r>
              <a:rPr lang="en-GB" sz="1400" b="0" i="0" dirty="0" err="1">
                <a:solidFill>
                  <a:srgbClr val="0070C0"/>
                </a:solidFill>
                <a:effectLst/>
              </a:rPr>
              <a:t>rk</a:t>
            </a:r>
            <a:r>
              <a:rPr lang="en-GB" sz="1400" b="0" i="0" dirty="0">
                <a:solidFill>
                  <a:srgbClr val="0070C0"/>
                </a:solidFill>
                <a:effectLst/>
              </a:rPr>
              <a:t> came together with professionals from health and care to support people with non-clinical support allowing them to live healthier and happier lives.</a:t>
            </a:r>
          </a:p>
        </p:txBody>
      </p:sp>
      <p:sp>
        <p:nvSpPr>
          <p:cNvPr id="4" name="Slide Number Placeholder 3"/>
          <p:cNvSpPr>
            <a:spLocks noGrp="1"/>
          </p:cNvSpPr>
          <p:nvPr>
            <p:ph type="sldNum" sz="quarter" idx="5"/>
          </p:nvPr>
        </p:nvSpPr>
        <p:spPr/>
        <p:txBody>
          <a:bodyPr/>
          <a:lstStyle/>
          <a:p>
            <a:fld id="{1678909D-670E-4687-8279-077FE1E60AD3}" type="slidenum">
              <a:rPr lang="en-GB" smtClean="0"/>
              <a:t>8</a:t>
            </a:fld>
            <a:endParaRPr lang="en-GB" dirty="0"/>
          </a:p>
        </p:txBody>
      </p:sp>
    </p:spTree>
    <p:extLst>
      <p:ext uri="{BB962C8B-B14F-4D97-AF65-F5344CB8AC3E}">
        <p14:creationId xmlns:p14="http://schemas.microsoft.com/office/powerpoint/2010/main" val="13424108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nSpc>
                <a:spcPct val="90000"/>
              </a:lnSpc>
              <a:spcBef>
                <a:spcPts val="0"/>
              </a:spcBef>
              <a:buFont typeface="Arial" panose="020B0604020202020204" pitchFamily="34" charset="0"/>
              <a:buChar char="•"/>
            </a:pPr>
            <a:r>
              <a:rPr lang="en-GB" sz="1600" b="0" i="0" dirty="0">
                <a:solidFill>
                  <a:srgbClr val="0070C0"/>
                </a:solidFill>
                <a:effectLst/>
              </a:rPr>
              <a:t>The ICB secured £3m funding to help tackle health inequalities in our area and this has been shared in all four places for real help to be delivered on the ground.</a:t>
            </a:r>
          </a:p>
          <a:p>
            <a:pPr marL="0" indent="0">
              <a:lnSpc>
                <a:spcPct val="90000"/>
              </a:lnSpc>
              <a:spcBef>
                <a:spcPts val="0"/>
              </a:spcBef>
              <a:buFont typeface="Arial" panose="020B0604020202020204" pitchFamily="34" charset="0"/>
              <a:buNone/>
            </a:pPr>
            <a:endParaRPr lang="en-GB" sz="1600" b="0" i="0" dirty="0">
              <a:solidFill>
                <a:srgbClr val="0070C0"/>
              </a:solidFill>
              <a:effectLst/>
            </a:endParaRPr>
          </a:p>
          <a:p>
            <a:pPr marL="285750" indent="-285750">
              <a:lnSpc>
                <a:spcPct val="90000"/>
              </a:lnSpc>
              <a:spcBef>
                <a:spcPts val="0"/>
              </a:spcBef>
              <a:buFont typeface="Arial" panose="020B0604020202020204" pitchFamily="34" charset="0"/>
              <a:buChar char="•"/>
            </a:pPr>
            <a:r>
              <a:rPr lang="en-GB" sz="1600" b="0" i="0" dirty="0">
                <a:solidFill>
                  <a:srgbClr val="0070C0"/>
                </a:solidFill>
                <a:effectLst/>
              </a:rPr>
              <a:t>Bedford Borough </a:t>
            </a:r>
            <a:r>
              <a:rPr lang="en-GB" sz="1400" dirty="0"/>
              <a:t>Council and partners are using the funding to address the cost of living crisis, including through council tax discounts and exemptions, a cost of living advice hub has been set up on it’s website, the Warm Homes Bedford Borough initiative in partnership with the ICS is operational, and a sustainable warmth scheme has been established. </a:t>
            </a:r>
          </a:p>
          <a:p>
            <a:pPr marL="285750" indent="-285750">
              <a:lnSpc>
                <a:spcPct val="90000"/>
              </a:lnSpc>
              <a:spcBef>
                <a:spcPts val="0"/>
              </a:spcBef>
              <a:buFont typeface="Arial" panose="020B0604020202020204" pitchFamily="34" charset="0"/>
              <a:buChar char="•"/>
            </a:pPr>
            <a:endParaRPr lang="en-GB" sz="1400" dirty="0"/>
          </a:p>
          <a:p>
            <a:pPr marL="285750" indent="-285750">
              <a:lnSpc>
                <a:spcPct val="120000"/>
              </a:lnSpc>
              <a:buFont typeface="Arial" panose="020B0604020202020204" pitchFamily="34" charset="0"/>
              <a:buChar char="•"/>
            </a:pPr>
            <a:r>
              <a:rPr lang="en-GB" sz="1400" dirty="0"/>
              <a:t>The council is using health inequalities funding from the ICS to provide resilience and sustainability grant fund to support local VCSE organisations facing hardship as a result of cost of living pressures, and to support the development of a warm spaces network in Bedford Borough – places where residents are welcome to sit down with a hot drink and have the opportunity to socialise and join in activities with others.</a:t>
            </a:r>
          </a:p>
          <a:p>
            <a:pPr marL="285750" indent="-285750">
              <a:lnSpc>
                <a:spcPct val="120000"/>
              </a:lnSpc>
              <a:buFont typeface="Arial" panose="020B0604020202020204" pitchFamily="34" charset="0"/>
              <a:buChar char="•"/>
            </a:pPr>
            <a:endParaRPr lang="en-GB" sz="1400" dirty="0"/>
          </a:p>
          <a:p>
            <a:pPr marL="285750" indent="-285750">
              <a:lnSpc>
                <a:spcPct val="120000"/>
              </a:lnSpc>
              <a:buFont typeface="Arial" panose="020B0604020202020204" pitchFamily="34" charset="0"/>
              <a:buChar char="•"/>
            </a:pPr>
            <a:r>
              <a:rPr lang="en-GB" sz="1400" dirty="0"/>
              <a:t>These funds will support the VCSE to provide advice and support with the cost of living crisis, including food, debt and benefits, homelessness, housing and energy, mental health and bereavement, help with social isolation and loneliness.</a:t>
            </a:r>
          </a:p>
          <a:p>
            <a:pPr>
              <a:lnSpc>
                <a:spcPct val="120000"/>
              </a:lnSpc>
            </a:pPr>
            <a:endParaRPr lang="en-GB" sz="1200" dirty="0"/>
          </a:p>
          <a:p>
            <a:pPr>
              <a:lnSpc>
                <a:spcPct val="120000"/>
              </a:lnSpc>
            </a:pPr>
            <a:endParaRPr lang="en-GB" sz="1200" dirty="0"/>
          </a:p>
        </p:txBody>
      </p:sp>
      <p:sp>
        <p:nvSpPr>
          <p:cNvPr id="4" name="Slide Number Placeholder 3"/>
          <p:cNvSpPr>
            <a:spLocks noGrp="1"/>
          </p:cNvSpPr>
          <p:nvPr>
            <p:ph type="sldNum" sz="quarter" idx="5"/>
          </p:nvPr>
        </p:nvSpPr>
        <p:spPr/>
        <p:txBody>
          <a:bodyPr/>
          <a:lstStyle/>
          <a:p>
            <a:fld id="{1678909D-670E-4687-8279-077FE1E60AD3}" type="slidenum">
              <a:rPr lang="en-GB" smtClean="0"/>
              <a:t>9</a:t>
            </a:fld>
            <a:endParaRPr lang="en-GB" dirty="0"/>
          </a:p>
        </p:txBody>
      </p:sp>
    </p:spTree>
    <p:extLst>
      <p:ext uri="{BB962C8B-B14F-4D97-AF65-F5344CB8AC3E}">
        <p14:creationId xmlns:p14="http://schemas.microsoft.com/office/powerpoint/2010/main" val="32698639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90000"/>
              </a:lnSpc>
              <a:spcBef>
                <a:spcPts val="0"/>
              </a:spcBef>
              <a:buFont typeface="Arial" panose="020B0604020202020204" pitchFamily="34" charset="0"/>
              <a:buChar char="•"/>
            </a:pPr>
            <a:r>
              <a:rPr lang="en-GB" sz="2000" b="0" dirty="0">
                <a:solidFill>
                  <a:srgbClr val="2B307E"/>
                </a:solidFill>
                <a:latin typeface="+mn-lt"/>
              </a:rPr>
              <a:t>Public Health in Milton Keynes has joined forces with mental health trusts and anchor institutions to tackle the obesity problem in the city.</a:t>
            </a:r>
          </a:p>
          <a:p>
            <a:pPr marL="0" indent="0">
              <a:lnSpc>
                <a:spcPct val="90000"/>
              </a:lnSpc>
              <a:spcBef>
                <a:spcPts val="0"/>
              </a:spcBef>
              <a:buFont typeface="Arial" panose="020B0604020202020204" pitchFamily="34" charset="0"/>
              <a:buNone/>
            </a:pPr>
            <a:endParaRPr lang="en-GB" sz="2000" b="0" dirty="0">
              <a:solidFill>
                <a:srgbClr val="2B307E"/>
              </a:solidFill>
              <a:latin typeface="+mn-lt"/>
            </a:endParaRPr>
          </a:p>
          <a:p>
            <a:pPr marL="342900" indent="-342900">
              <a:lnSpc>
                <a:spcPct val="90000"/>
              </a:lnSpc>
              <a:spcBef>
                <a:spcPts val="0"/>
              </a:spcBef>
              <a:buFont typeface="Arial" panose="020B0604020202020204" pitchFamily="34" charset="0"/>
              <a:buChar char="•"/>
            </a:pPr>
            <a:r>
              <a:rPr lang="en-GB" sz="2000" b="0" dirty="0">
                <a:solidFill>
                  <a:srgbClr val="2B307E"/>
                </a:solidFill>
                <a:latin typeface="+mn-lt"/>
              </a:rPr>
              <a:t>Funding has been allocated for mental health practitioners and coaches from MK Dons to run free exercise sessions for young men who are from hard to reach areas in the city. </a:t>
            </a:r>
          </a:p>
          <a:p>
            <a:pPr marL="0" indent="0">
              <a:lnSpc>
                <a:spcPct val="90000"/>
              </a:lnSpc>
              <a:spcBef>
                <a:spcPts val="0"/>
              </a:spcBef>
              <a:buFont typeface="Arial" panose="020B0604020202020204" pitchFamily="34" charset="0"/>
              <a:buNone/>
            </a:pPr>
            <a:endParaRPr lang="en-GB" sz="2000" b="0" dirty="0">
              <a:solidFill>
                <a:srgbClr val="2B307E"/>
              </a:solidFill>
              <a:latin typeface="+mn-lt"/>
            </a:endParaRPr>
          </a:p>
          <a:p>
            <a:pPr marL="342900" indent="-342900">
              <a:lnSpc>
                <a:spcPct val="90000"/>
              </a:lnSpc>
              <a:spcBef>
                <a:spcPts val="0"/>
              </a:spcBef>
              <a:buFont typeface="Arial" panose="020B0604020202020204" pitchFamily="34" charset="0"/>
              <a:buChar char="•"/>
            </a:pPr>
            <a:r>
              <a:rPr lang="en-GB" sz="2000" b="0" dirty="0">
                <a:solidFill>
                  <a:srgbClr val="2B307E"/>
                </a:solidFill>
                <a:latin typeface="+mn-lt"/>
              </a:rPr>
              <a:t>The sessions give young people access to coaches and mental health practitioners, where they can talk about anything from dealing with family issues, social isolation and how to manage their emotions. </a:t>
            </a:r>
          </a:p>
          <a:p>
            <a:pPr marL="0" indent="0">
              <a:lnSpc>
                <a:spcPct val="90000"/>
              </a:lnSpc>
              <a:spcBef>
                <a:spcPts val="0"/>
              </a:spcBef>
              <a:buFont typeface="Arial" panose="020B0604020202020204" pitchFamily="34" charset="0"/>
              <a:buNone/>
            </a:pPr>
            <a:endParaRPr lang="en-GB" sz="2000" b="1" dirty="0">
              <a:solidFill>
                <a:srgbClr val="2B307E"/>
              </a:solidFill>
              <a:latin typeface="+mn-lt"/>
            </a:endParaRPr>
          </a:p>
          <a:p>
            <a:pPr>
              <a:lnSpc>
                <a:spcPct val="120000"/>
              </a:lnSpc>
            </a:pPr>
            <a:endParaRPr lang="en-GB" sz="2000" dirty="0">
              <a:latin typeface="+mn-lt"/>
            </a:endParaRPr>
          </a:p>
          <a:p>
            <a:endParaRPr lang="en-GB" sz="2000" dirty="0">
              <a:latin typeface="+mn-lt"/>
            </a:endParaRPr>
          </a:p>
        </p:txBody>
      </p:sp>
      <p:sp>
        <p:nvSpPr>
          <p:cNvPr id="4" name="Slide Number Placeholder 3"/>
          <p:cNvSpPr>
            <a:spLocks noGrp="1"/>
          </p:cNvSpPr>
          <p:nvPr>
            <p:ph type="sldNum" sz="quarter" idx="5"/>
          </p:nvPr>
        </p:nvSpPr>
        <p:spPr/>
        <p:txBody>
          <a:bodyPr/>
          <a:lstStyle/>
          <a:p>
            <a:fld id="{1678909D-670E-4687-8279-077FE1E60AD3}" type="slidenum">
              <a:rPr lang="en-GB" smtClean="0"/>
              <a:t>10</a:t>
            </a:fld>
            <a:endParaRPr lang="en-GB" dirty="0"/>
          </a:p>
        </p:txBody>
      </p:sp>
    </p:spTree>
    <p:extLst>
      <p:ext uri="{BB962C8B-B14F-4D97-AF65-F5344CB8AC3E}">
        <p14:creationId xmlns:p14="http://schemas.microsoft.com/office/powerpoint/2010/main" val="26839698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81A4210-7229-DB41-8DE5-7458F41EA868}"/>
              </a:ext>
            </a:extLst>
          </p:cNvPr>
          <p:cNvSpPr>
            <a:spLocks noGrp="1"/>
          </p:cNvSpPr>
          <p:nvPr>
            <p:ph type="title" hasCustomPrompt="1"/>
          </p:nvPr>
        </p:nvSpPr>
        <p:spPr>
          <a:xfrm>
            <a:off x="606228" y="536574"/>
            <a:ext cx="6429060" cy="2459004"/>
          </a:xfrm>
        </p:spPr>
        <p:txBody>
          <a:bodyPr anchor="b" anchorCtr="0"/>
          <a:lstStyle>
            <a:lvl1pPr algn="l">
              <a:defRPr sz="4000" b="1" cap="none" baseline="0"/>
            </a:lvl1pPr>
          </a:lstStyle>
          <a:p>
            <a:r>
              <a:rPr lang="en-US" dirty="0"/>
              <a:t>Click to edit Master </a:t>
            </a:r>
            <a:br>
              <a:rPr lang="en-US" dirty="0"/>
            </a:br>
            <a:r>
              <a:rPr lang="en-US" dirty="0"/>
              <a:t>title style</a:t>
            </a:r>
            <a:endParaRPr lang="en-GB" dirty="0"/>
          </a:p>
        </p:txBody>
      </p:sp>
      <p:sp>
        <p:nvSpPr>
          <p:cNvPr id="16" name="Text Placeholder 2">
            <a:extLst>
              <a:ext uri="{FF2B5EF4-FFF2-40B4-BE49-F238E27FC236}">
                <a16:creationId xmlns:a16="http://schemas.microsoft.com/office/drawing/2014/main" id="{FCB8B451-CAFA-004A-89B1-D4C0D76248D6}"/>
              </a:ext>
            </a:extLst>
          </p:cNvPr>
          <p:cNvSpPr>
            <a:spLocks noGrp="1"/>
          </p:cNvSpPr>
          <p:nvPr>
            <p:ph type="body" idx="1"/>
          </p:nvPr>
        </p:nvSpPr>
        <p:spPr>
          <a:xfrm>
            <a:off x="606228" y="3134508"/>
            <a:ext cx="6429060" cy="888950"/>
          </a:xfrm>
        </p:spPr>
        <p:txBody>
          <a:bodyPr anchor="t" anchorCtr="0"/>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pic>
        <p:nvPicPr>
          <p:cNvPr id="22" name="Logo" descr="Logo NHS Bedfordshire, Luton and Milton Keynes Integrated Care Board">
            <a:extLst>
              <a:ext uri="{FF2B5EF4-FFF2-40B4-BE49-F238E27FC236}">
                <a16:creationId xmlns:a16="http://schemas.microsoft.com/office/drawing/2014/main" id="{B4F957B9-CE20-8652-5B14-126476B3078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419256" y="536574"/>
            <a:ext cx="3196679" cy="1596282"/>
          </a:xfrm>
          <a:prstGeom prst="rect">
            <a:avLst/>
          </a:prstGeom>
        </p:spPr>
      </p:pic>
      <p:sp>
        <p:nvSpPr>
          <p:cNvPr id="23" name="Rectangle 22">
            <a:extLst>
              <a:ext uri="{FF2B5EF4-FFF2-40B4-BE49-F238E27FC236}">
                <a16:creationId xmlns:a16="http://schemas.microsoft.com/office/drawing/2014/main" id="{81677EE5-F830-BDD9-E0E0-C30D893BA5D9}"/>
              </a:ext>
            </a:extLst>
          </p:cNvPr>
          <p:cNvSpPr/>
          <p:nvPr userDrawn="1"/>
        </p:nvSpPr>
        <p:spPr>
          <a:xfrm>
            <a:off x="0" y="4477096"/>
            <a:ext cx="12192000" cy="2380903"/>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1" name="Group 30">
            <a:extLst>
              <a:ext uri="{FF2B5EF4-FFF2-40B4-BE49-F238E27FC236}">
                <a16:creationId xmlns:a16="http://schemas.microsoft.com/office/drawing/2014/main" id="{5E962F22-AA8B-087A-950C-1852E17E8C9C}"/>
              </a:ext>
              <a:ext uri="{C183D7F6-B498-43B3-948B-1728B52AA6E4}">
                <adec:decorative xmlns:adec="http://schemas.microsoft.com/office/drawing/2017/decorative" val="1"/>
              </a:ext>
            </a:extLst>
          </p:cNvPr>
          <p:cNvGrpSpPr/>
          <p:nvPr userDrawn="1"/>
        </p:nvGrpSpPr>
        <p:grpSpPr>
          <a:xfrm>
            <a:off x="835801" y="4759306"/>
            <a:ext cx="10520398" cy="1954099"/>
            <a:chOff x="827223" y="4759306"/>
            <a:chExt cx="10520398" cy="1954099"/>
          </a:xfrm>
        </p:grpSpPr>
        <p:pic>
          <p:nvPicPr>
            <p:cNvPr id="3" name="Picture 2">
              <a:extLst>
                <a:ext uri="{FF2B5EF4-FFF2-40B4-BE49-F238E27FC236}">
                  <a16:creationId xmlns:a16="http://schemas.microsoft.com/office/drawing/2014/main" id="{52E01241-F16E-668A-743E-99DC1B8A2459}"/>
                </a:ext>
                <a:ext uri="{C183D7F6-B498-43B3-948B-1728B52AA6E4}">
                  <adec:decorative xmlns:adec="http://schemas.microsoft.com/office/drawing/2017/decorative" val="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09810" y="4787207"/>
              <a:ext cx="1350717" cy="1350717"/>
            </a:xfrm>
            <a:prstGeom prst="rect">
              <a:avLst/>
            </a:prstGeom>
          </p:spPr>
        </p:pic>
        <p:pic>
          <p:nvPicPr>
            <p:cNvPr id="5" name="Picture 4">
              <a:extLst>
                <a:ext uri="{FF2B5EF4-FFF2-40B4-BE49-F238E27FC236}">
                  <a16:creationId xmlns:a16="http://schemas.microsoft.com/office/drawing/2014/main" id="{302D6A8E-6D90-AEB0-2022-6AEF668F928B}"/>
                </a:ext>
                <a:ext uri="{C183D7F6-B498-43B3-948B-1728B52AA6E4}">
                  <adec:decorative xmlns:adec="http://schemas.microsoft.com/office/drawing/2017/decorative" val="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996904" y="4787207"/>
              <a:ext cx="1350717" cy="1350717"/>
            </a:xfrm>
            <a:prstGeom prst="rect">
              <a:avLst/>
            </a:prstGeom>
          </p:spPr>
        </p:pic>
        <p:pic>
          <p:nvPicPr>
            <p:cNvPr id="7" name="Picture 6">
              <a:extLst>
                <a:ext uri="{FF2B5EF4-FFF2-40B4-BE49-F238E27FC236}">
                  <a16:creationId xmlns:a16="http://schemas.microsoft.com/office/drawing/2014/main" id="{C1B73493-F0E9-8EE4-0347-97525E0DA1D5}"/>
                </a:ext>
                <a:ext uri="{C183D7F6-B498-43B3-948B-1728B52AA6E4}">
                  <adec:decorative xmlns:adec="http://schemas.microsoft.com/office/drawing/2017/decorative" val="1"/>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422717" y="4787207"/>
              <a:ext cx="1350717" cy="1350717"/>
            </a:xfrm>
            <a:prstGeom prst="rect">
              <a:avLst/>
            </a:prstGeom>
          </p:spPr>
        </p:pic>
        <p:pic>
          <p:nvPicPr>
            <p:cNvPr id="9" name="Picture 8">
              <a:extLst>
                <a:ext uri="{FF2B5EF4-FFF2-40B4-BE49-F238E27FC236}">
                  <a16:creationId xmlns:a16="http://schemas.microsoft.com/office/drawing/2014/main" id="{2D7D5A9F-7E17-6D73-CAE4-71782F150181}"/>
                </a:ext>
                <a:ext uri="{C183D7F6-B498-43B3-948B-1728B52AA6E4}">
                  <adec:decorative xmlns:adec="http://schemas.microsoft.com/office/drawing/2017/decorative" val="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3135624" y="4787207"/>
              <a:ext cx="1350717" cy="1350717"/>
            </a:xfrm>
            <a:prstGeom prst="rect">
              <a:avLst/>
            </a:prstGeom>
          </p:spPr>
        </p:pic>
        <p:pic>
          <p:nvPicPr>
            <p:cNvPr id="17" name="Picture 16">
              <a:extLst>
                <a:ext uri="{FF2B5EF4-FFF2-40B4-BE49-F238E27FC236}">
                  <a16:creationId xmlns:a16="http://schemas.microsoft.com/office/drawing/2014/main" id="{BEE606E2-607E-4FF8-76E6-E8502D4C0BA7}"/>
                </a:ext>
                <a:ext uri="{C183D7F6-B498-43B3-948B-1728B52AA6E4}">
                  <adec:decorative xmlns:adec="http://schemas.microsoft.com/office/drawing/2017/decorative" val="1"/>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48531" y="4787207"/>
              <a:ext cx="1350717" cy="1350717"/>
            </a:xfrm>
            <a:prstGeom prst="rect">
              <a:avLst/>
            </a:prstGeom>
          </p:spPr>
        </p:pic>
        <p:sp>
          <p:nvSpPr>
            <p:cNvPr id="24" name="TextBox 23">
              <a:extLst>
                <a:ext uri="{FF2B5EF4-FFF2-40B4-BE49-F238E27FC236}">
                  <a16:creationId xmlns:a16="http://schemas.microsoft.com/office/drawing/2014/main" id="{3A0827BD-CCF3-9307-E9C7-E6601ADE64E9}"/>
                </a:ext>
              </a:extLst>
            </p:cNvPr>
            <p:cNvSpPr txBox="1"/>
            <p:nvPr userDrawn="1"/>
          </p:nvSpPr>
          <p:spPr>
            <a:xfrm>
              <a:off x="827223" y="6286995"/>
              <a:ext cx="1398478" cy="215444"/>
            </a:xfrm>
            <a:prstGeom prst="rect">
              <a:avLst/>
            </a:prstGeom>
            <a:noFill/>
          </p:spPr>
          <p:txBody>
            <a:bodyPr wrap="square" lIns="0" tIns="0" rIns="0" bIns="0" rtlCol="0">
              <a:spAutoFit/>
            </a:bodyPr>
            <a:lstStyle/>
            <a:p>
              <a:pPr algn="ctr"/>
              <a:r>
                <a:rPr lang="en-GB" sz="1400" dirty="0">
                  <a:solidFill>
                    <a:schemeClr val="tx2"/>
                  </a:solidFill>
                </a:rPr>
                <a:t>Trust</a:t>
              </a:r>
            </a:p>
          </p:txBody>
        </p:sp>
        <p:sp>
          <p:nvSpPr>
            <p:cNvPr id="26" name="TextBox 25">
              <a:extLst>
                <a:ext uri="{FF2B5EF4-FFF2-40B4-BE49-F238E27FC236}">
                  <a16:creationId xmlns:a16="http://schemas.microsoft.com/office/drawing/2014/main" id="{7F56C38A-BBAA-B9CE-D195-6DBEBD1A1594}"/>
                </a:ext>
              </a:extLst>
            </p:cNvPr>
            <p:cNvSpPr txBox="1"/>
            <p:nvPr userDrawn="1"/>
          </p:nvSpPr>
          <p:spPr>
            <a:xfrm>
              <a:off x="3106323" y="6286995"/>
              <a:ext cx="1398478" cy="215444"/>
            </a:xfrm>
            <a:prstGeom prst="rect">
              <a:avLst/>
            </a:prstGeom>
            <a:noFill/>
          </p:spPr>
          <p:txBody>
            <a:bodyPr wrap="square" lIns="0" tIns="0" rIns="0" bIns="0" rtlCol="0">
              <a:spAutoFit/>
            </a:bodyPr>
            <a:lstStyle/>
            <a:p>
              <a:pPr algn="ctr"/>
              <a:r>
                <a:rPr lang="en-GB" sz="1400" dirty="0">
                  <a:solidFill>
                    <a:schemeClr val="tx2"/>
                  </a:solidFill>
                </a:rPr>
                <a:t>Respect</a:t>
              </a:r>
            </a:p>
          </p:txBody>
        </p:sp>
        <p:sp>
          <p:nvSpPr>
            <p:cNvPr id="27" name="TextBox 26">
              <a:extLst>
                <a:ext uri="{FF2B5EF4-FFF2-40B4-BE49-F238E27FC236}">
                  <a16:creationId xmlns:a16="http://schemas.microsoft.com/office/drawing/2014/main" id="{5BB9A877-4C68-D9E4-E49F-E28BC3766809}"/>
                </a:ext>
              </a:extLst>
            </p:cNvPr>
            <p:cNvSpPr txBox="1"/>
            <p:nvPr userDrawn="1"/>
          </p:nvSpPr>
          <p:spPr>
            <a:xfrm>
              <a:off x="5401409" y="6286995"/>
              <a:ext cx="1398478" cy="215444"/>
            </a:xfrm>
            <a:prstGeom prst="rect">
              <a:avLst/>
            </a:prstGeom>
            <a:noFill/>
          </p:spPr>
          <p:txBody>
            <a:bodyPr wrap="square" lIns="0" tIns="0" rIns="0" bIns="0" rtlCol="0">
              <a:spAutoFit/>
            </a:bodyPr>
            <a:lstStyle/>
            <a:p>
              <a:pPr algn="ctr"/>
              <a:r>
                <a:rPr lang="en-GB" sz="1400" dirty="0">
                  <a:solidFill>
                    <a:schemeClr val="tx2"/>
                  </a:solidFill>
                </a:rPr>
                <a:t>Integrity</a:t>
              </a:r>
            </a:p>
          </p:txBody>
        </p:sp>
        <p:sp>
          <p:nvSpPr>
            <p:cNvPr id="28" name="TextBox 27">
              <a:extLst>
                <a:ext uri="{FF2B5EF4-FFF2-40B4-BE49-F238E27FC236}">
                  <a16:creationId xmlns:a16="http://schemas.microsoft.com/office/drawing/2014/main" id="{1CB4480F-78B1-573D-3BED-0B4A1B17BA22}"/>
                </a:ext>
              </a:extLst>
            </p:cNvPr>
            <p:cNvSpPr txBox="1"/>
            <p:nvPr userDrawn="1"/>
          </p:nvSpPr>
          <p:spPr>
            <a:xfrm>
              <a:off x="7725961" y="6286995"/>
              <a:ext cx="1398478" cy="215444"/>
            </a:xfrm>
            <a:prstGeom prst="rect">
              <a:avLst/>
            </a:prstGeom>
            <a:noFill/>
          </p:spPr>
          <p:txBody>
            <a:bodyPr wrap="square" lIns="0" tIns="0" rIns="0" bIns="0" rtlCol="0">
              <a:spAutoFit/>
            </a:bodyPr>
            <a:lstStyle/>
            <a:p>
              <a:pPr algn="ctr"/>
              <a:r>
                <a:rPr lang="en-GB" sz="1400" dirty="0">
                  <a:solidFill>
                    <a:schemeClr val="tx2"/>
                  </a:solidFill>
                </a:rPr>
                <a:t>Accountability</a:t>
              </a:r>
            </a:p>
          </p:txBody>
        </p:sp>
        <p:sp>
          <p:nvSpPr>
            <p:cNvPr id="29" name="TextBox 28">
              <a:extLst>
                <a:ext uri="{FF2B5EF4-FFF2-40B4-BE49-F238E27FC236}">
                  <a16:creationId xmlns:a16="http://schemas.microsoft.com/office/drawing/2014/main" id="{E2D7933E-E88E-4D1B-D03D-5313011A650E}"/>
                </a:ext>
              </a:extLst>
            </p:cNvPr>
            <p:cNvSpPr txBox="1"/>
            <p:nvPr userDrawn="1"/>
          </p:nvSpPr>
          <p:spPr>
            <a:xfrm>
              <a:off x="10068913" y="6282518"/>
              <a:ext cx="1206701" cy="430887"/>
            </a:xfrm>
            <a:prstGeom prst="rect">
              <a:avLst/>
            </a:prstGeom>
            <a:noFill/>
          </p:spPr>
          <p:txBody>
            <a:bodyPr wrap="square" lIns="0" tIns="0" rIns="0" bIns="0" rtlCol="0">
              <a:spAutoFit/>
            </a:bodyPr>
            <a:lstStyle/>
            <a:p>
              <a:pPr algn="ctr"/>
              <a:r>
                <a:rPr lang="en-GB" sz="1400" dirty="0">
                  <a:solidFill>
                    <a:schemeClr val="tx2"/>
                  </a:solidFill>
                </a:rPr>
                <a:t>Care and Compassion</a:t>
              </a:r>
            </a:p>
          </p:txBody>
        </p:sp>
        <p:cxnSp>
          <p:nvCxnSpPr>
            <p:cNvPr id="30" name="Straight Connector 29">
              <a:extLst>
                <a:ext uri="{FF2B5EF4-FFF2-40B4-BE49-F238E27FC236}">
                  <a16:creationId xmlns:a16="http://schemas.microsoft.com/office/drawing/2014/main" id="{1B023D42-7DA0-5B11-7124-B6AF4AA8D699}"/>
                </a:ext>
                <a:ext uri="{C183D7F6-B498-43B3-948B-1728B52AA6E4}">
                  <adec:decorative xmlns:adec="http://schemas.microsoft.com/office/drawing/2017/decorative" val="1"/>
                </a:ext>
              </a:extLst>
            </p:cNvPr>
            <p:cNvCxnSpPr/>
            <p:nvPr userDrawn="1"/>
          </p:nvCxnSpPr>
          <p:spPr>
            <a:xfrm>
              <a:off x="2667436" y="4816456"/>
              <a:ext cx="0" cy="1800641"/>
            </a:xfrm>
            <a:prstGeom prst="line">
              <a:avLst/>
            </a:prstGeom>
            <a:ln>
              <a:solidFill>
                <a:srgbClr val="76869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2287A5E-9C10-E9C8-095D-20F3623669D2}"/>
                </a:ext>
                <a:ext uri="{C183D7F6-B498-43B3-948B-1728B52AA6E4}">
                  <adec:decorative xmlns:adec="http://schemas.microsoft.com/office/drawing/2017/decorative" val="1"/>
                </a:ext>
              </a:extLst>
            </p:cNvPr>
            <p:cNvCxnSpPr/>
            <p:nvPr userDrawn="1"/>
          </p:nvCxnSpPr>
          <p:spPr>
            <a:xfrm>
              <a:off x="4954529" y="4759306"/>
              <a:ext cx="0" cy="1800641"/>
            </a:xfrm>
            <a:prstGeom prst="line">
              <a:avLst/>
            </a:prstGeom>
            <a:ln>
              <a:solidFill>
                <a:srgbClr val="76869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A1196B2E-BA65-3E0A-564E-5B96878A3E1E}"/>
                </a:ext>
                <a:ext uri="{C183D7F6-B498-43B3-948B-1728B52AA6E4}">
                  <adec:decorative xmlns:adec="http://schemas.microsoft.com/office/drawing/2017/decorative" val="1"/>
                </a:ext>
              </a:extLst>
            </p:cNvPr>
            <p:cNvCxnSpPr/>
            <p:nvPr userDrawn="1"/>
          </p:nvCxnSpPr>
          <p:spPr>
            <a:xfrm>
              <a:off x="7241622" y="4787881"/>
              <a:ext cx="0" cy="1800641"/>
            </a:xfrm>
            <a:prstGeom prst="line">
              <a:avLst/>
            </a:prstGeom>
            <a:ln>
              <a:solidFill>
                <a:srgbClr val="76869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F1FA960A-F7D7-49BC-9A58-D0767FD3BAE8}"/>
                </a:ext>
                <a:ext uri="{C183D7F6-B498-43B3-948B-1728B52AA6E4}">
                  <adec:decorative xmlns:adec="http://schemas.microsoft.com/office/drawing/2017/decorative" val="1"/>
                </a:ext>
              </a:extLst>
            </p:cNvPr>
            <p:cNvCxnSpPr/>
            <p:nvPr userDrawn="1"/>
          </p:nvCxnSpPr>
          <p:spPr>
            <a:xfrm>
              <a:off x="9528715" y="4759306"/>
              <a:ext cx="0" cy="1800641"/>
            </a:xfrm>
            <a:prstGeom prst="line">
              <a:avLst/>
            </a:prstGeom>
            <a:ln>
              <a:solidFill>
                <a:srgbClr val="76869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17162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umber, Title and Content_2">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dirty="0"/>
              <a:t>Click to edit Master title style</a:t>
            </a:r>
            <a:endParaRPr lang="en-GB" dirty="0"/>
          </a:p>
        </p:txBody>
      </p:sp>
      <p:sp>
        <p:nvSpPr>
          <p:cNvPr id="9" name="Oval 8">
            <a:extLst>
              <a:ext uri="{FF2B5EF4-FFF2-40B4-BE49-F238E27FC236}">
                <a16:creationId xmlns:a16="http://schemas.microsoft.com/office/drawing/2014/main" id="{C061D5CC-E7BA-CD48-BEFA-732B875B9457}"/>
              </a:ext>
              <a:ext uri="{C183D7F6-B498-43B3-948B-1728B52AA6E4}">
                <adec:decorative xmlns:adec="http://schemas.microsoft.com/office/drawing/2017/decorative" val="1"/>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9BFB4F38-94C3-154F-84F3-38BCB606234C}"/>
              </a:ext>
            </a:extLst>
          </p:cNvPr>
          <p:cNvSpPr>
            <a:spLocks noGrp="1"/>
          </p:cNvSpPr>
          <p:nvPr>
            <p:ph idx="15" hasCustomPrompt="1"/>
          </p:nvPr>
        </p:nvSpPr>
        <p:spPr>
          <a:xfrm>
            <a:off x="588336" y="382349"/>
            <a:ext cx="1080119" cy="1232291"/>
          </a:xfrm>
        </p:spPr>
        <p:txBody>
          <a:bodyPr lIns="0" tIns="0" rIns="0" bIns="0" anchor="ctr" anchorCtr="0">
            <a:normAutofit/>
          </a:bodyPr>
          <a:lstStyle>
            <a:lvl1pPr marL="0" indent="0" algn="ctr">
              <a:buNone/>
              <a:defRPr sz="36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No.</a:t>
            </a:r>
            <a:endParaRPr lang="en-GB" dirty="0"/>
          </a:p>
        </p:txBody>
      </p:sp>
      <p:pic>
        <p:nvPicPr>
          <p:cNvPr id="14" name="Picture 13" descr="Logo NHS Bedfordshire, Luton and Milton Keynes Integrated Care Board">
            <a:extLst>
              <a:ext uri="{FF2B5EF4-FFF2-40B4-BE49-F238E27FC236}">
                <a16:creationId xmlns:a16="http://schemas.microsoft.com/office/drawing/2014/main" id="{35179BC9-FD9A-D5CC-924F-64417D80C83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idx="1"/>
          </p:nvPr>
        </p:nvSpPr>
        <p:spPr>
          <a:xfrm>
            <a:off x="523445" y="1844825"/>
            <a:ext cx="11172331" cy="4281340"/>
          </a:xfrm>
        </p:spPr>
        <p:txBody>
          <a:bodyPr lIns="0" tIns="0" r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Rectangle 9">
            <a:extLst>
              <a:ext uri="{FF2B5EF4-FFF2-40B4-BE49-F238E27FC236}">
                <a16:creationId xmlns:a16="http://schemas.microsoft.com/office/drawing/2014/main" id="{43E7EBE0-8CE9-453A-87B4-8F46CFBCFCFB}"/>
              </a:ext>
            </a:extLst>
          </p:cNvPr>
          <p:cNvSpPr/>
          <p:nvPr userDrawn="1"/>
        </p:nvSpPr>
        <p:spPr>
          <a:xfrm>
            <a:off x="0" y="6321714"/>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Footer Placeholder 4"/>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dirty="0"/>
              <a:t>NHS Bedfordshire, Luton and Milton Keynes Integrated Care Board</a:t>
            </a:r>
            <a:endParaRPr lang="en-GB" dirty="0"/>
          </a:p>
        </p:txBody>
      </p:sp>
      <p:sp>
        <p:nvSpPr>
          <p:cNvPr id="6" name="Slide Number Placeholder 5"/>
          <p:cNvSpPr>
            <a:spLocks noGrp="1"/>
          </p:cNvSpPr>
          <p:nvPr>
            <p:ph type="sldNum" sz="quarter" idx="12"/>
          </p:nvPr>
        </p:nvSpPr>
        <p:spPr>
          <a:xfrm>
            <a:off x="11208568" y="6356350"/>
            <a:ext cx="487208" cy="501649"/>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Tree>
    <p:extLst>
      <p:ext uri="{BB962C8B-B14F-4D97-AF65-F5344CB8AC3E}">
        <p14:creationId xmlns:p14="http://schemas.microsoft.com/office/powerpoint/2010/main" val="26793959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umber, Title and Content_3">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dirty="0"/>
              <a:t>Click to edit Master title style</a:t>
            </a:r>
            <a:endParaRPr lang="en-GB" dirty="0"/>
          </a:p>
        </p:txBody>
      </p:sp>
      <p:sp>
        <p:nvSpPr>
          <p:cNvPr id="9" name="Oval 8">
            <a:extLst>
              <a:ext uri="{FF2B5EF4-FFF2-40B4-BE49-F238E27FC236}">
                <a16:creationId xmlns:a16="http://schemas.microsoft.com/office/drawing/2014/main" id="{C061D5CC-E7BA-CD48-BEFA-732B875B9457}"/>
              </a:ext>
              <a:ext uri="{C183D7F6-B498-43B3-948B-1728B52AA6E4}">
                <adec:decorative xmlns:adec="http://schemas.microsoft.com/office/drawing/2017/decorative" val="1"/>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DFDE91C4-AEF5-5F44-AB54-183B7E47CA6B}"/>
              </a:ext>
            </a:extLst>
          </p:cNvPr>
          <p:cNvSpPr>
            <a:spLocks noGrp="1"/>
          </p:cNvSpPr>
          <p:nvPr>
            <p:ph idx="15" hasCustomPrompt="1"/>
          </p:nvPr>
        </p:nvSpPr>
        <p:spPr>
          <a:xfrm>
            <a:off x="596213" y="382349"/>
            <a:ext cx="1080120" cy="1232291"/>
          </a:xfrm>
        </p:spPr>
        <p:txBody>
          <a:bodyPr lIns="0" tIns="0" rIns="0" bIns="0" anchor="ctr" anchorCtr="0">
            <a:normAutofit/>
          </a:bodyPr>
          <a:lstStyle>
            <a:lvl1pPr marL="0" indent="0" algn="ctr">
              <a:buNone/>
              <a:defRPr sz="36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No.</a:t>
            </a:r>
            <a:endParaRPr lang="en-GB" dirty="0"/>
          </a:p>
        </p:txBody>
      </p:sp>
      <p:pic>
        <p:nvPicPr>
          <p:cNvPr id="14" name="Picture 13" descr="Logo NHS Bedfordshire, Luton and Milton Keynes Integrated Care Board">
            <a:extLst>
              <a:ext uri="{FF2B5EF4-FFF2-40B4-BE49-F238E27FC236}">
                <a16:creationId xmlns:a16="http://schemas.microsoft.com/office/drawing/2014/main" id="{C6EF843F-7E56-3640-B407-1CCC3525A12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idx="1"/>
          </p:nvPr>
        </p:nvSpPr>
        <p:spPr>
          <a:xfrm>
            <a:off x="523445" y="1844825"/>
            <a:ext cx="11172331" cy="4281340"/>
          </a:xfrm>
        </p:spPr>
        <p:txBody>
          <a:bodyPr lIns="0" tIns="0" r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Rectangle 9">
            <a:extLst>
              <a:ext uri="{FF2B5EF4-FFF2-40B4-BE49-F238E27FC236}">
                <a16:creationId xmlns:a16="http://schemas.microsoft.com/office/drawing/2014/main" id="{14289B22-CD74-D1AD-7552-9A9238D6002F}"/>
              </a:ext>
            </a:extLst>
          </p:cNvPr>
          <p:cNvSpPr/>
          <p:nvPr userDrawn="1"/>
        </p:nvSpPr>
        <p:spPr>
          <a:xfrm>
            <a:off x="0" y="6321714"/>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Footer Placeholder 4"/>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dirty="0"/>
              <a:t>NHS Bedfordshire, Luton and Milton Keynes Integrated Care Board</a:t>
            </a:r>
            <a:endParaRPr lang="en-GB" dirty="0"/>
          </a:p>
        </p:txBody>
      </p:sp>
      <p:sp>
        <p:nvSpPr>
          <p:cNvPr id="6" name="Slide Number Placeholder 5"/>
          <p:cNvSpPr>
            <a:spLocks noGrp="1"/>
          </p:cNvSpPr>
          <p:nvPr>
            <p:ph type="sldNum" sz="quarter" idx="12"/>
          </p:nvPr>
        </p:nvSpPr>
        <p:spPr>
          <a:xfrm>
            <a:off x="11208568" y="6356350"/>
            <a:ext cx="487208" cy="501649"/>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Tree>
    <p:extLst>
      <p:ext uri="{BB962C8B-B14F-4D97-AF65-F5344CB8AC3E}">
        <p14:creationId xmlns:p14="http://schemas.microsoft.com/office/powerpoint/2010/main" val="1876753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umber, Title and Content_4">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dirty="0"/>
              <a:t>Click to edit Master title style</a:t>
            </a:r>
            <a:endParaRPr lang="en-GB" dirty="0"/>
          </a:p>
        </p:txBody>
      </p:sp>
      <p:sp>
        <p:nvSpPr>
          <p:cNvPr id="9" name="Oval 8">
            <a:extLst>
              <a:ext uri="{FF2B5EF4-FFF2-40B4-BE49-F238E27FC236}">
                <a16:creationId xmlns:a16="http://schemas.microsoft.com/office/drawing/2014/main" id="{C061D5CC-E7BA-CD48-BEFA-732B875B9457}"/>
              </a:ext>
              <a:ext uri="{C183D7F6-B498-43B3-948B-1728B52AA6E4}">
                <adec:decorative xmlns:adec="http://schemas.microsoft.com/office/drawing/2017/decorative" val="1"/>
              </a:ext>
            </a:extLst>
          </p:cNvPr>
          <p:cNvSpPr/>
          <p:nvPr userDrawn="1"/>
        </p:nvSpPr>
        <p:spPr>
          <a:xfrm>
            <a:off x="596213" y="458434"/>
            <a:ext cx="1080120" cy="10801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EAE0F4FD-1908-0F41-8EFE-DEE66C81FF42}"/>
              </a:ext>
            </a:extLst>
          </p:cNvPr>
          <p:cNvSpPr>
            <a:spLocks noGrp="1"/>
          </p:cNvSpPr>
          <p:nvPr>
            <p:ph idx="15" hasCustomPrompt="1"/>
          </p:nvPr>
        </p:nvSpPr>
        <p:spPr>
          <a:xfrm>
            <a:off x="596213" y="382349"/>
            <a:ext cx="1080120" cy="1232291"/>
          </a:xfrm>
        </p:spPr>
        <p:txBody>
          <a:bodyPr lIns="0" tIns="0" rIns="0" bIns="0" anchor="ctr" anchorCtr="0">
            <a:normAutofit/>
          </a:bodyPr>
          <a:lstStyle>
            <a:lvl1pPr marL="0" indent="0" algn="ctr">
              <a:buNone/>
              <a:defRPr sz="36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No.</a:t>
            </a:r>
            <a:endParaRPr lang="en-GB" dirty="0"/>
          </a:p>
        </p:txBody>
      </p:sp>
      <p:pic>
        <p:nvPicPr>
          <p:cNvPr id="14" name="Picture 13" descr="Logo NHS Bedfordshire, Luton and Milton Keynes Integrated Care Board">
            <a:extLst>
              <a:ext uri="{FF2B5EF4-FFF2-40B4-BE49-F238E27FC236}">
                <a16:creationId xmlns:a16="http://schemas.microsoft.com/office/drawing/2014/main" id="{B69E91A5-6FEC-B834-DAAA-DE539D2D502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idx="1"/>
          </p:nvPr>
        </p:nvSpPr>
        <p:spPr>
          <a:xfrm>
            <a:off x="523445" y="1844825"/>
            <a:ext cx="11172331" cy="4281340"/>
          </a:xfrm>
        </p:spPr>
        <p:txBody>
          <a:bodyPr lIns="0" tIns="0" r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Rectangle 9">
            <a:extLst>
              <a:ext uri="{FF2B5EF4-FFF2-40B4-BE49-F238E27FC236}">
                <a16:creationId xmlns:a16="http://schemas.microsoft.com/office/drawing/2014/main" id="{5308B3CE-1997-5849-8B1B-560568CE0A44}"/>
              </a:ext>
            </a:extLst>
          </p:cNvPr>
          <p:cNvSpPr/>
          <p:nvPr userDrawn="1"/>
        </p:nvSpPr>
        <p:spPr>
          <a:xfrm>
            <a:off x="0" y="6321714"/>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Footer Placeholder 4"/>
          <p:cNvSpPr>
            <a:spLocks noGrp="1"/>
          </p:cNvSpPr>
          <p:nvPr>
            <p:ph type="ftr" sz="quarter" idx="11"/>
          </p:nvPr>
        </p:nvSpPr>
        <p:spPr>
          <a:xfrm>
            <a:off x="523445" y="6321714"/>
            <a:ext cx="7403008" cy="536285"/>
          </a:xfrm>
          <a:prstGeom prst="rect">
            <a:avLst/>
          </a:prstGeom>
        </p:spPr>
        <p:txBody>
          <a:bodyPr lIns="0" tIns="0" rIns="0" bIns="0"/>
          <a:lstStyle>
            <a:lvl1pPr algn="l">
              <a:defRPr/>
            </a:lvl1pPr>
          </a:lstStyle>
          <a:p>
            <a:r>
              <a:rPr lang="en-GB" b="1" dirty="0"/>
              <a:t>NHS Bedfordshire, Luton and Milton Keynes Integrated Care Board</a:t>
            </a:r>
            <a:endParaRPr lang="en-GB" dirty="0"/>
          </a:p>
        </p:txBody>
      </p:sp>
      <p:sp>
        <p:nvSpPr>
          <p:cNvPr id="6" name="Slide Number Placeholder 5"/>
          <p:cNvSpPr>
            <a:spLocks noGrp="1"/>
          </p:cNvSpPr>
          <p:nvPr>
            <p:ph type="sldNum" sz="quarter" idx="12"/>
          </p:nvPr>
        </p:nvSpPr>
        <p:spPr>
          <a:xfrm>
            <a:off x="11208568" y="6356350"/>
            <a:ext cx="487208" cy="53628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Tree>
    <p:extLst>
      <p:ext uri="{BB962C8B-B14F-4D97-AF65-F5344CB8AC3E}">
        <p14:creationId xmlns:p14="http://schemas.microsoft.com/office/powerpoint/2010/main" val="37985304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Number, Title and Content_5">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dirty="0"/>
              <a:t>Click to edit Master title style</a:t>
            </a:r>
            <a:endParaRPr lang="en-GB" dirty="0"/>
          </a:p>
        </p:txBody>
      </p:sp>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Content Placeholder 2">
            <a:extLst>
              <a:ext uri="{FF2B5EF4-FFF2-40B4-BE49-F238E27FC236}">
                <a16:creationId xmlns:a16="http://schemas.microsoft.com/office/drawing/2014/main" id="{08D89DE4-A435-B94B-97FE-7F11E2CA37F2}"/>
              </a:ext>
            </a:extLst>
          </p:cNvPr>
          <p:cNvSpPr>
            <a:spLocks noGrp="1"/>
          </p:cNvSpPr>
          <p:nvPr>
            <p:ph idx="15" hasCustomPrompt="1"/>
          </p:nvPr>
        </p:nvSpPr>
        <p:spPr>
          <a:xfrm>
            <a:off x="596213" y="382349"/>
            <a:ext cx="1103648"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No.</a:t>
            </a:r>
            <a:endParaRPr lang="en-GB" dirty="0"/>
          </a:p>
        </p:txBody>
      </p:sp>
      <p:pic>
        <p:nvPicPr>
          <p:cNvPr id="15" name="Picture 14" descr="Logo NHS Bedfordshire, Luton and Milton Keynes Integrated Care Board">
            <a:extLst>
              <a:ext uri="{FF2B5EF4-FFF2-40B4-BE49-F238E27FC236}">
                <a16:creationId xmlns:a16="http://schemas.microsoft.com/office/drawing/2014/main" id="{1954ACD3-7BC3-2D44-BE65-814449028EF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idx="1"/>
          </p:nvPr>
        </p:nvSpPr>
        <p:spPr>
          <a:xfrm>
            <a:off x="523445" y="1844825"/>
            <a:ext cx="11172331" cy="4281340"/>
          </a:xfrm>
        </p:spPr>
        <p:txBody>
          <a:bodyPr lIns="0" tIns="0" r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Rectangle 10">
            <a:extLst>
              <a:ext uri="{FF2B5EF4-FFF2-40B4-BE49-F238E27FC236}">
                <a16:creationId xmlns:a16="http://schemas.microsoft.com/office/drawing/2014/main" id="{0310AD24-466F-2C6F-08E6-C1B2E9C22BFC}"/>
              </a:ext>
            </a:extLst>
          </p:cNvPr>
          <p:cNvSpPr/>
          <p:nvPr userDrawn="1"/>
        </p:nvSpPr>
        <p:spPr>
          <a:xfrm>
            <a:off x="0" y="6321714"/>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Footer Placeholder 4"/>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dirty="0"/>
              <a:t>NHS Bedfordshire, Luton and Milton Keynes Integrated Care Board</a:t>
            </a:r>
            <a:endParaRPr lang="en-GB" dirty="0"/>
          </a:p>
        </p:txBody>
      </p:sp>
      <p:sp>
        <p:nvSpPr>
          <p:cNvPr id="6" name="Slide Number Placeholder 5"/>
          <p:cNvSpPr>
            <a:spLocks noGrp="1"/>
          </p:cNvSpPr>
          <p:nvPr>
            <p:ph type="sldNum" sz="quarter" idx="12"/>
          </p:nvPr>
        </p:nvSpPr>
        <p:spPr>
          <a:xfrm>
            <a:off x="11208568" y="6356350"/>
            <a:ext cx="487208" cy="501649"/>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Tree>
    <p:extLst>
      <p:ext uri="{BB962C8B-B14F-4D97-AF65-F5344CB8AC3E}">
        <p14:creationId xmlns:p14="http://schemas.microsoft.com/office/powerpoint/2010/main" val="40144675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Content and Pictur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dirty="0"/>
              <a:t>Click to edit Master title style</a:t>
            </a:r>
            <a:endParaRPr lang="en-GB" dirty="0"/>
          </a:p>
        </p:txBody>
      </p:sp>
      <p:sp>
        <p:nvSpPr>
          <p:cNvPr id="9" name="Oval 8">
            <a:extLst>
              <a:ext uri="{FF2B5EF4-FFF2-40B4-BE49-F238E27FC236}">
                <a16:creationId xmlns:a16="http://schemas.microsoft.com/office/drawing/2014/main" id="{C061D5CC-E7BA-CD48-BEFA-732B875B9457}"/>
              </a:ext>
              <a:ext uri="{C183D7F6-B498-43B3-948B-1728B52AA6E4}">
                <adec:decorative xmlns:adec="http://schemas.microsoft.com/office/drawing/2017/decorative" val="1"/>
              </a:ext>
            </a:extLst>
          </p:cNvPr>
          <p:cNvSpPr/>
          <p:nvPr userDrawn="1"/>
        </p:nvSpPr>
        <p:spPr>
          <a:xfrm>
            <a:off x="596213" y="458434"/>
            <a:ext cx="1080120" cy="10801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AC13482B-E75A-B24A-AE29-A6C2A25A4B3A}"/>
              </a:ext>
            </a:extLst>
          </p:cNvPr>
          <p:cNvSpPr>
            <a:spLocks noGrp="1"/>
          </p:cNvSpPr>
          <p:nvPr>
            <p:ph idx="15" hasCustomPrompt="1"/>
          </p:nvPr>
        </p:nvSpPr>
        <p:spPr>
          <a:xfrm>
            <a:off x="606624"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No.</a:t>
            </a:r>
            <a:endParaRPr lang="en-GB" dirty="0"/>
          </a:p>
        </p:txBody>
      </p:sp>
      <p:pic>
        <p:nvPicPr>
          <p:cNvPr id="15" name="Picture 14" descr="Logo NHS Bedfordshire, Luton and Milton Keynes Integrated Care Board">
            <a:extLst>
              <a:ext uri="{FF2B5EF4-FFF2-40B4-BE49-F238E27FC236}">
                <a16:creationId xmlns:a16="http://schemas.microsoft.com/office/drawing/2014/main" id="{999289C7-78F8-A97A-A670-56F4BD3CFC5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idx="1"/>
          </p:nvPr>
        </p:nvSpPr>
        <p:spPr>
          <a:xfrm>
            <a:off x="523445" y="1844825"/>
            <a:ext cx="7084723" cy="4281340"/>
          </a:xfrm>
        </p:spPr>
        <p:txBody>
          <a:bodyPr lIns="0" tIns="0" r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11">
            <a:extLst>
              <a:ext uri="{FF2B5EF4-FFF2-40B4-BE49-F238E27FC236}">
                <a16:creationId xmlns:a16="http://schemas.microsoft.com/office/drawing/2014/main" id="{69CCEFD7-EF02-3D4D-A3BA-F73AC8AD7124}"/>
              </a:ext>
            </a:extLst>
          </p:cNvPr>
          <p:cNvSpPr>
            <a:spLocks noGrp="1"/>
          </p:cNvSpPr>
          <p:nvPr>
            <p:ph type="pic" sz="quarter" idx="14"/>
          </p:nvPr>
        </p:nvSpPr>
        <p:spPr>
          <a:xfrm flipH="1">
            <a:off x="7955934" y="2086796"/>
            <a:ext cx="3797397" cy="3797397"/>
          </a:xfrm>
          <a:prstGeom prst="ellipse">
            <a:avLst/>
          </a:prstGeom>
          <a:solidFill>
            <a:schemeClr val="bg1">
              <a:lumMod val="95000"/>
            </a:schemeClr>
          </a:solidFill>
        </p:spPr>
        <p:txBody>
          <a:bodyPr/>
          <a:lstStyle/>
          <a:p>
            <a:endParaRPr lang="en-US" dirty="0"/>
          </a:p>
        </p:txBody>
      </p:sp>
      <p:sp>
        <p:nvSpPr>
          <p:cNvPr id="11" name="Rectangle 10">
            <a:extLst>
              <a:ext uri="{FF2B5EF4-FFF2-40B4-BE49-F238E27FC236}">
                <a16:creationId xmlns:a16="http://schemas.microsoft.com/office/drawing/2014/main" id="{C5C6E667-771F-458B-35CE-8C257BABDD72}"/>
              </a:ext>
            </a:extLst>
          </p:cNvPr>
          <p:cNvSpPr/>
          <p:nvPr userDrawn="1"/>
        </p:nvSpPr>
        <p:spPr>
          <a:xfrm>
            <a:off x="0" y="6321714"/>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Footer Placeholder 4"/>
          <p:cNvSpPr>
            <a:spLocks noGrp="1"/>
          </p:cNvSpPr>
          <p:nvPr>
            <p:ph type="ftr" sz="quarter" idx="11"/>
          </p:nvPr>
        </p:nvSpPr>
        <p:spPr>
          <a:xfrm>
            <a:off x="523445" y="6321714"/>
            <a:ext cx="7403008" cy="536285"/>
          </a:xfrm>
          <a:prstGeom prst="rect">
            <a:avLst/>
          </a:prstGeom>
        </p:spPr>
        <p:txBody>
          <a:bodyPr lIns="0" tIns="0" rIns="0" bIns="0"/>
          <a:lstStyle>
            <a:lvl1pPr algn="l">
              <a:defRPr/>
            </a:lvl1pPr>
          </a:lstStyle>
          <a:p>
            <a:r>
              <a:rPr lang="en-GB" b="1" dirty="0"/>
              <a:t>NHS Bedfordshire, Luton and Milton Keynes Integrated Care Board</a:t>
            </a:r>
            <a:endParaRPr lang="en-GB" dirty="0"/>
          </a:p>
        </p:txBody>
      </p:sp>
      <p:sp>
        <p:nvSpPr>
          <p:cNvPr id="6" name="Slide Number Placeholder 5"/>
          <p:cNvSpPr>
            <a:spLocks noGrp="1"/>
          </p:cNvSpPr>
          <p:nvPr>
            <p:ph type="sldNum" sz="quarter" idx="12"/>
          </p:nvPr>
        </p:nvSpPr>
        <p:spPr>
          <a:xfrm>
            <a:off x="11208568" y="6356350"/>
            <a:ext cx="487208" cy="501649"/>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Tree>
    <p:extLst>
      <p:ext uri="{BB962C8B-B14F-4D97-AF65-F5344CB8AC3E}">
        <p14:creationId xmlns:p14="http://schemas.microsoft.com/office/powerpoint/2010/main" val="22023410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_1">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0E07C0A-1877-896F-408F-10CF3708CB18}"/>
              </a:ext>
              <a:ext uri="{C183D7F6-B498-43B3-948B-1728B52AA6E4}">
                <adec:decorative xmlns:adec="http://schemas.microsoft.com/office/drawing/2017/decorative" val="1"/>
              </a:ext>
            </a:extLst>
          </p:cNvPr>
          <p:cNvSpPr/>
          <p:nvPr userDrawn="1"/>
        </p:nvSpPr>
        <p:spPr>
          <a:xfrm>
            <a:off x="0" y="0"/>
            <a:ext cx="933636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Title 1">
            <a:extLst>
              <a:ext uri="{FF2B5EF4-FFF2-40B4-BE49-F238E27FC236}">
                <a16:creationId xmlns:a16="http://schemas.microsoft.com/office/drawing/2014/main" id="{146EC874-EB04-354B-9362-80C38FAFC2CB}"/>
              </a:ext>
            </a:extLst>
          </p:cNvPr>
          <p:cNvSpPr>
            <a:spLocks noGrp="1"/>
          </p:cNvSpPr>
          <p:nvPr>
            <p:ph type="title"/>
          </p:nvPr>
        </p:nvSpPr>
        <p:spPr>
          <a:xfrm>
            <a:off x="1847528" y="382349"/>
            <a:ext cx="7200800" cy="1232291"/>
          </a:xfrm>
        </p:spPr>
        <p:txBody>
          <a:bodyPr lIns="0" tIns="0" rIns="0" bIns="0"/>
          <a:lstStyle>
            <a:lvl1pPr algn="l">
              <a:defRPr>
                <a:solidFill>
                  <a:schemeClr val="bg1"/>
                </a:solidFill>
              </a:defRPr>
            </a:lvl1pPr>
          </a:lstStyle>
          <a:p>
            <a:r>
              <a:rPr lang="en-US" dirty="0"/>
              <a:t>Click to edit Master title style</a:t>
            </a:r>
            <a:endParaRPr lang="en-GB" dirty="0"/>
          </a:p>
        </p:txBody>
      </p:sp>
      <p:sp>
        <p:nvSpPr>
          <p:cNvPr id="12" name="Oval 11">
            <a:extLst>
              <a:ext uri="{FF2B5EF4-FFF2-40B4-BE49-F238E27FC236}">
                <a16:creationId xmlns:a16="http://schemas.microsoft.com/office/drawing/2014/main" id="{184576D4-12E8-BD46-8E2A-6BE58E12DBF6}"/>
              </a:ext>
              <a:ext uri="{C183D7F6-B498-43B3-948B-1728B52AA6E4}">
                <adec:decorative xmlns:adec="http://schemas.microsoft.com/office/drawing/2017/decorative" val="1"/>
              </a:ext>
            </a:extLst>
          </p:cNvPr>
          <p:cNvSpPr/>
          <p:nvPr userDrawn="1"/>
        </p:nvSpPr>
        <p:spPr>
          <a:xfrm>
            <a:off x="596213" y="458434"/>
            <a:ext cx="1080120" cy="1080120"/>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solidFill>
                <a:schemeClr val="accent6"/>
              </a:solidFill>
            </a:endParaRPr>
          </a:p>
        </p:txBody>
      </p:sp>
      <p:sp>
        <p:nvSpPr>
          <p:cNvPr id="14" name="Content Placeholder 2">
            <a:extLst>
              <a:ext uri="{FF2B5EF4-FFF2-40B4-BE49-F238E27FC236}">
                <a16:creationId xmlns:a16="http://schemas.microsoft.com/office/drawing/2014/main" id="{B3EABDAF-DEF9-144B-AA54-091C9F26BD09}"/>
              </a:ext>
            </a:extLst>
          </p:cNvPr>
          <p:cNvSpPr>
            <a:spLocks noGrp="1"/>
          </p:cNvSpPr>
          <p:nvPr>
            <p:ph idx="15" hasCustomPrompt="1"/>
          </p:nvPr>
        </p:nvSpPr>
        <p:spPr>
          <a:xfrm>
            <a:off x="59621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No.</a:t>
            </a:r>
            <a:endParaRPr lang="en-GB" dirty="0"/>
          </a:p>
        </p:txBody>
      </p:sp>
      <p:pic>
        <p:nvPicPr>
          <p:cNvPr id="17" name="Picture 16" descr="Logo NHS Bedfordshire, Luton and Milton Keynes Integrated Care Board">
            <a:extLst>
              <a:ext uri="{FF2B5EF4-FFF2-40B4-BE49-F238E27FC236}">
                <a16:creationId xmlns:a16="http://schemas.microsoft.com/office/drawing/2014/main" id="{F1500CA5-1AEE-3479-F9A8-83D4ECB1C25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idx="1"/>
          </p:nvPr>
        </p:nvSpPr>
        <p:spPr>
          <a:xfrm>
            <a:off x="523444" y="1844825"/>
            <a:ext cx="8524884" cy="4281340"/>
          </a:xfrm>
        </p:spPr>
        <p:txBody>
          <a:bodyPr lIns="0" tIns="0" rIns="0" bIns="0"/>
          <a:lstStyle>
            <a:lvl1pPr>
              <a:buClr>
                <a:schemeClr val="accent6"/>
              </a:buClr>
              <a:defRPr>
                <a:solidFill>
                  <a:schemeClr val="bg1"/>
                </a:solidFill>
              </a:defRPr>
            </a:lvl1pPr>
            <a:lvl2pPr>
              <a:buClr>
                <a:schemeClr val="accent6"/>
              </a:buClr>
              <a:defRPr>
                <a:solidFill>
                  <a:schemeClr val="bg1"/>
                </a:solidFill>
              </a:defRPr>
            </a:lvl2pPr>
            <a:lvl3pPr>
              <a:buClr>
                <a:schemeClr val="accent6"/>
              </a:buClr>
              <a:defRPr>
                <a:solidFill>
                  <a:schemeClr val="bg1"/>
                </a:solidFill>
              </a:defRPr>
            </a:lvl3pPr>
            <a:lvl4pPr>
              <a:buClr>
                <a:schemeClr val="accent6"/>
              </a:buClr>
              <a:defRPr>
                <a:solidFill>
                  <a:schemeClr val="bg1"/>
                </a:solidFill>
              </a:defRPr>
            </a:lvl4pPr>
            <a:lvl5pPr>
              <a:buClr>
                <a:schemeClr val="accent6"/>
              </a:buCl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9" name="Picture 18">
            <a:extLst>
              <a:ext uri="{FF2B5EF4-FFF2-40B4-BE49-F238E27FC236}">
                <a16:creationId xmlns:a16="http://schemas.microsoft.com/office/drawing/2014/main" id="{6A480D04-D53E-0B10-3614-D256CDE5AE20}"/>
              </a:ext>
              <a:ext uri="{C183D7F6-B498-43B3-948B-1728B52AA6E4}">
                <adec:decorative xmlns:adec="http://schemas.microsoft.com/office/drawing/2017/decorative" val="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768408" y="4131720"/>
            <a:ext cx="1954800" cy="1954800"/>
          </a:xfrm>
          <a:prstGeom prst="rect">
            <a:avLst/>
          </a:prstGeom>
        </p:spPr>
      </p:pic>
      <p:sp>
        <p:nvSpPr>
          <p:cNvPr id="16" name="Rectangle 15">
            <a:extLst>
              <a:ext uri="{FF2B5EF4-FFF2-40B4-BE49-F238E27FC236}">
                <a16:creationId xmlns:a16="http://schemas.microsoft.com/office/drawing/2014/main" id="{7F85AC9F-8CBF-1B28-8B18-291CEA032DB9}"/>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Footer Placeholder 4"/>
          <p:cNvSpPr>
            <a:spLocks noGrp="1"/>
          </p:cNvSpPr>
          <p:nvPr>
            <p:ph type="ftr" sz="quarter" idx="11"/>
          </p:nvPr>
        </p:nvSpPr>
        <p:spPr>
          <a:xfrm>
            <a:off x="523445" y="6321714"/>
            <a:ext cx="7403008" cy="536286"/>
          </a:xfrm>
          <a:prstGeom prst="rect">
            <a:avLst/>
          </a:prstGeom>
        </p:spPr>
        <p:txBody>
          <a:bodyPr lIns="0" tIns="0" rIns="0" bIns="0"/>
          <a:lstStyle>
            <a:lvl1pPr algn="l">
              <a:defRPr>
                <a:solidFill>
                  <a:schemeClr val="tx2"/>
                </a:solidFill>
              </a:defRPr>
            </a:lvl1pPr>
          </a:lstStyle>
          <a:p>
            <a:r>
              <a:rPr lang="en-GB" b="1" dirty="0"/>
              <a:t>NHS Bedfordshire, Luton and Milton Keynes Integrated Care Board</a:t>
            </a:r>
            <a:endParaRPr lang="en-GB" dirty="0"/>
          </a:p>
        </p:txBody>
      </p:sp>
      <p:sp>
        <p:nvSpPr>
          <p:cNvPr id="6" name="Slide Number Placeholder 5"/>
          <p:cNvSpPr>
            <a:spLocks noGrp="1"/>
          </p:cNvSpPr>
          <p:nvPr>
            <p:ph type="sldNum" sz="quarter" idx="12"/>
          </p:nvPr>
        </p:nvSpPr>
        <p:spPr>
          <a:xfrm>
            <a:off x="11208568" y="6321714"/>
            <a:ext cx="487208" cy="536286"/>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Tree>
    <p:extLst>
      <p:ext uri="{BB962C8B-B14F-4D97-AF65-F5344CB8AC3E}">
        <p14:creationId xmlns:p14="http://schemas.microsoft.com/office/powerpoint/2010/main" val="12498823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Header_2">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6A4F362-2BB0-2C80-581B-323A12F3C348}"/>
              </a:ext>
              <a:ext uri="{C183D7F6-B498-43B3-948B-1728B52AA6E4}">
                <adec:decorative xmlns:adec="http://schemas.microsoft.com/office/drawing/2017/decorative" val="1"/>
              </a:ext>
            </a:extLst>
          </p:cNvPr>
          <p:cNvSpPr/>
          <p:nvPr userDrawn="1"/>
        </p:nvSpPr>
        <p:spPr>
          <a:xfrm>
            <a:off x="0" y="0"/>
            <a:ext cx="933636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Title 1">
            <a:extLst>
              <a:ext uri="{FF2B5EF4-FFF2-40B4-BE49-F238E27FC236}">
                <a16:creationId xmlns:a16="http://schemas.microsoft.com/office/drawing/2014/main" id="{FE1F1204-D2FF-3E40-8F9A-AEF62CCFB952}"/>
              </a:ext>
            </a:extLst>
          </p:cNvPr>
          <p:cNvSpPr>
            <a:spLocks noGrp="1"/>
          </p:cNvSpPr>
          <p:nvPr>
            <p:ph type="title"/>
          </p:nvPr>
        </p:nvSpPr>
        <p:spPr>
          <a:xfrm>
            <a:off x="1847528" y="382349"/>
            <a:ext cx="7200800" cy="1232291"/>
          </a:xfrm>
        </p:spPr>
        <p:txBody>
          <a:bodyPr lIns="0" tIns="0" rIns="0" bIns="0"/>
          <a:lstStyle>
            <a:lvl1pPr algn="l">
              <a:defRPr>
                <a:solidFill>
                  <a:schemeClr val="accent6"/>
                </a:solidFill>
              </a:defRPr>
            </a:lvl1pPr>
          </a:lstStyle>
          <a:p>
            <a:r>
              <a:rPr lang="en-US" dirty="0"/>
              <a:t>Click to edit Master title style</a:t>
            </a:r>
            <a:endParaRPr lang="en-GB" dirty="0"/>
          </a:p>
        </p:txBody>
      </p:sp>
      <p:sp>
        <p:nvSpPr>
          <p:cNvPr id="15" name="Oval 14">
            <a:extLst>
              <a:ext uri="{FF2B5EF4-FFF2-40B4-BE49-F238E27FC236}">
                <a16:creationId xmlns:a16="http://schemas.microsoft.com/office/drawing/2014/main" id="{B564EE7F-CA5D-2445-870E-98CDFDA14BFE}"/>
              </a:ext>
              <a:ext uri="{C183D7F6-B498-43B3-948B-1728B52AA6E4}">
                <adec:decorative xmlns:adec="http://schemas.microsoft.com/office/drawing/2017/decorative" val="1"/>
              </a:ext>
            </a:extLst>
          </p:cNvPr>
          <p:cNvSpPr/>
          <p:nvPr userDrawn="1"/>
        </p:nvSpPr>
        <p:spPr>
          <a:xfrm>
            <a:off x="596213" y="458434"/>
            <a:ext cx="1080120" cy="1080120"/>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8" name="Content Placeholder 2">
            <a:extLst>
              <a:ext uri="{FF2B5EF4-FFF2-40B4-BE49-F238E27FC236}">
                <a16:creationId xmlns:a16="http://schemas.microsoft.com/office/drawing/2014/main" id="{4D1260C3-1604-4D48-BB21-8358FBBAD3B5}"/>
              </a:ext>
            </a:extLst>
          </p:cNvPr>
          <p:cNvSpPr>
            <a:spLocks noGrp="1"/>
          </p:cNvSpPr>
          <p:nvPr>
            <p:ph idx="15" hasCustomPrompt="1"/>
          </p:nvPr>
        </p:nvSpPr>
        <p:spPr>
          <a:xfrm>
            <a:off x="59621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No.</a:t>
            </a:r>
            <a:endParaRPr lang="en-GB" dirty="0"/>
          </a:p>
        </p:txBody>
      </p:sp>
      <p:pic>
        <p:nvPicPr>
          <p:cNvPr id="10" name="Picture 9" descr="Logo NHS Bedfordshire, Luton and Milton Keynes Integrated Care Board">
            <a:extLst>
              <a:ext uri="{FF2B5EF4-FFF2-40B4-BE49-F238E27FC236}">
                <a16:creationId xmlns:a16="http://schemas.microsoft.com/office/drawing/2014/main" id="{51D6993D-6038-8664-5787-69CC5968DF0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17" name="Content Placeholder 2">
            <a:extLst>
              <a:ext uri="{FF2B5EF4-FFF2-40B4-BE49-F238E27FC236}">
                <a16:creationId xmlns:a16="http://schemas.microsoft.com/office/drawing/2014/main" id="{E1AB73A3-F52C-0949-A125-CD39FFA3BA74}"/>
              </a:ext>
            </a:extLst>
          </p:cNvPr>
          <p:cNvSpPr>
            <a:spLocks noGrp="1"/>
          </p:cNvSpPr>
          <p:nvPr>
            <p:ph idx="1"/>
          </p:nvPr>
        </p:nvSpPr>
        <p:spPr>
          <a:xfrm>
            <a:off x="523444" y="1844825"/>
            <a:ext cx="8524884" cy="4281340"/>
          </a:xfrm>
        </p:spPr>
        <p:txBody>
          <a:bodyPr lIns="0" tIns="0" rIns="0" bIns="0"/>
          <a:lstStyle>
            <a:lvl1pPr>
              <a:buClr>
                <a:schemeClr val="accent6"/>
              </a:buClr>
              <a:defRPr/>
            </a:lvl1pPr>
            <a:lvl2pPr>
              <a:buClr>
                <a:schemeClr val="accent6"/>
              </a:buClr>
              <a:defRPr/>
            </a:lvl2pPr>
            <a:lvl3pPr>
              <a:buClr>
                <a:schemeClr val="accent6"/>
              </a:buClr>
              <a:defRPr/>
            </a:lvl3pPr>
            <a:lvl4pPr>
              <a:buClr>
                <a:schemeClr val="accent6"/>
              </a:buClr>
              <a:defRPr/>
            </a:lvl4pPr>
            <a:lvl5pPr>
              <a:buClr>
                <a:schemeClr val="accent6"/>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6" name="Picture 15">
            <a:extLst>
              <a:ext uri="{FF2B5EF4-FFF2-40B4-BE49-F238E27FC236}">
                <a16:creationId xmlns:a16="http://schemas.microsoft.com/office/drawing/2014/main" id="{F83F6F9C-053D-3008-7B9D-553AB6AB1182}"/>
              </a:ext>
              <a:ext uri="{C183D7F6-B498-43B3-948B-1728B52AA6E4}">
                <adec:decorative xmlns:adec="http://schemas.microsoft.com/office/drawing/2017/decorative" val="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713756" y="4171365"/>
            <a:ext cx="1954800" cy="1954800"/>
          </a:xfrm>
          <a:prstGeom prst="rect">
            <a:avLst/>
          </a:prstGeom>
        </p:spPr>
      </p:pic>
      <p:sp>
        <p:nvSpPr>
          <p:cNvPr id="12" name="Rectangle 11">
            <a:extLst>
              <a:ext uri="{FF2B5EF4-FFF2-40B4-BE49-F238E27FC236}">
                <a16:creationId xmlns:a16="http://schemas.microsoft.com/office/drawing/2014/main" id="{9F0AB78C-E6CB-E309-CC37-585DF7811C22}"/>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Slide Number Placeholder 5"/>
          <p:cNvSpPr>
            <a:spLocks noGrp="1"/>
          </p:cNvSpPr>
          <p:nvPr>
            <p:ph type="sldNum" sz="quarter" idx="12"/>
          </p:nvPr>
        </p:nvSpPr>
        <p:spPr>
          <a:xfrm>
            <a:off x="11208568" y="6321714"/>
            <a:ext cx="487208" cy="536286"/>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
        <p:nvSpPr>
          <p:cNvPr id="13" name="Footer Placeholder 4">
            <a:extLst>
              <a:ext uri="{FF2B5EF4-FFF2-40B4-BE49-F238E27FC236}">
                <a16:creationId xmlns:a16="http://schemas.microsoft.com/office/drawing/2014/main" id="{03545CCA-7DB1-9D4C-A6D9-897CF0BB71FA}"/>
              </a:ext>
            </a:extLst>
          </p:cNvPr>
          <p:cNvSpPr>
            <a:spLocks noGrp="1"/>
          </p:cNvSpPr>
          <p:nvPr>
            <p:ph type="ftr" sz="quarter" idx="11"/>
          </p:nvPr>
        </p:nvSpPr>
        <p:spPr>
          <a:xfrm>
            <a:off x="523445" y="6321714"/>
            <a:ext cx="7403008" cy="536286"/>
          </a:xfrm>
          <a:prstGeom prst="rect">
            <a:avLst/>
          </a:prstGeom>
        </p:spPr>
        <p:txBody>
          <a:bodyPr lIns="0" tIns="0" rIns="0" bIns="0"/>
          <a:lstStyle>
            <a:lvl1pPr algn="l">
              <a:defRPr>
                <a:solidFill>
                  <a:schemeClr val="tx2"/>
                </a:solidFill>
              </a:defRPr>
            </a:lvl1pPr>
          </a:lstStyle>
          <a:p>
            <a:r>
              <a:rPr lang="en-GB" b="1" dirty="0"/>
              <a:t>NHS Bedfordshire, Luton and Milton Keynes Integrated Care Board</a:t>
            </a:r>
            <a:endParaRPr lang="en-GB" dirty="0"/>
          </a:p>
        </p:txBody>
      </p:sp>
    </p:spTree>
    <p:extLst>
      <p:ext uri="{BB962C8B-B14F-4D97-AF65-F5344CB8AC3E}">
        <p14:creationId xmlns:p14="http://schemas.microsoft.com/office/powerpoint/2010/main" val="24494876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_3">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2AE2C91-F13F-48A3-5445-EE87B77B7ADA}"/>
              </a:ext>
              <a:ext uri="{C183D7F6-B498-43B3-948B-1728B52AA6E4}">
                <adec:decorative xmlns:adec="http://schemas.microsoft.com/office/drawing/2017/decorative" val="1"/>
              </a:ext>
            </a:extLst>
          </p:cNvPr>
          <p:cNvSpPr/>
          <p:nvPr userDrawn="1"/>
        </p:nvSpPr>
        <p:spPr>
          <a:xfrm>
            <a:off x="0" y="0"/>
            <a:ext cx="933636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Title 1">
            <a:extLst>
              <a:ext uri="{FF2B5EF4-FFF2-40B4-BE49-F238E27FC236}">
                <a16:creationId xmlns:a16="http://schemas.microsoft.com/office/drawing/2014/main" id="{033366F6-7006-4449-9BFC-188757522E48}"/>
              </a:ext>
            </a:extLst>
          </p:cNvPr>
          <p:cNvSpPr>
            <a:spLocks noGrp="1"/>
          </p:cNvSpPr>
          <p:nvPr>
            <p:ph type="title"/>
          </p:nvPr>
        </p:nvSpPr>
        <p:spPr>
          <a:xfrm>
            <a:off x="1847528" y="382349"/>
            <a:ext cx="7200800" cy="1232291"/>
          </a:xfrm>
        </p:spPr>
        <p:txBody>
          <a:bodyPr lIns="0" tIns="0" rIns="0" bIns="0"/>
          <a:lstStyle>
            <a:lvl1pPr algn="l">
              <a:defRPr>
                <a:solidFill>
                  <a:schemeClr val="accent6"/>
                </a:solidFill>
              </a:defRPr>
            </a:lvl1pPr>
          </a:lstStyle>
          <a:p>
            <a:r>
              <a:rPr lang="en-US" dirty="0"/>
              <a:t>Click to edit Master title style</a:t>
            </a:r>
            <a:endParaRPr lang="en-GB" dirty="0"/>
          </a:p>
        </p:txBody>
      </p:sp>
      <p:sp>
        <p:nvSpPr>
          <p:cNvPr id="15" name="Oval 14">
            <a:extLst>
              <a:ext uri="{FF2B5EF4-FFF2-40B4-BE49-F238E27FC236}">
                <a16:creationId xmlns:a16="http://schemas.microsoft.com/office/drawing/2014/main" id="{30EA4015-EA8F-1B4A-BA15-223DE436BF63}"/>
              </a:ext>
              <a:ext uri="{C183D7F6-B498-43B3-948B-1728B52AA6E4}">
                <adec:decorative xmlns:adec="http://schemas.microsoft.com/office/drawing/2017/decorative" val="1"/>
              </a:ext>
            </a:extLst>
          </p:cNvPr>
          <p:cNvSpPr/>
          <p:nvPr userDrawn="1"/>
        </p:nvSpPr>
        <p:spPr>
          <a:xfrm>
            <a:off x="596213" y="458434"/>
            <a:ext cx="1080120" cy="1080120"/>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62736362-12FE-9049-9E29-EF62382C3422}"/>
              </a:ext>
            </a:extLst>
          </p:cNvPr>
          <p:cNvSpPr>
            <a:spLocks noGrp="1"/>
          </p:cNvSpPr>
          <p:nvPr>
            <p:ph idx="15" hasCustomPrompt="1"/>
          </p:nvPr>
        </p:nvSpPr>
        <p:spPr>
          <a:xfrm>
            <a:off x="59621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No.</a:t>
            </a:r>
            <a:endParaRPr lang="en-GB" dirty="0"/>
          </a:p>
        </p:txBody>
      </p:sp>
      <p:pic>
        <p:nvPicPr>
          <p:cNvPr id="16" name="Picture 15" descr="Logo NHS Bedfordshire, Luton and Milton Keynes Integrated Care Board">
            <a:extLst>
              <a:ext uri="{FF2B5EF4-FFF2-40B4-BE49-F238E27FC236}">
                <a16:creationId xmlns:a16="http://schemas.microsoft.com/office/drawing/2014/main" id="{34695880-BC5C-9487-8B39-CABBBC1A4BF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12" name="Content Placeholder 2">
            <a:extLst>
              <a:ext uri="{FF2B5EF4-FFF2-40B4-BE49-F238E27FC236}">
                <a16:creationId xmlns:a16="http://schemas.microsoft.com/office/drawing/2014/main" id="{3311270C-9C91-A140-865B-E13553CB7900}"/>
              </a:ext>
            </a:extLst>
          </p:cNvPr>
          <p:cNvSpPr>
            <a:spLocks noGrp="1"/>
          </p:cNvSpPr>
          <p:nvPr>
            <p:ph idx="1"/>
          </p:nvPr>
        </p:nvSpPr>
        <p:spPr>
          <a:xfrm>
            <a:off x="523444" y="1844825"/>
            <a:ext cx="8524884" cy="4281340"/>
          </a:xfrm>
        </p:spPr>
        <p:txBody>
          <a:bodyPr lIns="0" tIns="0" rIns="0" bIns="0"/>
          <a:lstStyle>
            <a:lvl1pPr>
              <a:buClr>
                <a:schemeClr val="accent6"/>
              </a:buClr>
              <a:defRPr/>
            </a:lvl1pPr>
            <a:lvl2pPr>
              <a:buClr>
                <a:schemeClr val="accent6"/>
              </a:buClr>
              <a:defRPr/>
            </a:lvl2pPr>
            <a:lvl3pPr>
              <a:buClr>
                <a:schemeClr val="accent6"/>
              </a:buClr>
              <a:defRPr/>
            </a:lvl3pPr>
            <a:lvl4pPr>
              <a:buClr>
                <a:schemeClr val="accent6"/>
              </a:buClr>
              <a:defRPr/>
            </a:lvl4pPr>
            <a:lvl5pPr>
              <a:buClr>
                <a:schemeClr val="accent6"/>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9" name="Picture 18">
            <a:extLst>
              <a:ext uri="{FF2B5EF4-FFF2-40B4-BE49-F238E27FC236}">
                <a16:creationId xmlns:a16="http://schemas.microsoft.com/office/drawing/2014/main" id="{DD0E5D50-ABBC-2B1B-D803-9532F8ED8A7F}"/>
              </a:ext>
              <a:ext uri="{C183D7F6-B498-43B3-948B-1728B52AA6E4}">
                <adec:decorative xmlns:adec="http://schemas.microsoft.com/office/drawing/2017/decorative" val="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740750" y="4171365"/>
            <a:ext cx="1954800" cy="1954800"/>
          </a:xfrm>
          <a:prstGeom prst="rect">
            <a:avLst/>
          </a:prstGeom>
        </p:spPr>
      </p:pic>
      <p:sp>
        <p:nvSpPr>
          <p:cNvPr id="11" name="Rectangle 10">
            <a:extLst>
              <a:ext uri="{FF2B5EF4-FFF2-40B4-BE49-F238E27FC236}">
                <a16:creationId xmlns:a16="http://schemas.microsoft.com/office/drawing/2014/main" id="{331E1AE3-278C-9CBB-04F8-1D43048821DF}"/>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Slide Number Placeholder 5"/>
          <p:cNvSpPr>
            <a:spLocks noGrp="1"/>
          </p:cNvSpPr>
          <p:nvPr>
            <p:ph type="sldNum" sz="quarter" idx="12"/>
          </p:nvPr>
        </p:nvSpPr>
        <p:spPr>
          <a:xfrm>
            <a:off x="11208568" y="6321714"/>
            <a:ext cx="487208" cy="53628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
        <p:nvSpPr>
          <p:cNvPr id="13" name="Footer Placeholder 4">
            <a:extLst>
              <a:ext uri="{FF2B5EF4-FFF2-40B4-BE49-F238E27FC236}">
                <a16:creationId xmlns:a16="http://schemas.microsoft.com/office/drawing/2014/main" id="{65EA11FE-DF14-ED47-BB9D-0EAF224856F8}"/>
              </a:ext>
            </a:extLst>
          </p:cNvPr>
          <p:cNvSpPr>
            <a:spLocks noGrp="1"/>
          </p:cNvSpPr>
          <p:nvPr>
            <p:ph type="ftr" sz="quarter" idx="11"/>
          </p:nvPr>
        </p:nvSpPr>
        <p:spPr>
          <a:xfrm>
            <a:off x="523445" y="6321714"/>
            <a:ext cx="7403008" cy="536285"/>
          </a:xfrm>
          <a:prstGeom prst="rect">
            <a:avLst/>
          </a:prstGeom>
        </p:spPr>
        <p:txBody>
          <a:bodyPr lIns="0" tIns="0" rIns="0" bIns="0"/>
          <a:lstStyle>
            <a:lvl1pPr algn="l">
              <a:defRPr>
                <a:solidFill>
                  <a:schemeClr val="tx2"/>
                </a:solidFill>
              </a:defRPr>
            </a:lvl1pPr>
          </a:lstStyle>
          <a:p>
            <a:r>
              <a:rPr lang="en-GB" b="1" dirty="0"/>
              <a:t>NHS Bedfordshire, Luton and Milton Keynes Integrated Care Board</a:t>
            </a:r>
            <a:endParaRPr lang="en-GB" dirty="0"/>
          </a:p>
        </p:txBody>
      </p:sp>
    </p:spTree>
    <p:extLst>
      <p:ext uri="{BB962C8B-B14F-4D97-AF65-F5344CB8AC3E}">
        <p14:creationId xmlns:p14="http://schemas.microsoft.com/office/powerpoint/2010/main" val="32395860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Header_4">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50E9455-07F6-09B9-2485-7E6C63006AD5}"/>
              </a:ext>
              <a:ext uri="{C183D7F6-B498-43B3-948B-1728B52AA6E4}">
                <adec:decorative xmlns:adec="http://schemas.microsoft.com/office/drawing/2017/decorative" val="1"/>
              </a:ext>
            </a:extLst>
          </p:cNvPr>
          <p:cNvSpPr/>
          <p:nvPr userDrawn="1"/>
        </p:nvSpPr>
        <p:spPr>
          <a:xfrm>
            <a:off x="0" y="0"/>
            <a:ext cx="933636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Title 1">
            <a:extLst>
              <a:ext uri="{FF2B5EF4-FFF2-40B4-BE49-F238E27FC236}">
                <a16:creationId xmlns:a16="http://schemas.microsoft.com/office/drawing/2014/main" id="{F1C0BAA9-E631-7646-A612-36D961F66469}"/>
              </a:ext>
            </a:extLst>
          </p:cNvPr>
          <p:cNvSpPr>
            <a:spLocks noGrp="1"/>
          </p:cNvSpPr>
          <p:nvPr>
            <p:ph type="title"/>
          </p:nvPr>
        </p:nvSpPr>
        <p:spPr>
          <a:xfrm>
            <a:off x="1847528" y="382349"/>
            <a:ext cx="7211891" cy="1232291"/>
          </a:xfrm>
        </p:spPr>
        <p:txBody>
          <a:bodyPr lIns="0" tIns="0" rIns="0" bIns="0"/>
          <a:lstStyle>
            <a:lvl1pPr algn="l">
              <a:defRPr>
                <a:solidFill>
                  <a:schemeClr val="accent6"/>
                </a:solidFill>
              </a:defRPr>
            </a:lvl1pPr>
          </a:lstStyle>
          <a:p>
            <a:r>
              <a:rPr lang="en-US" dirty="0"/>
              <a:t>Click to edit Master title style</a:t>
            </a:r>
            <a:endParaRPr lang="en-GB" dirty="0"/>
          </a:p>
        </p:txBody>
      </p:sp>
      <p:sp>
        <p:nvSpPr>
          <p:cNvPr id="16" name="Oval 15">
            <a:extLst>
              <a:ext uri="{FF2B5EF4-FFF2-40B4-BE49-F238E27FC236}">
                <a16:creationId xmlns:a16="http://schemas.microsoft.com/office/drawing/2014/main" id="{4852B6C0-4E92-354F-8B42-17732F156197}"/>
              </a:ext>
              <a:ext uri="{C183D7F6-B498-43B3-948B-1728B52AA6E4}">
                <adec:decorative xmlns:adec="http://schemas.microsoft.com/office/drawing/2017/decorative" val="1"/>
              </a:ext>
            </a:extLst>
          </p:cNvPr>
          <p:cNvSpPr/>
          <p:nvPr userDrawn="1"/>
        </p:nvSpPr>
        <p:spPr>
          <a:xfrm>
            <a:off x="596213" y="458434"/>
            <a:ext cx="1080120" cy="1080120"/>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8" name="Content Placeholder 2">
            <a:extLst>
              <a:ext uri="{FF2B5EF4-FFF2-40B4-BE49-F238E27FC236}">
                <a16:creationId xmlns:a16="http://schemas.microsoft.com/office/drawing/2014/main" id="{D39F354D-A928-AD48-8400-1DF92DB8E640}"/>
              </a:ext>
            </a:extLst>
          </p:cNvPr>
          <p:cNvSpPr>
            <a:spLocks noGrp="1"/>
          </p:cNvSpPr>
          <p:nvPr>
            <p:ph idx="15" hasCustomPrompt="1"/>
          </p:nvPr>
        </p:nvSpPr>
        <p:spPr>
          <a:xfrm>
            <a:off x="59621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No.</a:t>
            </a:r>
            <a:endParaRPr lang="en-GB" dirty="0"/>
          </a:p>
        </p:txBody>
      </p:sp>
      <p:pic>
        <p:nvPicPr>
          <p:cNvPr id="12" name="Picture 11" descr="Logo NHS Bedfordshire, Luton and Milton Keynes Integrated Care Board">
            <a:extLst>
              <a:ext uri="{FF2B5EF4-FFF2-40B4-BE49-F238E27FC236}">
                <a16:creationId xmlns:a16="http://schemas.microsoft.com/office/drawing/2014/main" id="{B5565897-B3FA-F8DC-52A8-BBC01EF1A4C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14" name="Content Placeholder 2">
            <a:extLst>
              <a:ext uri="{FF2B5EF4-FFF2-40B4-BE49-F238E27FC236}">
                <a16:creationId xmlns:a16="http://schemas.microsoft.com/office/drawing/2014/main" id="{B932F6ED-E73C-8047-A71B-37A60114CED1}"/>
              </a:ext>
            </a:extLst>
          </p:cNvPr>
          <p:cNvSpPr>
            <a:spLocks noGrp="1"/>
          </p:cNvSpPr>
          <p:nvPr>
            <p:ph idx="1"/>
          </p:nvPr>
        </p:nvSpPr>
        <p:spPr>
          <a:xfrm>
            <a:off x="523444" y="1844825"/>
            <a:ext cx="8524884" cy="4281340"/>
          </a:xfrm>
        </p:spPr>
        <p:txBody>
          <a:bodyPr lIns="0" tIns="0" rIns="0" bIns="0"/>
          <a:lstStyle>
            <a:lvl1pPr>
              <a:buClr>
                <a:schemeClr val="accent6"/>
              </a:buClr>
              <a:defRPr>
                <a:solidFill>
                  <a:schemeClr val="tx1"/>
                </a:solidFill>
              </a:defRPr>
            </a:lvl1pPr>
            <a:lvl2pPr>
              <a:buClr>
                <a:schemeClr val="accent6"/>
              </a:buClr>
              <a:defRPr>
                <a:solidFill>
                  <a:schemeClr val="tx1"/>
                </a:solidFill>
              </a:defRPr>
            </a:lvl2pPr>
            <a:lvl3pPr>
              <a:buClr>
                <a:schemeClr val="accent6"/>
              </a:buClr>
              <a:defRPr>
                <a:solidFill>
                  <a:schemeClr val="tx1"/>
                </a:solidFill>
              </a:defRPr>
            </a:lvl3pPr>
            <a:lvl4pPr>
              <a:buClr>
                <a:schemeClr val="accent6"/>
              </a:buClr>
              <a:defRPr>
                <a:solidFill>
                  <a:schemeClr val="tx1"/>
                </a:solidFill>
              </a:defRPr>
            </a:lvl4pPr>
            <a:lvl5pPr>
              <a:buClr>
                <a:schemeClr val="accent6"/>
              </a:buCl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7" name="Picture 16">
            <a:extLst>
              <a:ext uri="{FF2B5EF4-FFF2-40B4-BE49-F238E27FC236}">
                <a16:creationId xmlns:a16="http://schemas.microsoft.com/office/drawing/2014/main" id="{A90F944D-B1A2-CB39-8724-3BAB8882B661}"/>
              </a:ext>
              <a:ext uri="{C183D7F6-B498-43B3-948B-1728B52AA6E4}">
                <adec:decorative xmlns:adec="http://schemas.microsoft.com/office/drawing/2017/decorative" val="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740976" y="4171365"/>
            <a:ext cx="1954800" cy="1954800"/>
          </a:xfrm>
          <a:prstGeom prst="rect">
            <a:avLst/>
          </a:prstGeom>
        </p:spPr>
      </p:pic>
      <p:sp>
        <p:nvSpPr>
          <p:cNvPr id="11" name="Rectangle 10">
            <a:extLst>
              <a:ext uri="{FF2B5EF4-FFF2-40B4-BE49-F238E27FC236}">
                <a16:creationId xmlns:a16="http://schemas.microsoft.com/office/drawing/2014/main" id="{D5CD820A-2027-3D77-9A42-4D7063704390}"/>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Slide Number Placeholder 5"/>
          <p:cNvSpPr>
            <a:spLocks noGrp="1"/>
          </p:cNvSpPr>
          <p:nvPr>
            <p:ph type="sldNum" sz="quarter" idx="12"/>
          </p:nvPr>
        </p:nvSpPr>
        <p:spPr>
          <a:xfrm>
            <a:off x="11208568" y="6321714"/>
            <a:ext cx="487208" cy="53628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
        <p:nvSpPr>
          <p:cNvPr id="13" name="Footer Placeholder 4">
            <a:extLst>
              <a:ext uri="{FF2B5EF4-FFF2-40B4-BE49-F238E27FC236}">
                <a16:creationId xmlns:a16="http://schemas.microsoft.com/office/drawing/2014/main" id="{6D228FC6-3DD4-BC43-80E0-ED2A58B20128}"/>
              </a:ext>
            </a:extLst>
          </p:cNvPr>
          <p:cNvSpPr>
            <a:spLocks noGrp="1"/>
          </p:cNvSpPr>
          <p:nvPr>
            <p:ph type="ftr" sz="quarter" idx="11"/>
          </p:nvPr>
        </p:nvSpPr>
        <p:spPr>
          <a:xfrm>
            <a:off x="523445" y="6321714"/>
            <a:ext cx="7403008" cy="536285"/>
          </a:xfrm>
          <a:prstGeom prst="rect">
            <a:avLst/>
          </a:prstGeom>
        </p:spPr>
        <p:txBody>
          <a:bodyPr lIns="0" tIns="0" rIns="0" bIns="0"/>
          <a:lstStyle>
            <a:lvl1pPr algn="l">
              <a:defRPr>
                <a:solidFill>
                  <a:schemeClr val="tx2"/>
                </a:solidFill>
              </a:defRPr>
            </a:lvl1pPr>
          </a:lstStyle>
          <a:p>
            <a:r>
              <a:rPr lang="en-GB" b="1" dirty="0"/>
              <a:t>NHS Bedfordshire, Luton and Milton Keynes Integrated Care Board</a:t>
            </a:r>
            <a:endParaRPr lang="en-GB" dirty="0"/>
          </a:p>
        </p:txBody>
      </p:sp>
    </p:spTree>
    <p:extLst>
      <p:ext uri="{BB962C8B-B14F-4D97-AF65-F5344CB8AC3E}">
        <p14:creationId xmlns:p14="http://schemas.microsoft.com/office/powerpoint/2010/main" val="1627584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ction Header_5">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CA3554F-9B0F-1F08-F6CA-8AF0E7616F16}"/>
              </a:ext>
              <a:ext uri="{C183D7F6-B498-43B3-948B-1728B52AA6E4}">
                <adec:decorative xmlns:adec="http://schemas.microsoft.com/office/drawing/2017/decorative" val="1"/>
              </a:ext>
            </a:extLst>
          </p:cNvPr>
          <p:cNvSpPr/>
          <p:nvPr userDrawn="1"/>
        </p:nvSpPr>
        <p:spPr>
          <a:xfrm>
            <a:off x="0" y="0"/>
            <a:ext cx="933636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Title 1">
            <a:extLst>
              <a:ext uri="{FF2B5EF4-FFF2-40B4-BE49-F238E27FC236}">
                <a16:creationId xmlns:a16="http://schemas.microsoft.com/office/drawing/2014/main" id="{0D292033-F9BE-624A-9ACF-ECF3807FC8FA}"/>
              </a:ext>
            </a:extLst>
          </p:cNvPr>
          <p:cNvSpPr>
            <a:spLocks noGrp="1"/>
          </p:cNvSpPr>
          <p:nvPr>
            <p:ph type="title"/>
          </p:nvPr>
        </p:nvSpPr>
        <p:spPr>
          <a:xfrm>
            <a:off x="1847528" y="382349"/>
            <a:ext cx="7200800" cy="1232291"/>
          </a:xfrm>
        </p:spPr>
        <p:txBody>
          <a:bodyPr lIns="0" tIns="0" rIns="0" bIns="0"/>
          <a:lstStyle>
            <a:lvl1pPr algn="l">
              <a:defRPr>
                <a:solidFill>
                  <a:schemeClr val="accent6"/>
                </a:solidFill>
              </a:defRPr>
            </a:lvl1pPr>
          </a:lstStyle>
          <a:p>
            <a:r>
              <a:rPr lang="en-US" dirty="0"/>
              <a:t>Click to edit Master title style</a:t>
            </a:r>
            <a:endParaRPr lang="en-GB" dirty="0"/>
          </a:p>
        </p:txBody>
      </p:sp>
      <p:sp>
        <p:nvSpPr>
          <p:cNvPr id="15" name="Oval 14">
            <a:extLst>
              <a:ext uri="{FF2B5EF4-FFF2-40B4-BE49-F238E27FC236}">
                <a16:creationId xmlns:a16="http://schemas.microsoft.com/office/drawing/2014/main" id="{A39F9EA4-59B8-DE41-8274-B9A04E4EC460}"/>
              </a:ext>
              <a:ext uri="{C183D7F6-B498-43B3-948B-1728B52AA6E4}">
                <adec:decorative xmlns:adec="http://schemas.microsoft.com/office/drawing/2017/decorative" val="1"/>
              </a:ext>
            </a:extLst>
          </p:cNvPr>
          <p:cNvSpPr/>
          <p:nvPr userDrawn="1"/>
        </p:nvSpPr>
        <p:spPr>
          <a:xfrm>
            <a:off x="596213" y="458434"/>
            <a:ext cx="1080120" cy="1080120"/>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C5682414-8E83-EA45-AEB3-686CD8293BE5}"/>
              </a:ext>
            </a:extLst>
          </p:cNvPr>
          <p:cNvSpPr>
            <a:spLocks noGrp="1"/>
          </p:cNvSpPr>
          <p:nvPr>
            <p:ph idx="15" hasCustomPrompt="1"/>
          </p:nvPr>
        </p:nvSpPr>
        <p:spPr>
          <a:xfrm>
            <a:off x="59621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No.</a:t>
            </a:r>
            <a:endParaRPr lang="en-GB" dirty="0"/>
          </a:p>
        </p:txBody>
      </p:sp>
      <p:pic>
        <p:nvPicPr>
          <p:cNvPr id="16" name="Picture 15" descr="Logo NHS Bedfordshire, Luton and Milton Keynes Integrated Care Board">
            <a:extLst>
              <a:ext uri="{FF2B5EF4-FFF2-40B4-BE49-F238E27FC236}">
                <a16:creationId xmlns:a16="http://schemas.microsoft.com/office/drawing/2014/main" id="{5AA17C37-5564-26FA-7C1D-56C302DC43A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12" name="Content Placeholder 2">
            <a:extLst>
              <a:ext uri="{FF2B5EF4-FFF2-40B4-BE49-F238E27FC236}">
                <a16:creationId xmlns:a16="http://schemas.microsoft.com/office/drawing/2014/main" id="{8BC6CEFE-586A-D04A-BD76-7AA7D1688162}"/>
              </a:ext>
            </a:extLst>
          </p:cNvPr>
          <p:cNvSpPr>
            <a:spLocks noGrp="1"/>
          </p:cNvSpPr>
          <p:nvPr>
            <p:ph idx="1"/>
          </p:nvPr>
        </p:nvSpPr>
        <p:spPr>
          <a:xfrm>
            <a:off x="523444" y="1844825"/>
            <a:ext cx="8524884" cy="4281340"/>
          </a:xfrm>
        </p:spPr>
        <p:txBody>
          <a:bodyPr lIns="0" tIns="0" rIns="0" bIns="0"/>
          <a:lstStyle>
            <a:lvl1pPr>
              <a:buClr>
                <a:schemeClr val="accent6"/>
              </a:buClr>
              <a:defRPr>
                <a:solidFill>
                  <a:schemeClr val="tx1"/>
                </a:solidFill>
              </a:defRPr>
            </a:lvl1pPr>
            <a:lvl2pPr>
              <a:buClr>
                <a:schemeClr val="accent6"/>
              </a:buClr>
              <a:defRPr>
                <a:solidFill>
                  <a:schemeClr val="tx1"/>
                </a:solidFill>
              </a:defRPr>
            </a:lvl2pPr>
            <a:lvl3pPr>
              <a:buClr>
                <a:schemeClr val="accent6"/>
              </a:buClr>
              <a:defRPr>
                <a:solidFill>
                  <a:schemeClr val="tx1"/>
                </a:solidFill>
              </a:defRPr>
            </a:lvl3pPr>
            <a:lvl4pPr>
              <a:buClr>
                <a:schemeClr val="accent6"/>
              </a:buClr>
              <a:defRPr>
                <a:solidFill>
                  <a:schemeClr val="tx1"/>
                </a:solidFill>
              </a:defRPr>
            </a:lvl4pPr>
            <a:lvl5pPr>
              <a:buClr>
                <a:schemeClr val="accent6"/>
              </a:buCl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20" name="Picture 19">
            <a:extLst>
              <a:ext uri="{FF2B5EF4-FFF2-40B4-BE49-F238E27FC236}">
                <a16:creationId xmlns:a16="http://schemas.microsoft.com/office/drawing/2014/main" id="{95E154A4-A5E9-7E4E-AFEE-E333523328A9}"/>
              </a:ext>
              <a:ext uri="{C183D7F6-B498-43B3-948B-1728B52AA6E4}">
                <adec:decorative xmlns:adec="http://schemas.microsoft.com/office/drawing/2017/decorative" val="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719168" y="4171365"/>
            <a:ext cx="1954800" cy="1954800"/>
          </a:xfrm>
          <a:prstGeom prst="rect">
            <a:avLst/>
          </a:prstGeom>
        </p:spPr>
      </p:pic>
      <p:sp>
        <p:nvSpPr>
          <p:cNvPr id="11" name="Rectangle 10">
            <a:extLst>
              <a:ext uri="{FF2B5EF4-FFF2-40B4-BE49-F238E27FC236}">
                <a16:creationId xmlns:a16="http://schemas.microsoft.com/office/drawing/2014/main" id="{68DE1D9F-41A7-C4AE-BEF8-14ECC07269D9}"/>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Slide Number Placeholder 5"/>
          <p:cNvSpPr>
            <a:spLocks noGrp="1"/>
          </p:cNvSpPr>
          <p:nvPr>
            <p:ph type="sldNum" sz="quarter" idx="12"/>
          </p:nvPr>
        </p:nvSpPr>
        <p:spPr>
          <a:xfrm>
            <a:off x="11208568" y="6321714"/>
            <a:ext cx="487208" cy="53628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
        <p:nvSpPr>
          <p:cNvPr id="13" name="Footer Placeholder 4">
            <a:extLst>
              <a:ext uri="{FF2B5EF4-FFF2-40B4-BE49-F238E27FC236}">
                <a16:creationId xmlns:a16="http://schemas.microsoft.com/office/drawing/2014/main" id="{59108212-FA42-B646-BD49-6E9A7521BD1A}"/>
              </a:ext>
            </a:extLst>
          </p:cNvPr>
          <p:cNvSpPr>
            <a:spLocks noGrp="1"/>
          </p:cNvSpPr>
          <p:nvPr>
            <p:ph type="ftr" sz="quarter" idx="11"/>
          </p:nvPr>
        </p:nvSpPr>
        <p:spPr>
          <a:xfrm>
            <a:off x="523445" y="6321714"/>
            <a:ext cx="7403008" cy="536285"/>
          </a:xfrm>
          <a:prstGeom prst="rect">
            <a:avLst/>
          </a:prstGeom>
        </p:spPr>
        <p:txBody>
          <a:bodyPr lIns="0" tIns="0" rIns="0" bIns="0"/>
          <a:lstStyle>
            <a:lvl1pPr algn="l">
              <a:defRPr>
                <a:solidFill>
                  <a:schemeClr val="tx2"/>
                </a:solidFill>
              </a:defRPr>
            </a:lvl1pPr>
          </a:lstStyle>
          <a:p>
            <a:r>
              <a:rPr lang="en-GB" b="1" dirty="0"/>
              <a:t>NHS Bedfordshire, Luton and Milton Keynes Integrated Care Board</a:t>
            </a:r>
            <a:endParaRPr lang="en-GB" dirty="0"/>
          </a:p>
        </p:txBody>
      </p:sp>
    </p:spTree>
    <p:extLst>
      <p:ext uri="{BB962C8B-B14F-4D97-AF65-F5344CB8AC3E}">
        <p14:creationId xmlns:p14="http://schemas.microsoft.com/office/powerpoint/2010/main" val="2510086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Title Slide 2">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346B18A-0E85-E9B9-0EC7-C2CF55867136}"/>
              </a:ext>
              <a:ext uri="{C183D7F6-B498-43B3-948B-1728B52AA6E4}">
                <adec:decorative xmlns:adec="http://schemas.microsoft.com/office/drawing/2017/decorative" val="1"/>
              </a:ext>
            </a:extLst>
          </p:cNvPr>
          <p:cNvSpPr/>
          <p:nvPr userDrawn="1"/>
        </p:nvSpPr>
        <p:spPr>
          <a:xfrm>
            <a:off x="0" y="0"/>
            <a:ext cx="4655840" cy="6857999"/>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4" name="Icons">
            <a:extLst>
              <a:ext uri="{FF2B5EF4-FFF2-40B4-BE49-F238E27FC236}">
                <a16:creationId xmlns:a16="http://schemas.microsoft.com/office/drawing/2014/main" id="{37D11603-DBB0-8723-B70E-65571D54F73A}"/>
              </a:ext>
              <a:ext uri="{C183D7F6-B498-43B3-948B-1728B52AA6E4}">
                <adec:decorative xmlns:adec="http://schemas.microsoft.com/office/drawing/2017/decorative" val="1"/>
              </a:ext>
            </a:extLst>
          </p:cNvPr>
          <p:cNvGrpSpPr/>
          <p:nvPr userDrawn="1"/>
        </p:nvGrpSpPr>
        <p:grpSpPr>
          <a:xfrm>
            <a:off x="271157" y="434551"/>
            <a:ext cx="3952635" cy="6090621"/>
            <a:chOff x="271157" y="434551"/>
            <a:chExt cx="3952635" cy="6090621"/>
          </a:xfrm>
        </p:grpSpPr>
        <p:pic>
          <p:nvPicPr>
            <p:cNvPr id="6" name="Picture 5">
              <a:extLst>
                <a:ext uri="{FF2B5EF4-FFF2-40B4-BE49-F238E27FC236}">
                  <a16:creationId xmlns:a16="http://schemas.microsoft.com/office/drawing/2014/main" id="{266F83DF-DCEA-A151-C367-672E84733A21}"/>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71158" y="4714621"/>
              <a:ext cx="1810551" cy="1810551"/>
            </a:xfrm>
            <a:prstGeom prst="rect">
              <a:avLst/>
            </a:prstGeom>
          </p:spPr>
        </p:pic>
        <p:pic>
          <p:nvPicPr>
            <p:cNvPr id="8" name="Picture 7">
              <a:extLst>
                <a:ext uri="{FF2B5EF4-FFF2-40B4-BE49-F238E27FC236}">
                  <a16:creationId xmlns:a16="http://schemas.microsoft.com/office/drawing/2014/main" id="{22AFCF29-EC03-67F9-2D05-032D73B656C6}"/>
                </a:ext>
                <a:ext uri="{C183D7F6-B498-43B3-948B-1728B52AA6E4}">
                  <adec:decorative xmlns:adec="http://schemas.microsoft.com/office/drawing/2017/decorative" val="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413241" y="4714621"/>
              <a:ext cx="1810551" cy="1810551"/>
            </a:xfrm>
            <a:prstGeom prst="rect">
              <a:avLst/>
            </a:prstGeom>
          </p:spPr>
        </p:pic>
        <p:pic>
          <p:nvPicPr>
            <p:cNvPr id="10" name="Picture 9">
              <a:extLst>
                <a:ext uri="{FF2B5EF4-FFF2-40B4-BE49-F238E27FC236}">
                  <a16:creationId xmlns:a16="http://schemas.microsoft.com/office/drawing/2014/main" id="{EC4664B6-3A75-BC30-9171-93CE728AB3BF}"/>
                </a:ext>
                <a:ext uri="{C183D7F6-B498-43B3-948B-1728B52AA6E4}">
                  <adec:decorative xmlns:adec="http://schemas.microsoft.com/office/drawing/2017/decorative" val="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413240" y="2571244"/>
              <a:ext cx="1810551" cy="1810551"/>
            </a:xfrm>
            <a:prstGeom prst="rect">
              <a:avLst/>
            </a:prstGeom>
          </p:spPr>
        </p:pic>
        <p:pic>
          <p:nvPicPr>
            <p:cNvPr id="11" name="Picture 10">
              <a:extLst>
                <a:ext uri="{FF2B5EF4-FFF2-40B4-BE49-F238E27FC236}">
                  <a16:creationId xmlns:a16="http://schemas.microsoft.com/office/drawing/2014/main" id="{ACB87578-8820-0746-C5E6-202DD41CDF97}"/>
                </a:ext>
                <a:ext uri="{C183D7F6-B498-43B3-948B-1728B52AA6E4}">
                  <adec:decorative xmlns:adec="http://schemas.microsoft.com/office/drawing/2017/decorative" val="1"/>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77350" y="2571244"/>
              <a:ext cx="1810551" cy="1810551"/>
            </a:xfrm>
            <a:prstGeom prst="rect">
              <a:avLst/>
            </a:prstGeom>
          </p:spPr>
        </p:pic>
        <p:pic>
          <p:nvPicPr>
            <p:cNvPr id="12" name="Picture 11">
              <a:extLst>
                <a:ext uri="{FF2B5EF4-FFF2-40B4-BE49-F238E27FC236}">
                  <a16:creationId xmlns:a16="http://schemas.microsoft.com/office/drawing/2014/main" id="{E76DEA55-D3EB-4B68-C42A-CF219417A1F2}"/>
                </a:ext>
                <a:ext uri="{C183D7F6-B498-43B3-948B-1728B52AA6E4}">
                  <adec:decorative xmlns:adec="http://schemas.microsoft.com/office/drawing/2017/decorative" val="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271157" y="434551"/>
              <a:ext cx="1810551" cy="1810551"/>
            </a:xfrm>
            <a:prstGeom prst="rect">
              <a:avLst/>
            </a:prstGeom>
          </p:spPr>
        </p:pic>
      </p:grpSp>
      <p:pic>
        <p:nvPicPr>
          <p:cNvPr id="20" name="Picture 19" descr="Logo NHS Bedfordshire, Luton and Milton Keynes Integrated Care Board">
            <a:extLst>
              <a:ext uri="{FF2B5EF4-FFF2-40B4-BE49-F238E27FC236}">
                <a16:creationId xmlns:a16="http://schemas.microsoft.com/office/drawing/2014/main" id="{B53B9CBA-D35E-8D23-BB8A-2AA3C277A4E2}"/>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419256" y="536574"/>
            <a:ext cx="3196679" cy="1596282"/>
          </a:xfrm>
          <a:prstGeom prst="rect">
            <a:avLst/>
          </a:prstGeom>
        </p:spPr>
      </p:pic>
      <p:sp>
        <p:nvSpPr>
          <p:cNvPr id="2" name="Title 1"/>
          <p:cNvSpPr>
            <a:spLocks noGrp="1"/>
          </p:cNvSpPr>
          <p:nvPr>
            <p:ph type="title" hasCustomPrompt="1"/>
          </p:nvPr>
        </p:nvSpPr>
        <p:spPr>
          <a:xfrm>
            <a:off x="5087888" y="2924944"/>
            <a:ext cx="6429060" cy="2464029"/>
          </a:xfrm>
        </p:spPr>
        <p:txBody>
          <a:bodyPr anchor="b" anchorCtr="0"/>
          <a:lstStyle>
            <a:lvl1pPr algn="l">
              <a:defRPr sz="4000" b="1" cap="none" baseline="0"/>
            </a:lvl1pPr>
          </a:lstStyle>
          <a:p>
            <a:r>
              <a:rPr lang="en-US" dirty="0"/>
              <a:t>Click to edit Master </a:t>
            </a:r>
            <a:br>
              <a:rPr lang="en-US" dirty="0"/>
            </a:br>
            <a:r>
              <a:rPr lang="en-US" dirty="0"/>
              <a:t>title style</a:t>
            </a:r>
            <a:endParaRPr lang="en-GB" dirty="0"/>
          </a:p>
        </p:txBody>
      </p:sp>
      <p:sp>
        <p:nvSpPr>
          <p:cNvPr id="3" name="Text Placeholder 2"/>
          <p:cNvSpPr>
            <a:spLocks noGrp="1"/>
          </p:cNvSpPr>
          <p:nvPr>
            <p:ph type="body" idx="1"/>
          </p:nvPr>
        </p:nvSpPr>
        <p:spPr>
          <a:xfrm>
            <a:off x="5087888" y="5527904"/>
            <a:ext cx="6429060" cy="888950"/>
          </a:xfrm>
        </p:spPr>
        <p:txBody>
          <a:bodyPr anchor="t" anchorCtr="0"/>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40856069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dirty="0"/>
              <a:t>Click to edit Master title style</a:t>
            </a:r>
            <a:endParaRPr lang="en-GB" dirty="0"/>
          </a:p>
        </p:txBody>
      </p:sp>
      <p:pic>
        <p:nvPicPr>
          <p:cNvPr id="14" name="Picture 13" descr="Logo NHS Bedfordshire, Luton and Milton Keynes Integrated Care Board">
            <a:extLst>
              <a:ext uri="{FF2B5EF4-FFF2-40B4-BE49-F238E27FC236}">
                <a16:creationId xmlns:a16="http://schemas.microsoft.com/office/drawing/2014/main" id="{B764F99B-AF25-2E32-27E7-CF259261A2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304940"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levels</a:t>
            </a:r>
            <a:endParaRPr lang="en-GB" dirty="0"/>
          </a:p>
        </p:txBody>
      </p:sp>
      <p:sp>
        <p:nvSpPr>
          <p:cNvPr id="13" name="Rectangle 12">
            <a:extLst>
              <a:ext uri="{FF2B5EF4-FFF2-40B4-BE49-F238E27FC236}">
                <a16:creationId xmlns:a16="http://schemas.microsoft.com/office/drawing/2014/main" id="{0CB5C36C-7853-E989-9BB1-1879670D009A}"/>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dirty="0"/>
              <a:t>NHS Bedfordshire, Luton and Milton Keynes Integrated Care Board</a:t>
            </a:r>
            <a:endParaRPr lang="en-GB" dirty="0"/>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21714"/>
            <a:ext cx="487208" cy="536286"/>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Tree>
    <p:extLst>
      <p:ext uri="{BB962C8B-B14F-4D97-AF65-F5344CB8AC3E}">
        <p14:creationId xmlns:p14="http://schemas.microsoft.com/office/powerpoint/2010/main" val="29561623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Two Content + Tabl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dirty="0"/>
              <a:t>Click to edit Master title style</a:t>
            </a:r>
            <a:endParaRPr lang="en-GB" dirty="0"/>
          </a:p>
        </p:txBody>
      </p:sp>
      <p:pic>
        <p:nvPicPr>
          <p:cNvPr id="14" name="Picture 13" descr="Logo NHS Bedfordshire, Luton and Milton Keynes Integrated Care Board">
            <a:extLst>
              <a:ext uri="{FF2B5EF4-FFF2-40B4-BE49-F238E27FC236}">
                <a16:creationId xmlns:a16="http://schemas.microsoft.com/office/drawing/2014/main" id="{B764F99B-AF25-2E32-27E7-CF259261A2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able Placeholder 4">
            <a:extLst>
              <a:ext uri="{FF2B5EF4-FFF2-40B4-BE49-F238E27FC236}">
                <a16:creationId xmlns:a16="http://schemas.microsoft.com/office/drawing/2014/main" id="{0EADE583-908C-5EF8-7A33-A0DBD9AFE4D3}"/>
              </a:ext>
            </a:extLst>
          </p:cNvPr>
          <p:cNvSpPr>
            <a:spLocks noGrp="1"/>
          </p:cNvSpPr>
          <p:nvPr>
            <p:ph type="tbl" sz="quarter" idx="13"/>
          </p:nvPr>
        </p:nvSpPr>
        <p:spPr>
          <a:xfrm>
            <a:off x="6305550" y="1844675"/>
            <a:ext cx="5384800" cy="4281488"/>
          </a:xfrm>
        </p:spPr>
        <p:txBody>
          <a:bodyPr/>
          <a:lstStyle/>
          <a:p>
            <a:endParaRPr lang="en-GB" dirty="0"/>
          </a:p>
        </p:txBody>
      </p:sp>
      <p:sp>
        <p:nvSpPr>
          <p:cNvPr id="13" name="Rectangle 12">
            <a:extLst>
              <a:ext uri="{FF2B5EF4-FFF2-40B4-BE49-F238E27FC236}">
                <a16:creationId xmlns:a16="http://schemas.microsoft.com/office/drawing/2014/main" id="{0CB5C36C-7853-E989-9BB1-1879670D009A}"/>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dirty="0"/>
              <a:t>NHS Bedfordshire, Luton and Milton Keynes Integrated Care Board</a:t>
            </a:r>
            <a:endParaRPr lang="en-GB" dirty="0"/>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21714"/>
            <a:ext cx="487208" cy="536286"/>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Tree>
    <p:extLst>
      <p:ext uri="{BB962C8B-B14F-4D97-AF65-F5344CB8AC3E}">
        <p14:creationId xmlns:p14="http://schemas.microsoft.com/office/powerpoint/2010/main" val="3552100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Two Content + Char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dirty="0"/>
              <a:t>Click to edit Master title style</a:t>
            </a:r>
            <a:endParaRPr lang="en-GB" dirty="0"/>
          </a:p>
        </p:txBody>
      </p:sp>
      <p:pic>
        <p:nvPicPr>
          <p:cNvPr id="14" name="Picture 13" descr="Logo NHS Bedfordshire, Luton and Milton Keynes Integrated Care Board">
            <a:extLst>
              <a:ext uri="{FF2B5EF4-FFF2-40B4-BE49-F238E27FC236}">
                <a16:creationId xmlns:a16="http://schemas.microsoft.com/office/drawing/2014/main" id="{B764F99B-AF25-2E32-27E7-CF259261A2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hart Placeholder 3">
            <a:extLst>
              <a:ext uri="{FF2B5EF4-FFF2-40B4-BE49-F238E27FC236}">
                <a16:creationId xmlns:a16="http://schemas.microsoft.com/office/drawing/2014/main" id="{1B72853B-FE46-3931-6EB0-9D4C0D7319CF}"/>
              </a:ext>
            </a:extLst>
          </p:cNvPr>
          <p:cNvSpPr>
            <a:spLocks noGrp="1"/>
          </p:cNvSpPr>
          <p:nvPr>
            <p:ph type="chart" sz="quarter" idx="14"/>
          </p:nvPr>
        </p:nvSpPr>
        <p:spPr>
          <a:xfrm>
            <a:off x="6305549" y="1844675"/>
            <a:ext cx="5384799" cy="4281488"/>
          </a:xfrm>
        </p:spPr>
        <p:txBody>
          <a:bodyPr/>
          <a:lstStyle/>
          <a:p>
            <a:endParaRPr lang="en-GB" dirty="0"/>
          </a:p>
        </p:txBody>
      </p:sp>
      <p:sp>
        <p:nvSpPr>
          <p:cNvPr id="13" name="Rectangle 12">
            <a:extLst>
              <a:ext uri="{FF2B5EF4-FFF2-40B4-BE49-F238E27FC236}">
                <a16:creationId xmlns:a16="http://schemas.microsoft.com/office/drawing/2014/main" id="{0CB5C36C-7853-E989-9BB1-1879670D009A}"/>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dirty="0"/>
              <a:t>NHS Bedfordshire, Luton and Milton Keynes Integrated Care Board</a:t>
            </a:r>
            <a:endParaRPr lang="en-GB" dirty="0"/>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21714"/>
            <a:ext cx="487208" cy="536286"/>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Tree>
    <p:extLst>
      <p:ext uri="{BB962C8B-B14F-4D97-AF65-F5344CB8AC3E}">
        <p14:creationId xmlns:p14="http://schemas.microsoft.com/office/powerpoint/2010/main" val="5742600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Two Content + SmartArt Diagram">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dirty="0"/>
              <a:t>Click to edit Master title style</a:t>
            </a:r>
            <a:endParaRPr lang="en-GB" dirty="0"/>
          </a:p>
        </p:txBody>
      </p:sp>
      <p:pic>
        <p:nvPicPr>
          <p:cNvPr id="14" name="Picture 13" descr="Logo NHS Bedfordshire, Luton and Milton Keynes Integrated Care Board">
            <a:extLst>
              <a:ext uri="{FF2B5EF4-FFF2-40B4-BE49-F238E27FC236}">
                <a16:creationId xmlns:a16="http://schemas.microsoft.com/office/drawing/2014/main" id="{B764F99B-AF25-2E32-27E7-CF259261A2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SmartArt Placeholder 4">
            <a:extLst>
              <a:ext uri="{FF2B5EF4-FFF2-40B4-BE49-F238E27FC236}">
                <a16:creationId xmlns:a16="http://schemas.microsoft.com/office/drawing/2014/main" id="{ACCBD6DD-FF6C-C0B2-A7DA-B6644EEB3DFE}"/>
              </a:ext>
            </a:extLst>
          </p:cNvPr>
          <p:cNvSpPr>
            <a:spLocks noGrp="1"/>
          </p:cNvSpPr>
          <p:nvPr>
            <p:ph type="dgm" sz="quarter" idx="15"/>
          </p:nvPr>
        </p:nvSpPr>
        <p:spPr>
          <a:xfrm>
            <a:off x="6305549" y="1844675"/>
            <a:ext cx="5384799" cy="4281488"/>
          </a:xfrm>
        </p:spPr>
        <p:txBody>
          <a:bodyPr/>
          <a:lstStyle/>
          <a:p>
            <a:endParaRPr lang="en-GB" dirty="0"/>
          </a:p>
        </p:txBody>
      </p:sp>
      <p:sp>
        <p:nvSpPr>
          <p:cNvPr id="13" name="Rectangle 12">
            <a:extLst>
              <a:ext uri="{FF2B5EF4-FFF2-40B4-BE49-F238E27FC236}">
                <a16:creationId xmlns:a16="http://schemas.microsoft.com/office/drawing/2014/main" id="{0CB5C36C-7853-E989-9BB1-1879670D009A}"/>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dirty="0"/>
              <a:t>NHS Bedfordshire, Luton and Milton Keynes Integrated Care Board</a:t>
            </a:r>
            <a:endParaRPr lang="en-GB" dirty="0"/>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21714"/>
            <a:ext cx="487208" cy="536286"/>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Tree>
    <p:extLst>
      <p:ext uri="{BB962C8B-B14F-4D97-AF65-F5344CB8AC3E}">
        <p14:creationId xmlns:p14="http://schemas.microsoft.com/office/powerpoint/2010/main" val="34185997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Two Content + Two headings">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dirty="0"/>
              <a:t>Click to edit Master title style</a:t>
            </a:r>
            <a:endParaRPr lang="en-GB" dirty="0"/>
          </a:p>
        </p:txBody>
      </p:sp>
      <p:pic>
        <p:nvPicPr>
          <p:cNvPr id="14" name="Picture 13" descr="Logo NHS Bedfordshire, Luton and Milton Keynes Integrated Care Board">
            <a:extLst>
              <a:ext uri="{FF2B5EF4-FFF2-40B4-BE49-F238E27FC236}">
                <a16:creationId xmlns:a16="http://schemas.microsoft.com/office/drawing/2014/main" id="{B764F99B-AF25-2E32-27E7-CF259261A2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11" name="Text Placeholder 2">
            <a:extLst>
              <a:ext uri="{FF2B5EF4-FFF2-40B4-BE49-F238E27FC236}">
                <a16:creationId xmlns:a16="http://schemas.microsoft.com/office/drawing/2014/main" id="{D473027E-C16B-976D-58F8-F426DB5669D1}"/>
              </a:ext>
            </a:extLst>
          </p:cNvPr>
          <p:cNvSpPr>
            <a:spLocks noGrp="1"/>
          </p:cNvSpPr>
          <p:nvPr>
            <p:ph type="body" idx="13"/>
          </p:nvPr>
        </p:nvSpPr>
        <p:spPr>
          <a:xfrm>
            <a:off x="517410" y="1812699"/>
            <a:ext cx="5384799" cy="692375"/>
          </a:xfrm>
        </p:spPr>
        <p:txBody>
          <a:bodyPr lIns="0" tIns="0" rIns="0" bIns="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12" name="Text Placeholder 4">
            <a:extLst>
              <a:ext uri="{FF2B5EF4-FFF2-40B4-BE49-F238E27FC236}">
                <a16:creationId xmlns:a16="http://schemas.microsoft.com/office/drawing/2014/main" id="{9B9A1CF0-6F4F-29F6-14DD-A89545B60112}"/>
              </a:ext>
            </a:extLst>
          </p:cNvPr>
          <p:cNvSpPr>
            <a:spLocks noGrp="1"/>
          </p:cNvSpPr>
          <p:nvPr>
            <p:ph type="body" sz="quarter" idx="3"/>
          </p:nvPr>
        </p:nvSpPr>
        <p:spPr>
          <a:xfrm>
            <a:off x="6304939" y="1812699"/>
            <a:ext cx="5384799" cy="692375"/>
          </a:xfrm>
        </p:spPr>
        <p:txBody>
          <a:bodyPr lIns="0" tIns="0" rIns="0" bIns="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3" name="Content Placeholder 2"/>
          <p:cNvSpPr>
            <a:spLocks noGrp="1"/>
          </p:cNvSpPr>
          <p:nvPr>
            <p:ph sz="half" idx="1"/>
          </p:nvPr>
        </p:nvSpPr>
        <p:spPr>
          <a:xfrm>
            <a:off x="517409" y="2662898"/>
            <a:ext cx="5384800" cy="3463265"/>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304940" y="2662898"/>
            <a:ext cx="5384800" cy="3463266"/>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Rectangle 12">
            <a:extLst>
              <a:ext uri="{FF2B5EF4-FFF2-40B4-BE49-F238E27FC236}">
                <a16:creationId xmlns:a16="http://schemas.microsoft.com/office/drawing/2014/main" id="{0CB5C36C-7853-E989-9BB1-1879670D009A}"/>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dirty="0"/>
              <a:t>NHS Bedfordshire, Luton and Milton Keynes Integrated Care Board</a:t>
            </a:r>
            <a:endParaRPr lang="en-GB" dirty="0"/>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21714"/>
            <a:ext cx="487208" cy="536286"/>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Tree>
    <p:extLst>
      <p:ext uri="{BB962C8B-B14F-4D97-AF65-F5344CB8AC3E}">
        <p14:creationId xmlns:p14="http://schemas.microsoft.com/office/powerpoint/2010/main" val="384673461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1933352" y="382349"/>
            <a:ext cx="7403008" cy="1234800"/>
          </a:xfrm>
        </p:spPr>
        <p:txBody>
          <a:bodyPr lIns="0" tIns="0" rIns="0" bIns="0"/>
          <a:lstStyle>
            <a:lvl1pPr algn="l">
              <a:defRPr/>
            </a:lvl1pPr>
          </a:lstStyle>
          <a:p>
            <a:r>
              <a:rPr lang="en-US" dirty="0"/>
              <a:t>Click to edit Master title style</a:t>
            </a:r>
            <a:endParaRPr lang="en-GB" dirty="0"/>
          </a:p>
        </p:txBody>
      </p:sp>
      <p:sp>
        <p:nvSpPr>
          <p:cNvPr id="12" name="Oval 11">
            <a:extLst>
              <a:ext uri="{FF2B5EF4-FFF2-40B4-BE49-F238E27FC236}">
                <a16:creationId xmlns:a16="http://schemas.microsoft.com/office/drawing/2014/main" id="{6AC609D3-2746-607C-4C8F-1F96BDA9C983}"/>
              </a:ext>
              <a:ext uri="{C183D7F6-B498-43B3-948B-1728B52AA6E4}">
                <adec:decorative xmlns:adec="http://schemas.microsoft.com/office/drawing/2017/decorative" val="1"/>
              </a:ext>
            </a:extLst>
          </p:cNvPr>
          <p:cNvSpPr/>
          <p:nvPr userDrawn="1"/>
        </p:nvSpPr>
        <p:spPr>
          <a:xfrm>
            <a:off x="596213" y="458434"/>
            <a:ext cx="1080120" cy="10801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Content Placeholder 2">
            <a:extLst>
              <a:ext uri="{FF2B5EF4-FFF2-40B4-BE49-F238E27FC236}">
                <a16:creationId xmlns:a16="http://schemas.microsoft.com/office/drawing/2014/main" id="{19360036-E47F-7CD4-83E5-E6359C0594F7}"/>
              </a:ext>
            </a:extLst>
          </p:cNvPr>
          <p:cNvSpPr>
            <a:spLocks noGrp="1"/>
          </p:cNvSpPr>
          <p:nvPr>
            <p:ph idx="15" hasCustomPrompt="1"/>
          </p:nvPr>
        </p:nvSpPr>
        <p:spPr>
          <a:xfrm>
            <a:off x="596261"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No.</a:t>
            </a:r>
            <a:endParaRPr lang="en-GB" dirty="0"/>
          </a:p>
        </p:txBody>
      </p:sp>
      <p:pic>
        <p:nvPicPr>
          <p:cNvPr id="14" name="Picture 13" descr="Logo NHS Bedfordshire, Luton and Milton Keynes Integrated Care Board">
            <a:extLst>
              <a:ext uri="{FF2B5EF4-FFF2-40B4-BE49-F238E27FC236}">
                <a16:creationId xmlns:a16="http://schemas.microsoft.com/office/drawing/2014/main" id="{B764F99B-AF25-2E32-27E7-CF259261A2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304940"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Rectangle 12">
            <a:extLst>
              <a:ext uri="{FF2B5EF4-FFF2-40B4-BE49-F238E27FC236}">
                <a16:creationId xmlns:a16="http://schemas.microsoft.com/office/drawing/2014/main" id="{0CB5C36C-7853-E989-9BB1-1879670D009A}"/>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dirty="0"/>
              <a:t>NHS Bedfordshire, Luton and Milton Keynes Integrated Care Board</a:t>
            </a:r>
            <a:endParaRPr lang="en-GB" dirty="0"/>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21714"/>
            <a:ext cx="487208" cy="536286"/>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Tree>
    <p:extLst>
      <p:ext uri="{BB962C8B-B14F-4D97-AF65-F5344CB8AC3E}">
        <p14:creationId xmlns:p14="http://schemas.microsoft.com/office/powerpoint/2010/main" val="18270785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Two Content + Two headings">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1933352" y="382349"/>
            <a:ext cx="7403008" cy="1234800"/>
          </a:xfrm>
        </p:spPr>
        <p:txBody>
          <a:bodyPr lIns="0" tIns="0" rIns="0" bIns="0"/>
          <a:lstStyle>
            <a:lvl1pPr algn="l">
              <a:defRPr/>
            </a:lvl1pPr>
          </a:lstStyle>
          <a:p>
            <a:r>
              <a:rPr lang="en-US" dirty="0"/>
              <a:t>Click to edit Master title style</a:t>
            </a:r>
            <a:endParaRPr lang="en-GB" dirty="0"/>
          </a:p>
        </p:txBody>
      </p:sp>
      <p:sp>
        <p:nvSpPr>
          <p:cNvPr id="15" name="Oval 14">
            <a:extLst>
              <a:ext uri="{FF2B5EF4-FFF2-40B4-BE49-F238E27FC236}">
                <a16:creationId xmlns:a16="http://schemas.microsoft.com/office/drawing/2014/main" id="{597C4DEB-82AD-CD3F-16A2-CFD42DA88E35}"/>
              </a:ext>
              <a:ext uri="{C183D7F6-B498-43B3-948B-1728B52AA6E4}">
                <adec:decorative xmlns:adec="http://schemas.microsoft.com/office/drawing/2017/decorative" val="1"/>
              </a:ext>
            </a:extLst>
          </p:cNvPr>
          <p:cNvSpPr/>
          <p:nvPr userDrawn="1"/>
        </p:nvSpPr>
        <p:spPr>
          <a:xfrm>
            <a:off x="596213" y="458434"/>
            <a:ext cx="1080120" cy="10801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Content Placeholder 2">
            <a:extLst>
              <a:ext uri="{FF2B5EF4-FFF2-40B4-BE49-F238E27FC236}">
                <a16:creationId xmlns:a16="http://schemas.microsoft.com/office/drawing/2014/main" id="{5D6977DD-A1BE-4859-8D6C-BFF294B7E558}"/>
              </a:ext>
            </a:extLst>
          </p:cNvPr>
          <p:cNvSpPr>
            <a:spLocks noGrp="1"/>
          </p:cNvSpPr>
          <p:nvPr>
            <p:ph idx="15" hasCustomPrompt="1"/>
          </p:nvPr>
        </p:nvSpPr>
        <p:spPr>
          <a:xfrm>
            <a:off x="596261"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No.</a:t>
            </a:r>
            <a:endParaRPr lang="en-GB" dirty="0"/>
          </a:p>
        </p:txBody>
      </p:sp>
      <p:pic>
        <p:nvPicPr>
          <p:cNvPr id="14" name="Picture 13" descr="Logo NHS Bedfordshire, Luton and Milton Keynes Integrated Care Board">
            <a:extLst>
              <a:ext uri="{FF2B5EF4-FFF2-40B4-BE49-F238E27FC236}">
                <a16:creationId xmlns:a16="http://schemas.microsoft.com/office/drawing/2014/main" id="{B764F99B-AF25-2E32-27E7-CF259261A2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11" name="Text Placeholder 2">
            <a:extLst>
              <a:ext uri="{FF2B5EF4-FFF2-40B4-BE49-F238E27FC236}">
                <a16:creationId xmlns:a16="http://schemas.microsoft.com/office/drawing/2014/main" id="{D473027E-C16B-976D-58F8-F426DB5669D1}"/>
              </a:ext>
            </a:extLst>
          </p:cNvPr>
          <p:cNvSpPr>
            <a:spLocks noGrp="1"/>
          </p:cNvSpPr>
          <p:nvPr>
            <p:ph type="body" idx="13"/>
          </p:nvPr>
        </p:nvSpPr>
        <p:spPr>
          <a:xfrm>
            <a:off x="517410" y="1812699"/>
            <a:ext cx="5384799" cy="692375"/>
          </a:xfrm>
        </p:spPr>
        <p:txBody>
          <a:bodyPr lIns="0" tIns="0" rIns="0" bIns="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12" name="Text Placeholder 4">
            <a:extLst>
              <a:ext uri="{FF2B5EF4-FFF2-40B4-BE49-F238E27FC236}">
                <a16:creationId xmlns:a16="http://schemas.microsoft.com/office/drawing/2014/main" id="{9B9A1CF0-6F4F-29F6-14DD-A89545B60112}"/>
              </a:ext>
            </a:extLst>
          </p:cNvPr>
          <p:cNvSpPr>
            <a:spLocks noGrp="1"/>
          </p:cNvSpPr>
          <p:nvPr>
            <p:ph type="body" sz="quarter" idx="3"/>
          </p:nvPr>
        </p:nvSpPr>
        <p:spPr>
          <a:xfrm>
            <a:off x="6304939" y="1812699"/>
            <a:ext cx="5384799" cy="692375"/>
          </a:xfrm>
        </p:spPr>
        <p:txBody>
          <a:bodyPr lIns="0" tIns="0" rIns="0" bIns="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3" name="Content Placeholder 2"/>
          <p:cNvSpPr>
            <a:spLocks noGrp="1"/>
          </p:cNvSpPr>
          <p:nvPr>
            <p:ph sz="half" idx="1"/>
          </p:nvPr>
        </p:nvSpPr>
        <p:spPr>
          <a:xfrm>
            <a:off x="517409" y="2662898"/>
            <a:ext cx="5384800" cy="3463265"/>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304940" y="2662898"/>
            <a:ext cx="5384800" cy="3463266"/>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Rectangle 12">
            <a:extLst>
              <a:ext uri="{FF2B5EF4-FFF2-40B4-BE49-F238E27FC236}">
                <a16:creationId xmlns:a16="http://schemas.microsoft.com/office/drawing/2014/main" id="{0CB5C36C-7853-E989-9BB1-1879670D009A}"/>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dirty="0"/>
              <a:t>NHS Bedfordshire, Luton and Milton Keynes Integrated Care Board</a:t>
            </a:r>
            <a:endParaRPr lang="en-GB" dirty="0"/>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21714"/>
            <a:ext cx="487208" cy="536286"/>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Tree>
    <p:extLst>
      <p:ext uri="{BB962C8B-B14F-4D97-AF65-F5344CB8AC3E}">
        <p14:creationId xmlns:p14="http://schemas.microsoft.com/office/powerpoint/2010/main" val="5268159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wo Content highligh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dirty="0"/>
              <a:t>Click to edit Master title style</a:t>
            </a:r>
            <a:endParaRPr lang="en-GB" dirty="0"/>
          </a:p>
        </p:txBody>
      </p:sp>
      <p:pic>
        <p:nvPicPr>
          <p:cNvPr id="14" name="Picture 13" descr="Logo NHS Bedfordshire, Luton and Milton Keynes Integrated Care Board">
            <a:extLst>
              <a:ext uri="{FF2B5EF4-FFF2-40B4-BE49-F238E27FC236}">
                <a16:creationId xmlns:a16="http://schemas.microsoft.com/office/drawing/2014/main" id="{B764F99B-AF25-2E32-27E7-CF259261A2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304940" y="1812699"/>
            <a:ext cx="5384800" cy="4313465"/>
          </a:xfrm>
          <a:solidFill>
            <a:schemeClr val="accent1"/>
          </a:solidFill>
        </p:spPr>
        <p:txBody>
          <a:bodyPr lIns="180000" tIns="180000" rIns="180000" bIns="180000">
            <a:normAutofit/>
          </a:bodyPr>
          <a:lstStyle>
            <a:lvl1pPr>
              <a:buClr>
                <a:schemeClr val="accent6"/>
              </a:buClr>
              <a:defRPr sz="2400">
                <a:solidFill>
                  <a:schemeClr val="bg2"/>
                </a:solidFill>
              </a:defRPr>
            </a:lvl1pPr>
            <a:lvl2pPr>
              <a:buClr>
                <a:schemeClr val="accent6"/>
              </a:buClr>
              <a:defRPr sz="2200">
                <a:solidFill>
                  <a:schemeClr val="bg2"/>
                </a:solidFill>
              </a:defRPr>
            </a:lvl2pPr>
            <a:lvl3pPr>
              <a:buClr>
                <a:schemeClr val="accent6"/>
              </a:buClr>
              <a:defRPr sz="2000">
                <a:solidFill>
                  <a:schemeClr val="bg2"/>
                </a:solidFill>
              </a:defRPr>
            </a:lvl3pPr>
            <a:lvl4pPr>
              <a:buClr>
                <a:schemeClr val="accent6"/>
              </a:buClr>
              <a:defRPr sz="1800">
                <a:solidFill>
                  <a:schemeClr val="bg2"/>
                </a:solidFill>
              </a:defRPr>
            </a:lvl4pPr>
            <a:lvl5pPr>
              <a:buClr>
                <a:schemeClr val="accent6"/>
              </a:buClr>
              <a:defRPr sz="1600">
                <a:solidFill>
                  <a:schemeClr val="bg2"/>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Rectangle 12">
            <a:extLst>
              <a:ext uri="{FF2B5EF4-FFF2-40B4-BE49-F238E27FC236}">
                <a16:creationId xmlns:a16="http://schemas.microsoft.com/office/drawing/2014/main" id="{0CB5C36C-7853-E989-9BB1-1879670D009A}"/>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dirty="0"/>
              <a:t>NHS Bedfordshire, Luton and Milton Keynes Integrated Care Board</a:t>
            </a:r>
            <a:endParaRPr lang="en-GB" dirty="0"/>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21714"/>
            <a:ext cx="487208" cy="536286"/>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Tree>
    <p:extLst>
      <p:ext uri="{BB962C8B-B14F-4D97-AF65-F5344CB8AC3E}">
        <p14:creationId xmlns:p14="http://schemas.microsoft.com/office/powerpoint/2010/main" val="35395156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wo Content highligh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dirty="0"/>
              <a:t>Click to edit Master title style</a:t>
            </a:r>
            <a:endParaRPr lang="en-GB" dirty="0"/>
          </a:p>
        </p:txBody>
      </p:sp>
      <p:pic>
        <p:nvPicPr>
          <p:cNvPr id="14" name="Picture 13" descr="Logo NHS Bedfordshire, Luton and Milton Keynes Integrated Care Board">
            <a:extLst>
              <a:ext uri="{FF2B5EF4-FFF2-40B4-BE49-F238E27FC236}">
                <a16:creationId xmlns:a16="http://schemas.microsoft.com/office/drawing/2014/main" id="{B764F99B-AF25-2E32-27E7-CF259261A2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304940" y="1812699"/>
            <a:ext cx="5384800" cy="4313465"/>
          </a:xfrm>
          <a:solidFill>
            <a:schemeClr val="accent2"/>
          </a:solidFill>
        </p:spPr>
        <p:txBody>
          <a:bodyPr lIns="180000" tIns="180000" rIns="180000" bIns="180000">
            <a:normAutofit/>
          </a:bodyPr>
          <a:lstStyle>
            <a:lvl1pPr>
              <a:buClr>
                <a:schemeClr val="accent6"/>
              </a:buClr>
              <a:defRPr sz="2400">
                <a:solidFill>
                  <a:schemeClr val="tx1"/>
                </a:solidFill>
              </a:defRPr>
            </a:lvl1pPr>
            <a:lvl2pPr>
              <a:buClr>
                <a:schemeClr val="accent6"/>
              </a:buClr>
              <a:defRPr sz="2200">
                <a:solidFill>
                  <a:schemeClr val="tx1"/>
                </a:solidFill>
              </a:defRPr>
            </a:lvl2pPr>
            <a:lvl3pPr>
              <a:buClr>
                <a:schemeClr val="accent6"/>
              </a:buClr>
              <a:defRPr sz="2000">
                <a:solidFill>
                  <a:schemeClr val="tx1"/>
                </a:solidFill>
              </a:defRPr>
            </a:lvl3pPr>
            <a:lvl4pPr>
              <a:buClr>
                <a:schemeClr val="accent6"/>
              </a:buClr>
              <a:defRPr sz="1800">
                <a:solidFill>
                  <a:schemeClr val="tx1"/>
                </a:solidFill>
              </a:defRPr>
            </a:lvl4pPr>
            <a:lvl5pPr>
              <a:buClr>
                <a:schemeClr val="accent6"/>
              </a:buClr>
              <a:defRPr sz="1600">
                <a:solidFill>
                  <a:schemeClr val="tx1"/>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Rectangle 12">
            <a:extLst>
              <a:ext uri="{FF2B5EF4-FFF2-40B4-BE49-F238E27FC236}">
                <a16:creationId xmlns:a16="http://schemas.microsoft.com/office/drawing/2014/main" id="{0CB5C36C-7853-E989-9BB1-1879670D009A}"/>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dirty="0"/>
              <a:t>NHS Bedfordshire, Luton and Milton Keynes Integrated Care Board</a:t>
            </a:r>
            <a:endParaRPr lang="en-GB" dirty="0"/>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21714"/>
            <a:ext cx="487208" cy="536286"/>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Tree>
    <p:extLst>
      <p:ext uri="{BB962C8B-B14F-4D97-AF65-F5344CB8AC3E}">
        <p14:creationId xmlns:p14="http://schemas.microsoft.com/office/powerpoint/2010/main" val="143054954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Two Content highligh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dirty="0"/>
              <a:t>Click to edit Master title style</a:t>
            </a:r>
            <a:endParaRPr lang="en-GB" dirty="0"/>
          </a:p>
        </p:txBody>
      </p:sp>
      <p:pic>
        <p:nvPicPr>
          <p:cNvPr id="14" name="Picture 13" descr="Logo NHS Bedfordshire, Luton and Milton Keynes Integrated Care Board">
            <a:extLst>
              <a:ext uri="{FF2B5EF4-FFF2-40B4-BE49-F238E27FC236}">
                <a16:creationId xmlns:a16="http://schemas.microsoft.com/office/drawing/2014/main" id="{B764F99B-AF25-2E32-27E7-CF259261A2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304940" y="1812699"/>
            <a:ext cx="5384800" cy="4313465"/>
          </a:xfrm>
          <a:solidFill>
            <a:schemeClr val="accent3"/>
          </a:solidFill>
        </p:spPr>
        <p:txBody>
          <a:bodyPr lIns="180000" tIns="180000" rIns="180000" bIns="180000">
            <a:normAutofit/>
          </a:bodyPr>
          <a:lstStyle>
            <a:lvl1pPr>
              <a:buClr>
                <a:schemeClr val="accent6"/>
              </a:buClr>
              <a:defRPr sz="2400">
                <a:solidFill>
                  <a:schemeClr val="tx1"/>
                </a:solidFill>
              </a:defRPr>
            </a:lvl1pPr>
            <a:lvl2pPr>
              <a:buClr>
                <a:schemeClr val="accent6"/>
              </a:buClr>
              <a:defRPr sz="2200">
                <a:solidFill>
                  <a:schemeClr val="tx1"/>
                </a:solidFill>
              </a:defRPr>
            </a:lvl2pPr>
            <a:lvl3pPr>
              <a:buClr>
                <a:schemeClr val="accent6"/>
              </a:buClr>
              <a:defRPr sz="2000">
                <a:solidFill>
                  <a:schemeClr val="tx1"/>
                </a:solidFill>
              </a:defRPr>
            </a:lvl3pPr>
            <a:lvl4pPr>
              <a:buClr>
                <a:schemeClr val="accent6"/>
              </a:buClr>
              <a:defRPr sz="1800">
                <a:solidFill>
                  <a:schemeClr val="tx1"/>
                </a:solidFill>
              </a:defRPr>
            </a:lvl4pPr>
            <a:lvl5pPr>
              <a:buClr>
                <a:schemeClr val="accent6"/>
              </a:buClr>
              <a:defRPr sz="1600">
                <a:solidFill>
                  <a:schemeClr val="tx1"/>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Rectangle 12">
            <a:extLst>
              <a:ext uri="{FF2B5EF4-FFF2-40B4-BE49-F238E27FC236}">
                <a16:creationId xmlns:a16="http://schemas.microsoft.com/office/drawing/2014/main" id="{0CB5C36C-7853-E989-9BB1-1879670D009A}"/>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dirty="0"/>
              <a:t>NHS Bedfordshire, Luton and Milton Keynes Integrated Care Board</a:t>
            </a:r>
            <a:endParaRPr lang="en-GB" dirty="0"/>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21714"/>
            <a:ext cx="487208" cy="536286"/>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Tree>
    <p:extLst>
      <p:ext uri="{BB962C8B-B14F-4D97-AF65-F5344CB8AC3E}">
        <p14:creationId xmlns:p14="http://schemas.microsoft.com/office/powerpoint/2010/main" val="40025104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23445" y="382348"/>
            <a:ext cx="8812915" cy="1234800"/>
          </a:xfrm>
        </p:spPr>
        <p:txBody>
          <a:bodyPr lIns="0" tIns="0" rIns="0" bIns="0"/>
          <a:lstStyle>
            <a:lvl1pPr algn="l">
              <a:defRPr/>
            </a:lvl1pPr>
          </a:lstStyle>
          <a:p>
            <a:r>
              <a:rPr lang="en-US" dirty="0"/>
              <a:t>Contents</a:t>
            </a:r>
            <a:endParaRPr lang="en-GB" dirty="0"/>
          </a:p>
        </p:txBody>
      </p:sp>
      <p:pic>
        <p:nvPicPr>
          <p:cNvPr id="12" name="Picture 11" descr="Logo NHS Bedfordshire, Luton and Milton Keynes Integrated Care Board">
            <a:extLst>
              <a:ext uri="{FF2B5EF4-FFF2-40B4-BE49-F238E27FC236}">
                <a16:creationId xmlns:a16="http://schemas.microsoft.com/office/drawing/2014/main" id="{F2F551F1-B167-DDAD-F5C7-709FF9793E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13" name="Text Placeholder 3">
            <a:extLst>
              <a:ext uri="{FF2B5EF4-FFF2-40B4-BE49-F238E27FC236}">
                <a16:creationId xmlns:a16="http://schemas.microsoft.com/office/drawing/2014/main" id="{5791059C-B617-7A9F-D1A5-33BE30F1F354}"/>
              </a:ext>
            </a:extLst>
          </p:cNvPr>
          <p:cNvSpPr>
            <a:spLocks noGrp="1"/>
          </p:cNvSpPr>
          <p:nvPr>
            <p:ph type="body" sz="quarter" idx="13" hasCustomPrompt="1"/>
          </p:nvPr>
        </p:nvSpPr>
        <p:spPr>
          <a:xfrm>
            <a:off x="515669" y="1916832"/>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1</a:t>
            </a:r>
          </a:p>
        </p:txBody>
      </p:sp>
      <p:sp>
        <p:nvSpPr>
          <p:cNvPr id="14" name="Text Placeholder 8">
            <a:extLst>
              <a:ext uri="{FF2B5EF4-FFF2-40B4-BE49-F238E27FC236}">
                <a16:creationId xmlns:a16="http://schemas.microsoft.com/office/drawing/2014/main" id="{4BD5BC40-821A-0ADA-B119-0B94A4A304D1}"/>
              </a:ext>
            </a:extLst>
          </p:cNvPr>
          <p:cNvSpPr>
            <a:spLocks noGrp="1"/>
          </p:cNvSpPr>
          <p:nvPr>
            <p:ph type="body" sz="quarter" idx="14"/>
          </p:nvPr>
        </p:nvSpPr>
        <p:spPr>
          <a:xfrm>
            <a:off x="1285606" y="1916832"/>
            <a:ext cx="462150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15" name="Text Placeholder 3">
            <a:extLst>
              <a:ext uri="{FF2B5EF4-FFF2-40B4-BE49-F238E27FC236}">
                <a16:creationId xmlns:a16="http://schemas.microsoft.com/office/drawing/2014/main" id="{9DCCAE54-FB8B-C6D0-41EA-B5477EA27BFF}"/>
              </a:ext>
            </a:extLst>
          </p:cNvPr>
          <p:cNvSpPr>
            <a:spLocks noGrp="1"/>
          </p:cNvSpPr>
          <p:nvPr>
            <p:ph type="body" sz="quarter" idx="15" hasCustomPrompt="1"/>
          </p:nvPr>
        </p:nvSpPr>
        <p:spPr>
          <a:xfrm>
            <a:off x="6265554" y="1916832"/>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2</a:t>
            </a:r>
          </a:p>
        </p:txBody>
      </p:sp>
      <p:sp>
        <p:nvSpPr>
          <p:cNvPr id="16" name="Text Placeholder 8">
            <a:extLst>
              <a:ext uri="{FF2B5EF4-FFF2-40B4-BE49-F238E27FC236}">
                <a16:creationId xmlns:a16="http://schemas.microsoft.com/office/drawing/2014/main" id="{F9C8A5C9-DD3B-CC0E-3ECE-B78793ACD26A}"/>
              </a:ext>
            </a:extLst>
          </p:cNvPr>
          <p:cNvSpPr>
            <a:spLocks noGrp="1"/>
          </p:cNvSpPr>
          <p:nvPr>
            <p:ph type="body" sz="quarter" idx="16"/>
          </p:nvPr>
        </p:nvSpPr>
        <p:spPr>
          <a:xfrm>
            <a:off x="7035491" y="1916832"/>
            <a:ext cx="462150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17" name="Text Placeholder 3">
            <a:extLst>
              <a:ext uri="{FF2B5EF4-FFF2-40B4-BE49-F238E27FC236}">
                <a16:creationId xmlns:a16="http://schemas.microsoft.com/office/drawing/2014/main" id="{3BB28AD8-38C2-E4F6-491B-6B365482AFCE}"/>
              </a:ext>
            </a:extLst>
          </p:cNvPr>
          <p:cNvSpPr>
            <a:spLocks noGrp="1"/>
          </p:cNvSpPr>
          <p:nvPr>
            <p:ph type="body" sz="quarter" idx="17" hasCustomPrompt="1"/>
          </p:nvPr>
        </p:nvSpPr>
        <p:spPr>
          <a:xfrm>
            <a:off x="515669" y="2714175"/>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3</a:t>
            </a:r>
          </a:p>
        </p:txBody>
      </p:sp>
      <p:sp>
        <p:nvSpPr>
          <p:cNvPr id="18" name="Text Placeholder 8">
            <a:extLst>
              <a:ext uri="{FF2B5EF4-FFF2-40B4-BE49-F238E27FC236}">
                <a16:creationId xmlns:a16="http://schemas.microsoft.com/office/drawing/2014/main" id="{771BB29E-8FD3-6F07-9549-21281FB2C8CD}"/>
              </a:ext>
            </a:extLst>
          </p:cNvPr>
          <p:cNvSpPr>
            <a:spLocks noGrp="1"/>
          </p:cNvSpPr>
          <p:nvPr>
            <p:ph type="body" sz="quarter" idx="18"/>
          </p:nvPr>
        </p:nvSpPr>
        <p:spPr>
          <a:xfrm>
            <a:off x="1285606" y="2714175"/>
            <a:ext cx="462150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19" name="Text Placeholder 3">
            <a:extLst>
              <a:ext uri="{FF2B5EF4-FFF2-40B4-BE49-F238E27FC236}">
                <a16:creationId xmlns:a16="http://schemas.microsoft.com/office/drawing/2014/main" id="{9C272FB6-5827-CF94-0BB7-A5633FDAFE13}"/>
              </a:ext>
            </a:extLst>
          </p:cNvPr>
          <p:cNvSpPr>
            <a:spLocks noGrp="1"/>
          </p:cNvSpPr>
          <p:nvPr>
            <p:ph type="body" sz="quarter" idx="19" hasCustomPrompt="1"/>
          </p:nvPr>
        </p:nvSpPr>
        <p:spPr>
          <a:xfrm>
            <a:off x="6265554" y="2714175"/>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4</a:t>
            </a:r>
          </a:p>
        </p:txBody>
      </p:sp>
      <p:sp>
        <p:nvSpPr>
          <p:cNvPr id="20" name="Text Placeholder 8">
            <a:extLst>
              <a:ext uri="{FF2B5EF4-FFF2-40B4-BE49-F238E27FC236}">
                <a16:creationId xmlns:a16="http://schemas.microsoft.com/office/drawing/2014/main" id="{F1DCFFDE-3876-711D-6AB9-91C5D3605DA3}"/>
              </a:ext>
            </a:extLst>
          </p:cNvPr>
          <p:cNvSpPr>
            <a:spLocks noGrp="1"/>
          </p:cNvSpPr>
          <p:nvPr>
            <p:ph type="body" sz="quarter" idx="20"/>
          </p:nvPr>
        </p:nvSpPr>
        <p:spPr>
          <a:xfrm>
            <a:off x="7035491" y="2714175"/>
            <a:ext cx="462150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21" name="Text Placeholder 3">
            <a:extLst>
              <a:ext uri="{FF2B5EF4-FFF2-40B4-BE49-F238E27FC236}">
                <a16:creationId xmlns:a16="http://schemas.microsoft.com/office/drawing/2014/main" id="{AA7D13D4-5A4C-13EB-CFE3-F88242A546A1}"/>
              </a:ext>
            </a:extLst>
          </p:cNvPr>
          <p:cNvSpPr>
            <a:spLocks noGrp="1"/>
          </p:cNvSpPr>
          <p:nvPr>
            <p:ph type="body" sz="quarter" idx="21" hasCustomPrompt="1"/>
          </p:nvPr>
        </p:nvSpPr>
        <p:spPr>
          <a:xfrm>
            <a:off x="515669" y="3511518"/>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5</a:t>
            </a:r>
          </a:p>
        </p:txBody>
      </p:sp>
      <p:sp>
        <p:nvSpPr>
          <p:cNvPr id="22" name="Text Placeholder 8">
            <a:extLst>
              <a:ext uri="{FF2B5EF4-FFF2-40B4-BE49-F238E27FC236}">
                <a16:creationId xmlns:a16="http://schemas.microsoft.com/office/drawing/2014/main" id="{175D2E21-B997-B939-72FA-17579F5CBB2A}"/>
              </a:ext>
            </a:extLst>
          </p:cNvPr>
          <p:cNvSpPr>
            <a:spLocks noGrp="1"/>
          </p:cNvSpPr>
          <p:nvPr>
            <p:ph type="body" sz="quarter" idx="22"/>
          </p:nvPr>
        </p:nvSpPr>
        <p:spPr>
          <a:xfrm>
            <a:off x="1285606" y="3511518"/>
            <a:ext cx="462150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23" name="Text Placeholder 3">
            <a:extLst>
              <a:ext uri="{FF2B5EF4-FFF2-40B4-BE49-F238E27FC236}">
                <a16:creationId xmlns:a16="http://schemas.microsoft.com/office/drawing/2014/main" id="{BBE2B8E5-A304-B07B-649D-66B7CCAD6B07}"/>
              </a:ext>
            </a:extLst>
          </p:cNvPr>
          <p:cNvSpPr>
            <a:spLocks noGrp="1"/>
          </p:cNvSpPr>
          <p:nvPr>
            <p:ph type="body" sz="quarter" idx="23" hasCustomPrompt="1"/>
          </p:nvPr>
        </p:nvSpPr>
        <p:spPr>
          <a:xfrm>
            <a:off x="6265554" y="3511518"/>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6</a:t>
            </a:r>
          </a:p>
        </p:txBody>
      </p:sp>
      <p:sp>
        <p:nvSpPr>
          <p:cNvPr id="24" name="Text Placeholder 8">
            <a:extLst>
              <a:ext uri="{FF2B5EF4-FFF2-40B4-BE49-F238E27FC236}">
                <a16:creationId xmlns:a16="http://schemas.microsoft.com/office/drawing/2014/main" id="{D41E3900-A916-F86C-DEB3-C1ADBBEDCC17}"/>
              </a:ext>
            </a:extLst>
          </p:cNvPr>
          <p:cNvSpPr>
            <a:spLocks noGrp="1"/>
          </p:cNvSpPr>
          <p:nvPr>
            <p:ph type="body" sz="quarter" idx="24"/>
          </p:nvPr>
        </p:nvSpPr>
        <p:spPr>
          <a:xfrm>
            <a:off x="7035491" y="3511518"/>
            <a:ext cx="462150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25" name="Text Placeholder 3">
            <a:extLst>
              <a:ext uri="{FF2B5EF4-FFF2-40B4-BE49-F238E27FC236}">
                <a16:creationId xmlns:a16="http://schemas.microsoft.com/office/drawing/2014/main" id="{B3E104A3-85DB-6004-3A11-5035F911489F}"/>
              </a:ext>
            </a:extLst>
          </p:cNvPr>
          <p:cNvSpPr>
            <a:spLocks noGrp="1"/>
          </p:cNvSpPr>
          <p:nvPr>
            <p:ph type="body" sz="quarter" idx="25" hasCustomPrompt="1"/>
          </p:nvPr>
        </p:nvSpPr>
        <p:spPr>
          <a:xfrm>
            <a:off x="515669" y="4308861"/>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7</a:t>
            </a:r>
          </a:p>
        </p:txBody>
      </p:sp>
      <p:sp>
        <p:nvSpPr>
          <p:cNvPr id="26" name="Text Placeholder 8">
            <a:extLst>
              <a:ext uri="{FF2B5EF4-FFF2-40B4-BE49-F238E27FC236}">
                <a16:creationId xmlns:a16="http://schemas.microsoft.com/office/drawing/2014/main" id="{CC05018E-3211-2043-C441-507621E5F028}"/>
              </a:ext>
            </a:extLst>
          </p:cNvPr>
          <p:cNvSpPr>
            <a:spLocks noGrp="1"/>
          </p:cNvSpPr>
          <p:nvPr>
            <p:ph type="body" sz="quarter" idx="26"/>
          </p:nvPr>
        </p:nvSpPr>
        <p:spPr>
          <a:xfrm>
            <a:off x="1285606" y="4308861"/>
            <a:ext cx="462150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27" name="Text Placeholder 3">
            <a:extLst>
              <a:ext uri="{FF2B5EF4-FFF2-40B4-BE49-F238E27FC236}">
                <a16:creationId xmlns:a16="http://schemas.microsoft.com/office/drawing/2014/main" id="{C3223CAC-ACE0-F829-7DBC-0484443DB87B}"/>
              </a:ext>
            </a:extLst>
          </p:cNvPr>
          <p:cNvSpPr>
            <a:spLocks noGrp="1"/>
          </p:cNvSpPr>
          <p:nvPr>
            <p:ph type="body" sz="quarter" idx="27" hasCustomPrompt="1"/>
          </p:nvPr>
        </p:nvSpPr>
        <p:spPr>
          <a:xfrm>
            <a:off x="6265554" y="4308861"/>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8</a:t>
            </a:r>
          </a:p>
        </p:txBody>
      </p:sp>
      <p:sp>
        <p:nvSpPr>
          <p:cNvPr id="28" name="Text Placeholder 8">
            <a:extLst>
              <a:ext uri="{FF2B5EF4-FFF2-40B4-BE49-F238E27FC236}">
                <a16:creationId xmlns:a16="http://schemas.microsoft.com/office/drawing/2014/main" id="{1425AE6C-AD38-6391-BD1B-8C66F33D5105}"/>
              </a:ext>
            </a:extLst>
          </p:cNvPr>
          <p:cNvSpPr>
            <a:spLocks noGrp="1"/>
          </p:cNvSpPr>
          <p:nvPr>
            <p:ph type="body" sz="quarter" idx="28"/>
          </p:nvPr>
        </p:nvSpPr>
        <p:spPr>
          <a:xfrm>
            <a:off x="7035491" y="4308861"/>
            <a:ext cx="462150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29" name="Text Placeholder 3">
            <a:extLst>
              <a:ext uri="{FF2B5EF4-FFF2-40B4-BE49-F238E27FC236}">
                <a16:creationId xmlns:a16="http://schemas.microsoft.com/office/drawing/2014/main" id="{71CBF9F8-9690-AFB8-BB42-48DACE4CD259}"/>
              </a:ext>
            </a:extLst>
          </p:cNvPr>
          <p:cNvSpPr>
            <a:spLocks noGrp="1"/>
          </p:cNvSpPr>
          <p:nvPr>
            <p:ph type="body" sz="quarter" idx="29" hasCustomPrompt="1"/>
          </p:nvPr>
        </p:nvSpPr>
        <p:spPr>
          <a:xfrm>
            <a:off x="515669" y="5102554"/>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9</a:t>
            </a:r>
          </a:p>
        </p:txBody>
      </p:sp>
      <p:sp>
        <p:nvSpPr>
          <p:cNvPr id="30" name="Text Placeholder 8">
            <a:extLst>
              <a:ext uri="{FF2B5EF4-FFF2-40B4-BE49-F238E27FC236}">
                <a16:creationId xmlns:a16="http://schemas.microsoft.com/office/drawing/2014/main" id="{870A85A1-791E-134E-0D92-D16B7731EAD8}"/>
              </a:ext>
            </a:extLst>
          </p:cNvPr>
          <p:cNvSpPr>
            <a:spLocks noGrp="1"/>
          </p:cNvSpPr>
          <p:nvPr>
            <p:ph type="body" sz="quarter" idx="30"/>
          </p:nvPr>
        </p:nvSpPr>
        <p:spPr>
          <a:xfrm>
            <a:off x="1285606" y="5102554"/>
            <a:ext cx="462150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31" name="Text Placeholder 3">
            <a:extLst>
              <a:ext uri="{FF2B5EF4-FFF2-40B4-BE49-F238E27FC236}">
                <a16:creationId xmlns:a16="http://schemas.microsoft.com/office/drawing/2014/main" id="{A421CA34-6EB9-EFC6-6468-DF12FFAB16B2}"/>
              </a:ext>
            </a:extLst>
          </p:cNvPr>
          <p:cNvSpPr>
            <a:spLocks noGrp="1"/>
          </p:cNvSpPr>
          <p:nvPr>
            <p:ph type="body" sz="quarter" idx="31" hasCustomPrompt="1"/>
          </p:nvPr>
        </p:nvSpPr>
        <p:spPr>
          <a:xfrm>
            <a:off x="6265554" y="5102554"/>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10</a:t>
            </a:r>
          </a:p>
        </p:txBody>
      </p:sp>
      <p:sp>
        <p:nvSpPr>
          <p:cNvPr id="32" name="Text Placeholder 8">
            <a:extLst>
              <a:ext uri="{FF2B5EF4-FFF2-40B4-BE49-F238E27FC236}">
                <a16:creationId xmlns:a16="http://schemas.microsoft.com/office/drawing/2014/main" id="{4287A1ED-63C9-ABAE-8B7E-3C7C5B167924}"/>
              </a:ext>
            </a:extLst>
          </p:cNvPr>
          <p:cNvSpPr>
            <a:spLocks noGrp="1"/>
          </p:cNvSpPr>
          <p:nvPr>
            <p:ph type="body" sz="quarter" idx="32"/>
          </p:nvPr>
        </p:nvSpPr>
        <p:spPr>
          <a:xfrm>
            <a:off x="7035491" y="5102554"/>
            <a:ext cx="462150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10" name="Rectangle 9">
            <a:extLst>
              <a:ext uri="{FF2B5EF4-FFF2-40B4-BE49-F238E27FC236}">
                <a16:creationId xmlns:a16="http://schemas.microsoft.com/office/drawing/2014/main" id="{6FB4D757-2CEE-3342-7180-0D539F07B348}"/>
              </a:ext>
            </a:extLst>
          </p:cNvPr>
          <p:cNvSpPr/>
          <p:nvPr userDrawn="1"/>
        </p:nvSpPr>
        <p:spPr>
          <a:xfrm>
            <a:off x="0" y="6321714"/>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Footer Placeholder 4"/>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dirty="0"/>
              <a:t>NHS Bedfordshire, Luton and Milton Keynes Integrated Care Board</a:t>
            </a:r>
            <a:endParaRPr lang="en-GB" dirty="0"/>
          </a:p>
        </p:txBody>
      </p:sp>
      <p:sp>
        <p:nvSpPr>
          <p:cNvPr id="6" name="Slide Number Placeholder 5"/>
          <p:cNvSpPr>
            <a:spLocks noGrp="1"/>
          </p:cNvSpPr>
          <p:nvPr>
            <p:ph type="sldNum" sz="quarter" idx="12"/>
          </p:nvPr>
        </p:nvSpPr>
        <p:spPr>
          <a:xfrm>
            <a:off x="11208568" y="6356350"/>
            <a:ext cx="487208" cy="501649"/>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Tree>
    <p:extLst>
      <p:ext uri="{BB962C8B-B14F-4D97-AF65-F5344CB8AC3E}">
        <p14:creationId xmlns:p14="http://schemas.microsoft.com/office/powerpoint/2010/main" val="176504452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Two Content highligh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dirty="0"/>
              <a:t>Click to edit Master title style</a:t>
            </a:r>
            <a:endParaRPr lang="en-GB" dirty="0"/>
          </a:p>
        </p:txBody>
      </p:sp>
      <p:pic>
        <p:nvPicPr>
          <p:cNvPr id="14" name="Picture 13" descr="Logo NHS Bedfordshire, Luton and Milton Keynes Integrated Care Board">
            <a:extLst>
              <a:ext uri="{FF2B5EF4-FFF2-40B4-BE49-F238E27FC236}">
                <a16:creationId xmlns:a16="http://schemas.microsoft.com/office/drawing/2014/main" id="{B764F99B-AF25-2E32-27E7-CF259261A2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304940" y="1812699"/>
            <a:ext cx="5384800" cy="4313465"/>
          </a:xfrm>
          <a:solidFill>
            <a:schemeClr val="accent4"/>
          </a:solidFill>
        </p:spPr>
        <p:txBody>
          <a:bodyPr lIns="180000" tIns="180000" rIns="180000" bIns="180000">
            <a:normAutofit/>
          </a:bodyPr>
          <a:lstStyle>
            <a:lvl1pPr>
              <a:buClr>
                <a:schemeClr val="accent6"/>
              </a:buClr>
              <a:defRPr sz="2400">
                <a:solidFill>
                  <a:schemeClr val="tx1"/>
                </a:solidFill>
              </a:defRPr>
            </a:lvl1pPr>
            <a:lvl2pPr>
              <a:buClr>
                <a:schemeClr val="accent6"/>
              </a:buClr>
              <a:defRPr sz="2200">
                <a:solidFill>
                  <a:schemeClr val="tx1"/>
                </a:solidFill>
              </a:defRPr>
            </a:lvl2pPr>
            <a:lvl3pPr>
              <a:buClr>
                <a:schemeClr val="accent6"/>
              </a:buClr>
              <a:defRPr sz="2000">
                <a:solidFill>
                  <a:schemeClr val="tx1"/>
                </a:solidFill>
              </a:defRPr>
            </a:lvl3pPr>
            <a:lvl4pPr>
              <a:buClr>
                <a:schemeClr val="accent6"/>
              </a:buClr>
              <a:defRPr sz="1800">
                <a:solidFill>
                  <a:schemeClr val="tx1"/>
                </a:solidFill>
              </a:defRPr>
            </a:lvl4pPr>
            <a:lvl5pPr>
              <a:buClr>
                <a:schemeClr val="accent6"/>
              </a:buClr>
              <a:defRPr sz="1600">
                <a:solidFill>
                  <a:schemeClr val="tx1"/>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Rectangle 12">
            <a:extLst>
              <a:ext uri="{FF2B5EF4-FFF2-40B4-BE49-F238E27FC236}">
                <a16:creationId xmlns:a16="http://schemas.microsoft.com/office/drawing/2014/main" id="{0CB5C36C-7853-E989-9BB1-1879670D009A}"/>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dirty="0"/>
              <a:t>NHS Bedfordshire, Luton and Milton Keynes Integrated Care Board</a:t>
            </a:r>
            <a:endParaRPr lang="en-GB" dirty="0"/>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21714"/>
            <a:ext cx="487208" cy="536286"/>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Tree>
    <p:extLst>
      <p:ext uri="{BB962C8B-B14F-4D97-AF65-F5344CB8AC3E}">
        <p14:creationId xmlns:p14="http://schemas.microsoft.com/office/powerpoint/2010/main" val="149917606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5_Two Content highligh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dirty="0"/>
              <a:t>Click to edit Master title style</a:t>
            </a:r>
            <a:endParaRPr lang="en-GB" dirty="0"/>
          </a:p>
        </p:txBody>
      </p:sp>
      <p:pic>
        <p:nvPicPr>
          <p:cNvPr id="14" name="Picture 13" descr="Logo NHS Bedfordshire, Luton and Milton Keynes Integrated Care Board">
            <a:extLst>
              <a:ext uri="{FF2B5EF4-FFF2-40B4-BE49-F238E27FC236}">
                <a16:creationId xmlns:a16="http://schemas.microsoft.com/office/drawing/2014/main" id="{B764F99B-AF25-2E32-27E7-CF259261A2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304940" y="1812699"/>
            <a:ext cx="5384800" cy="4313465"/>
          </a:xfrm>
          <a:solidFill>
            <a:schemeClr val="accent5"/>
          </a:solidFill>
        </p:spPr>
        <p:txBody>
          <a:bodyPr lIns="180000" tIns="180000" rIns="180000" bIns="180000">
            <a:normAutofit/>
          </a:bodyPr>
          <a:lstStyle>
            <a:lvl1pPr>
              <a:buClr>
                <a:schemeClr val="accent6"/>
              </a:buClr>
              <a:defRPr sz="2400">
                <a:solidFill>
                  <a:schemeClr val="tx1"/>
                </a:solidFill>
              </a:defRPr>
            </a:lvl1pPr>
            <a:lvl2pPr>
              <a:buClr>
                <a:schemeClr val="accent6"/>
              </a:buClr>
              <a:defRPr sz="2200">
                <a:solidFill>
                  <a:schemeClr val="tx1"/>
                </a:solidFill>
              </a:defRPr>
            </a:lvl2pPr>
            <a:lvl3pPr>
              <a:buClr>
                <a:schemeClr val="accent6"/>
              </a:buClr>
              <a:defRPr sz="2000">
                <a:solidFill>
                  <a:schemeClr val="tx1"/>
                </a:solidFill>
              </a:defRPr>
            </a:lvl3pPr>
            <a:lvl4pPr>
              <a:buClr>
                <a:schemeClr val="accent6"/>
              </a:buClr>
              <a:defRPr sz="1800">
                <a:solidFill>
                  <a:schemeClr val="tx1"/>
                </a:solidFill>
              </a:defRPr>
            </a:lvl4pPr>
            <a:lvl5pPr>
              <a:buClr>
                <a:schemeClr val="accent6"/>
              </a:buClr>
              <a:defRPr sz="1600">
                <a:solidFill>
                  <a:schemeClr val="tx1"/>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levels</a:t>
            </a:r>
            <a:endParaRPr lang="en-GB" dirty="0"/>
          </a:p>
        </p:txBody>
      </p:sp>
      <p:sp>
        <p:nvSpPr>
          <p:cNvPr id="13" name="Rectangle 12">
            <a:extLst>
              <a:ext uri="{FF2B5EF4-FFF2-40B4-BE49-F238E27FC236}">
                <a16:creationId xmlns:a16="http://schemas.microsoft.com/office/drawing/2014/main" id="{0CB5C36C-7853-E989-9BB1-1879670D009A}"/>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dirty="0"/>
              <a:t>NHS Bedfordshire, Luton and Milton Keynes Integrated Care Board</a:t>
            </a:r>
            <a:endParaRPr lang="en-GB" dirty="0"/>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21714"/>
            <a:ext cx="487208" cy="536286"/>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Tree>
    <p:extLst>
      <p:ext uri="{BB962C8B-B14F-4D97-AF65-F5344CB8AC3E}">
        <p14:creationId xmlns:p14="http://schemas.microsoft.com/office/powerpoint/2010/main" val="394439468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5A8C793-FBE8-8D42-B07F-A2F1061D2987}"/>
              </a:ext>
            </a:extLst>
          </p:cNvPr>
          <p:cNvSpPr>
            <a:spLocks noGrp="1"/>
          </p:cNvSpPr>
          <p:nvPr>
            <p:ph type="title"/>
          </p:nvPr>
        </p:nvSpPr>
        <p:spPr>
          <a:xfrm>
            <a:off x="523445" y="382349"/>
            <a:ext cx="8812915" cy="1234800"/>
          </a:xfrm>
        </p:spPr>
        <p:txBody>
          <a:bodyPr lIns="0" tIns="0" rIns="0" bIns="0"/>
          <a:lstStyle>
            <a:lvl1pPr algn="l">
              <a:defRPr/>
            </a:lvl1pPr>
          </a:lstStyle>
          <a:p>
            <a:r>
              <a:rPr lang="en-US" dirty="0"/>
              <a:t>Click to edit Master title style</a:t>
            </a:r>
            <a:endParaRPr lang="en-GB" dirty="0"/>
          </a:p>
        </p:txBody>
      </p:sp>
      <p:pic>
        <p:nvPicPr>
          <p:cNvPr id="7" name="Picture 6" descr="Logo NHS Bedfordshire, Luton and Milton Keynes Integrated Care Board">
            <a:extLst>
              <a:ext uri="{FF2B5EF4-FFF2-40B4-BE49-F238E27FC236}">
                <a16:creationId xmlns:a16="http://schemas.microsoft.com/office/drawing/2014/main" id="{5BACF042-79E8-0995-0238-D587D62DAC5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12" name="Rectangle 11">
            <a:extLst>
              <a:ext uri="{FF2B5EF4-FFF2-40B4-BE49-F238E27FC236}">
                <a16:creationId xmlns:a16="http://schemas.microsoft.com/office/drawing/2014/main" id="{69E33F2C-1B2A-39E2-00E5-669A242E6E7A}"/>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Footer Placeholder 4">
            <a:extLst>
              <a:ext uri="{FF2B5EF4-FFF2-40B4-BE49-F238E27FC236}">
                <a16:creationId xmlns:a16="http://schemas.microsoft.com/office/drawing/2014/main" id="{B080E96A-B518-CC4C-93D4-FB346BDBEC7A}"/>
              </a:ext>
            </a:extLst>
          </p:cNvPr>
          <p:cNvSpPr>
            <a:spLocks noGrp="1"/>
          </p:cNvSpPr>
          <p:nvPr>
            <p:ph type="ftr" sz="quarter" idx="11"/>
          </p:nvPr>
        </p:nvSpPr>
        <p:spPr>
          <a:xfrm>
            <a:off x="523445" y="6321714"/>
            <a:ext cx="7403008" cy="536285"/>
          </a:xfrm>
          <a:prstGeom prst="rect">
            <a:avLst/>
          </a:prstGeom>
        </p:spPr>
        <p:txBody>
          <a:bodyPr lIns="0" tIns="0" rIns="0" bIns="0"/>
          <a:lstStyle>
            <a:lvl1pPr algn="l">
              <a:defRPr/>
            </a:lvl1pPr>
          </a:lstStyle>
          <a:p>
            <a:r>
              <a:rPr lang="en-GB" b="1" dirty="0"/>
              <a:t>NHS Bedfordshire, Luton and Milton Keynes Integrated Care Board</a:t>
            </a:r>
            <a:endParaRPr lang="en-GB" dirty="0"/>
          </a:p>
        </p:txBody>
      </p:sp>
      <p:sp>
        <p:nvSpPr>
          <p:cNvPr id="9" name="Slide Number Placeholder 5">
            <a:extLst>
              <a:ext uri="{FF2B5EF4-FFF2-40B4-BE49-F238E27FC236}">
                <a16:creationId xmlns:a16="http://schemas.microsoft.com/office/drawing/2014/main" id="{933095F4-8AE0-C24B-9632-EA99B62C401B}"/>
              </a:ext>
            </a:extLst>
          </p:cNvPr>
          <p:cNvSpPr>
            <a:spLocks noGrp="1"/>
          </p:cNvSpPr>
          <p:nvPr>
            <p:ph type="sldNum" sz="quarter" idx="12"/>
          </p:nvPr>
        </p:nvSpPr>
        <p:spPr>
          <a:xfrm>
            <a:off x="11208568" y="6321714"/>
            <a:ext cx="487208" cy="53628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Tree>
    <p:extLst>
      <p:ext uri="{BB962C8B-B14F-4D97-AF65-F5344CB8AC3E}">
        <p14:creationId xmlns:p14="http://schemas.microsoft.com/office/powerpoint/2010/main" val="360316019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 logo">
    <p:spTree>
      <p:nvGrpSpPr>
        <p:cNvPr id="1" name=""/>
        <p:cNvGrpSpPr/>
        <p:nvPr/>
      </p:nvGrpSpPr>
      <p:grpSpPr>
        <a:xfrm>
          <a:off x="0" y="0"/>
          <a:ext cx="0" cy="0"/>
          <a:chOff x="0" y="0"/>
          <a:chExt cx="0" cy="0"/>
        </a:xfrm>
      </p:grpSpPr>
      <p:pic>
        <p:nvPicPr>
          <p:cNvPr id="11" name="Picture 10" descr="Logo NHS Bedfordshire, Luton and Milton Keynes Integrated Care Board">
            <a:extLst>
              <a:ext uri="{FF2B5EF4-FFF2-40B4-BE49-F238E27FC236}">
                <a16:creationId xmlns:a16="http://schemas.microsoft.com/office/drawing/2014/main" id="{EC7059DA-B8A9-1906-D3A8-7D072ADB01A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10" name="Rectangle 9">
            <a:extLst>
              <a:ext uri="{FF2B5EF4-FFF2-40B4-BE49-F238E27FC236}">
                <a16:creationId xmlns:a16="http://schemas.microsoft.com/office/drawing/2014/main" id="{03B23630-2978-FE3C-C5A4-0137AA831B04}"/>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ooter Placeholder 4">
            <a:extLst>
              <a:ext uri="{FF2B5EF4-FFF2-40B4-BE49-F238E27FC236}">
                <a16:creationId xmlns:a16="http://schemas.microsoft.com/office/drawing/2014/main" id="{0B8AFA2F-E014-7040-ADF0-F9D5345AA06D}"/>
              </a:ext>
            </a:extLst>
          </p:cNvPr>
          <p:cNvSpPr>
            <a:spLocks noGrp="1"/>
          </p:cNvSpPr>
          <p:nvPr>
            <p:ph type="ftr" sz="quarter" idx="11"/>
          </p:nvPr>
        </p:nvSpPr>
        <p:spPr>
          <a:xfrm>
            <a:off x="523445" y="6321714"/>
            <a:ext cx="7403008" cy="536285"/>
          </a:xfrm>
          <a:prstGeom prst="rect">
            <a:avLst/>
          </a:prstGeom>
        </p:spPr>
        <p:txBody>
          <a:bodyPr lIns="0" tIns="0" rIns="0" bIns="0"/>
          <a:lstStyle>
            <a:lvl1pPr algn="l">
              <a:defRPr/>
            </a:lvl1pPr>
          </a:lstStyle>
          <a:p>
            <a:r>
              <a:rPr lang="en-GB" b="1" dirty="0"/>
              <a:t>NHS Bedfordshire, Luton and Milton Keynes Integrated Care Board</a:t>
            </a:r>
            <a:endParaRPr lang="en-GB" dirty="0"/>
          </a:p>
        </p:txBody>
      </p:sp>
      <p:sp>
        <p:nvSpPr>
          <p:cNvPr id="7" name="Slide Number Placeholder 5">
            <a:extLst>
              <a:ext uri="{FF2B5EF4-FFF2-40B4-BE49-F238E27FC236}">
                <a16:creationId xmlns:a16="http://schemas.microsoft.com/office/drawing/2014/main" id="{E40110C9-9253-6E4E-959D-9ED728D2BD11}"/>
              </a:ext>
            </a:extLst>
          </p:cNvPr>
          <p:cNvSpPr>
            <a:spLocks noGrp="1"/>
          </p:cNvSpPr>
          <p:nvPr>
            <p:ph type="sldNum" sz="quarter" idx="12"/>
          </p:nvPr>
        </p:nvSpPr>
        <p:spPr>
          <a:xfrm>
            <a:off x="11208568" y="6321714"/>
            <a:ext cx="487208" cy="53628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Tree>
    <p:extLst>
      <p:ext uri="{BB962C8B-B14F-4D97-AF65-F5344CB8AC3E}">
        <p14:creationId xmlns:p14="http://schemas.microsoft.com/office/powerpoint/2010/main" val="302176750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3B23630-2978-FE3C-C5A4-0137AA831B04}"/>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ooter Placeholder 4">
            <a:extLst>
              <a:ext uri="{FF2B5EF4-FFF2-40B4-BE49-F238E27FC236}">
                <a16:creationId xmlns:a16="http://schemas.microsoft.com/office/drawing/2014/main" id="{0B8AFA2F-E014-7040-ADF0-F9D5345AA06D}"/>
              </a:ext>
            </a:extLst>
          </p:cNvPr>
          <p:cNvSpPr>
            <a:spLocks noGrp="1"/>
          </p:cNvSpPr>
          <p:nvPr>
            <p:ph type="ftr" sz="quarter" idx="11"/>
          </p:nvPr>
        </p:nvSpPr>
        <p:spPr>
          <a:xfrm>
            <a:off x="523445" y="6321714"/>
            <a:ext cx="7403008" cy="536285"/>
          </a:xfrm>
          <a:prstGeom prst="rect">
            <a:avLst/>
          </a:prstGeom>
        </p:spPr>
        <p:txBody>
          <a:bodyPr lIns="0" tIns="0" rIns="0" bIns="0"/>
          <a:lstStyle>
            <a:lvl1pPr algn="l">
              <a:defRPr/>
            </a:lvl1pPr>
          </a:lstStyle>
          <a:p>
            <a:r>
              <a:rPr lang="en-GB" b="1" dirty="0"/>
              <a:t>NHS Bedfordshire, Luton and Milton Keynes Integrated Care Board</a:t>
            </a:r>
            <a:endParaRPr lang="en-GB" dirty="0"/>
          </a:p>
        </p:txBody>
      </p:sp>
      <p:sp>
        <p:nvSpPr>
          <p:cNvPr id="7" name="Slide Number Placeholder 5">
            <a:extLst>
              <a:ext uri="{FF2B5EF4-FFF2-40B4-BE49-F238E27FC236}">
                <a16:creationId xmlns:a16="http://schemas.microsoft.com/office/drawing/2014/main" id="{E40110C9-9253-6E4E-959D-9ED728D2BD11}"/>
              </a:ext>
            </a:extLst>
          </p:cNvPr>
          <p:cNvSpPr>
            <a:spLocks noGrp="1"/>
          </p:cNvSpPr>
          <p:nvPr>
            <p:ph type="sldNum" sz="quarter" idx="12"/>
          </p:nvPr>
        </p:nvSpPr>
        <p:spPr>
          <a:xfrm>
            <a:off x="11208568" y="6321714"/>
            <a:ext cx="487208" cy="53628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Tree>
    <p:extLst>
      <p:ext uri="{BB962C8B-B14F-4D97-AF65-F5344CB8AC3E}">
        <p14:creationId xmlns:p14="http://schemas.microsoft.com/office/powerpoint/2010/main" val="28015584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23445" y="382349"/>
            <a:ext cx="8812915" cy="1234800"/>
          </a:xfrm>
        </p:spPr>
        <p:txBody>
          <a:bodyPr lIns="0" tIns="0" rIns="0" bIns="0"/>
          <a:lstStyle>
            <a:lvl1pPr algn="l">
              <a:defRPr/>
            </a:lvl1pPr>
          </a:lstStyle>
          <a:p>
            <a:r>
              <a:rPr lang="en-US" dirty="0"/>
              <a:t>Contents</a:t>
            </a:r>
            <a:endParaRPr lang="en-GB" dirty="0"/>
          </a:p>
        </p:txBody>
      </p:sp>
      <p:pic>
        <p:nvPicPr>
          <p:cNvPr id="12" name="Picture 11" descr="Logo NHS Bedfordshire, Luton and Milton Keynes Integrated Care Board">
            <a:extLst>
              <a:ext uri="{FF2B5EF4-FFF2-40B4-BE49-F238E27FC236}">
                <a16:creationId xmlns:a16="http://schemas.microsoft.com/office/drawing/2014/main" id="{F2F551F1-B167-DDAD-F5C7-709FF9793E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3" name="Text Placeholder 3">
            <a:extLst>
              <a:ext uri="{FF2B5EF4-FFF2-40B4-BE49-F238E27FC236}">
                <a16:creationId xmlns:a16="http://schemas.microsoft.com/office/drawing/2014/main" id="{957936EC-59EB-14A9-0E47-A099941D48DD}"/>
              </a:ext>
            </a:extLst>
          </p:cNvPr>
          <p:cNvSpPr>
            <a:spLocks noGrp="1"/>
          </p:cNvSpPr>
          <p:nvPr>
            <p:ph type="body" sz="quarter" idx="13" hasCustomPrompt="1"/>
          </p:nvPr>
        </p:nvSpPr>
        <p:spPr>
          <a:xfrm>
            <a:off x="515669" y="1916832"/>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1</a:t>
            </a:r>
          </a:p>
        </p:txBody>
      </p:sp>
      <p:sp>
        <p:nvSpPr>
          <p:cNvPr id="34" name="Text Placeholder 8">
            <a:extLst>
              <a:ext uri="{FF2B5EF4-FFF2-40B4-BE49-F238E27FC236}">
                <a16:creationId xmlns:a16="http://schemas.microsoft.com/office/drawing/2014/main" id="{A791989F-B054-1E7C-3B13-38F9C3D84A42}"/>
              </a:ext>
            </a:extLst>
          </p:cNvPr>
          <p:cNvSpPr>
            <a:spLocks noGrp="1"/>
          </p:cNvSpPr>
          <p:nvPr>
            <p:ph type="body" sz="quarter" idx="14"/>
          </p:nvPr>
        </p:nvSpPr>
        <p:spPr>
          <a:xfrm>
            <a:off x="1285606" y="1916832"/>
            <a:ext cx="1039072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35" name="Text Placeholder 3">
            <a:extLst>
              <a:ext uri="{FF2B5EF4-FFF2-40B4-BE49-F238E27FC236}">
                <a16:creationId xmlns:a16="http://schemas.microsoft.com/office/drawing/2014/main" id="{4D6EABD4-789E-42F8-EEC8-84FB15E785C7}"/>
              </a:ext>
            </a:extLst>
          </p:cNvPr>
          <p:cNvSpPr>
            <a:spLocks noGrp="1"/>
          </p:cNvSpPr>
          <p:nvPr>
            <p:ph type="body" sz="quarter" idx="17" hasCustomPrompt="1"/>
          </p:nvPr>
        </p:nvSpPr>
        <p:spPr>
          <a:xfrm>
            <a:off x="515669" y="2714175"/>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2</a:t>
            </a:r>
          </a:p>
        </p:txBody>
      </p:sp>
      <p:sp>
        <p:nvSpPr>
          <p:cNvPr id="36" name="Text Placeholder 8">
            <a:extLst>
              <a:ext uri="{FF2B5EF4-FFF2-40B4-BE49-F238E27FC236}">
                <a16:creationId xmlns:a16="http://schemas.microsoft.com/office/drawing/2014/main" id="{541ED023-3D59-0881-35EF-7A361C748F7C}"/>
              </a:ext>
            </a:extLst>
          </p:cNvPr>
          <p:cNvSpPr>
            <a:spLocks noGrp="1"/>
          </p:cNvSpPr>
          <p:nvPr>
            <p:ph type="body" sz="quarter" idx="18"/>
          </p:nvPr>
        </p:nvSpPr>
        <p:spPr>
          <a:xfrm>
            <a:off x="1285606" y="2714175"/>
            <a:ext cx="1039072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37" name="Text Placeholder 3">
            <a:extLst>
              <a:ext uri="{FF2B5EF4-FFF2-40B4-BE49-F238E27FC236}">
                <a16:creationId xmlns:a16="http://schemas.microsoft.com/office/drawing/2014/main" id="{15BF37D5-9537-2421-FA08-D1557413B450}"/>
              </a:ext>
            </a:extLst>
          </p:cNvPr>
          <p:cNvSpPr>
            <a:spLocks noGrp="1"/>
          </p:cNvSpPr>
          <p:nvPr>
            <p:ph type="body" sz="quarter" idx="21" hasCustomPrompt="1"/>
          </p:nvPr>
        </p:nvSpPr>
        <p:spPr>
          <a:xfrm>
            <a:off x="515669" y="3511518"/>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3</a:t>
            </a:r>
          </a:p>
        </p:txBody>
      </p:sp>
      <p:sp>
        <p:nvSpPr>
          <p:cNvPr id="38" name="Text Placeholder 8">
            <a:extLst>
              <a:ext uri="{FF2B5EF4-FFF2-40B4-BE49-F238E27FC236}">
                <a16:creationId xmlns:a16="http://schemas.microsoft.com/office/drawing/2014/main" id="{058B72B7-9E05-4C3D-8400-CD6FCFC9EBD6}"/>
              </a:ext>
            </a:extLst>
          </p:cNvPr>
          <p:cNvSpPr>
            <a:spLocks noGrp="1"/>
          </p:cNvSpPr>
          <p:nvPr>
            <p:ph type="body" sz="quarter" idx="22"/>
          </p:nvPr>
        </p:nvSpPr>
        <p:spPr>
          <a:xfrm>
            <a:off x="1285606" y="3511518"/>
            <a:ext cx="1039072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39" name="Text Placeholder 3">
            <a:extLst>
              <a:ext uri="{FF2B5EF4-FFF2-40B4-BE49-F238E27FC236}">
                <a16:creationId xmlns:a16="http://schemas.microsoft.com/office/drawing/2014/main" id="{1B0F662B-8EF1-8BDE-BE29-D43397BBC5C0}"/>
              </a:ext>
            </a:extLst>
          </p:cNvPr>
          <p:cNvSpPr>
            <a:spLocks noGrp="1"/>
          </p:cNvSpPr>
          <p:nvPr>
            <p:ph type="body" sz="quarter" idx="25" hasCustomPrompt="1"/>
          </p:nvPr>
        </p:nvSpPr>
        <p:spPr>
          <a:xfrm>
            <a:off x="515669" y="4308861"/>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4</a:t>
            </a:r>
          </a:p>
        </p:txBody>
      </p:sp>
      <p:sp>
        <p:nvSpPr>
          <p:cNvPr id="40" name="Text Placeholder 8">
            <a:extLst>
              <a:ext uri="{FF2B5EF4-FFF2-40B4-BE49-F238E27FC236}">
                <a16:creationId xmlns:a16="http://schemas.microsoft.com/office/drawing/2014/main" id="{967AAB2B-1CED-D7E2-8511-1731C21427CF}"/>
              </a:ext>
            </a:extLst>
          </p:cNvPr>
          <p:cNvSpPr>
            <a:spLocks noGrp="1"/>
          </p:cNvSpPr>
          <p:nvPr>
            <p:ph type="body" sz="quarter" idx="26"/>
          </p:nvPr>
        </p:nvSpPr>
        <p:spPr>
          <a:xfrm>
            <a:off x="1285606" y="4308861"/>
            <a:ext cx="1039072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41" name="Text Placeholder 3">
            <a:extLst>
              <a:ext uri="{FF2B5EF4-FFF2-40B4-BE49-F238E27FC236}">
                <a16:creationId xmlns:a16="http://schemas.microsoft.com/office/drawing/2014/main" id="{45CCBF93-B4D8-9138-924B-67924A52151B}"/>
              </a:ext>
            </a:extLst>
          </p:cNvPr>
          <p:cNvSpPr>
            <a:spLocks noGrp="1"/>
          </p:cNvSpPr>
          <p:nvPr>
            <p:ph type="body" sz="quarter" idx="29" hasCustomPrompt="1"/>
          </p:nvPr>
        </p:nvSpPr>
        <p:spPr>
          <a:xfrm>
            <a:off x="515669" y="5102554"/>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5</a:t>
            </a:r>
          </a:p>
        </p:txBody>
      </p:sp>
      <p:sp>
        <p:nvSpPr>
          <p:cNvPr id="42" name="Text Placeholder 8">
            <a:extLst>
              <a:ext uri="{FF2B5EF4-FFF2-40B4-BE49-F238E27FC236}">
                <a16:creationId xmlns:a16="http://schemas.microsoft.com/office/drawing/2014/main" id="{B455E63B-4D5A-BFC9-039E-6121581B9926}"/>
              </a:ext>
            </a:extLst>
          </p:cNvPr>
          <p:cNvSpPr>
            <a:spLocks noGrp="1"/>
          </p:cNvSpPr>
          <p:nvPr>
            <p:ph type="body" sz="quarter" idx="30"/>
          </p:nvPr>
        </p:nvSpPr>
        <p:spPr>
          <a:xfrm>
            <a:off x="1285606" y="5102554"/>
            <a:ext cx="1039072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10" name="Rectangle 9">
            <a:extLst>
              <a:ext uri="{FF2B5EF4-FFF2-40B4-BE49-F238E27FC236}">
                <a16:creationId xmlns:a16="http://schemas.microsoft.com/office/drawing/2014/main" id="{6FB4D757-2CEE-3342-7180-0D539F07B348}"/>
              </a:ext>
            </a:extLst>
          </p:cNvPr>
          <p:cNvSpPr/>
          <p:nvPr userDrawn="1"/>
        </p:nvSpPr>
        <p:spPr>
          <a:xfrm>
            <a:off x="0" y="6321714"/>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Footer Placeholder 4"/>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dirty="0"/>
              <a:t>NHS Bedfordshire, Luton and Milton Keynes Integrated Care Board</a:t>
            </a:r>
            <a:endParaRPr lang="en-GB" dirty="0"/>
          </a:p>
        </p:txBody>
      </p:sp>
      <p:sp>
        <p:nvSpPr>
          <p:cNvPr id="6" name="Slide Number Placeholder 5"/>
          <p:cNvSpPr>
            <a:spLocks noGrp="1"/>
          </p:cNvSpPr>
          <p:nvPr>
            <p:ph type="sldNum" sz="quarter" idx="12"/>
          </p:nvPr>
        </p:nvSpPr>
        <p:spPr>
          <a:xfrm>
            <a:off x="11208568" y="6356350"/>
            <a:ext cx="487208" cy="501649"/>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Tree>
    <p:extLst>
      <p:ext uri="{BB962C8B-B14F-4D97-AF65-F5344CB8AC3E}">
        <p14:creationId xmlns:p14="http://schemas.microsoft.com/office/powerpoint/2010/main" val="3935178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23445" y="382349"/>
            <a:ext cx="8812915" cy="1234800"/>
          </a:xfrm>
        </p:spPr>
        <p:txBody>
          <a:bodyPr lIns="0" tIns="0" rIns="0" bIns="0"/>
          <a:lstStyle>
            <a:lvl1pPr algn="l">
              <a:defRPr/>
            </a:lvl1pPr>
          </a:lstStyle>
          <a:p>
            <a:r>
              <a:rPr lang="en-US" dirty="0"/>
              <a:t>Click to edit Master title style</a:t>
            </a:r>
            <a:endParaRPr lang="en-GB" dirty="0"/>
          </a:p>
        </p:txBody>
      </p:sp>
      <p:pic>
        <p:nvPicPr>
          <p:cNvPr id="12" name="Picture 11" descr="Logo NHS Bedfordshire, Luton and Milton Keynes Integrated Care Board">
            <a:extLst>
              <a:ext uri="{FF2B5EF4-FFF2-40B4-BE49-F238E27FC236}">
                <a16:creationId xmlns:a16="http://schemas.microsoft.com/office/drawing/2014/main" id="{F2F551F1-B167-DDAD-F5C7-709FF9793E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idx="1"/>
          </p:nvPr>
        </p:nvSpPr>
        <p:spPr>
          <a:xfrm>
            <a:off x="523445" y="1844824"/>
            <a:ext cx="11172331" cy="4280400"/>
          </a:xfrm>
        </p:spPr>
        <p:txBody>
          <a:bodyPr lIns="0" tIns="0" r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Rectangle 9">
            <a:extLst>
              <a:ext uri="{FF2B5EF4-FFF2-40B4-BE49-F238E27FC236}">
                <a16:creationId xmlns:a16="http://schemas.microsoft.com/office/drawing/2014/main" id="{6FB4D757-2CEE-3342-7180-0D539F07B348}"/>
              </a:ext>
            </a:extLst>
          </p:cNvPr>
          <p:cNvSpPr/>
          <p:nvPr userDrawn="1"/>
        </p:nvSpPr>
        <p:spPr>
          <a:xfrm>
            <a:off x="0" y="6321714"/>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Footer Placeholder 4"/>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dirty="0"/>
              <a:t>NHS Bedfordshire, Luton and Milton Keynes Integrated Care Board</a:t>
            </a:r>
            <a:endParaRPr lang="en-GB" dirty="0"/>
          </a:p>
        </p:txBody>
      </p:sp>
      <p:sp>
        <p:nvSpPr>
          <p:cNvPr id="6" name="Slide Number Placeholder 5"/>
          <p:cNvSpPr>
            <a:spLocks noGrp="1"/>
          </p:cNvSpPr>
          <p:nvPr>
            <p:ph type="sldNum" sz="quarter" idx="12"/>
          </p:nvPr>
        </p:nvSpPr>
        <p:spPr>
          <a:xfrm>
            <a:off x="11208568" y="6356350"/>
            <a:ext cx="487208" cy="501649"/>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Tree>
    <p:extLst>
      <p:ext uri="{BB962C8B-B14F-4D97-AF65-F5344CB8AC3E}">
        <p14:creationId xmlns:p14="http://schemas.microsoft.com/office/powerpoint/2010/main" val="436342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23445" y="382349"/>
            <a:ext cx="8812915" cy="1234800"/>
          </a:xfrm>
        </p:spPr>
        <p:txBody>
          <a:bodyPr lIns="0" tIns="0" rIns="0" bIns="0"/>
          <a:lstStyle>
            <a:lvl1pPr algn="l">
              <a:defRPr/>
            </a:lvl1pPr>
          </a:lstStyle>
          <a:p>
            <a:r>
              <a:rPr lang="en-US" dirty="0"/>
              <a:t>Click to edit Master title style</a:t>
            </a:r>
            <a:endParaRPr lang="en-GB" dirty="0"/>
          </a:p>
        </p:txBody>
      </p:sp>
      <p:pic>
        <p:nvPicPr>
          <p:cNvPr id="12" name="Picture 11" descr="Logo NHS Bedfordshire, Luton and Milton Keynes Integrated Care Board">
            <a:extLst>
              <a:ext uri="{FF2B5EF4-FFF2-40B4-BE49-F238E27FC236}">
                <a16:creationId xmlns:a16="http://schemas.microsoft.com/office/drawing/2014/main" id="{F2F551F1-B167-DDAD-F5C7-709FF9793E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7" name="Table Placeholder 6">
            <a:extLst>
              <a:ext uri="{FF2B5EF4-FFF2-40B4-BE49-F238E27FC236}">
                <a16:creationId xmlns:a16="http://schemas.microsoft.com/office/drawing/2014/main" id="{25E99AC8-F1A0-B864-939C-B22774523AA1}"/>
              </a:ext>
            </a:extLst>
          </p:cNvPr>
          <p:cNvSpPr>
            <a:spLocks noGrp="1"/>
          </p:cNvSpPr>
          <p:nvPr>
            <p:ph type="tbl" sz="quarter" idx="13"/>
          </p:nvPr>
        </p:nvSpPr>
        <p:spPr>
          <a:xfrm>
            <a:off x="523874" y="1844675"/>
            <a:ext cx="11171901" cy="4279900"/>
          </a:xfrm>
        </p:spPr>
        <p:txBody>
          <a:bodyPr/>
          <a:lstStyle/>
          <a:p>
            <a:endParaRPr lang="en-GB" dirty="0"/>
          </a:p>
        </p:txBody>
      </p:sp>
      <p:sp>
        <p:nvSpPr>
          <p:cNvPr id="10" name="Rectangle 9">
            <a:extLst>
              <a:ext uri="{FF2B5EF4-FFF2-40B4-BE49-F238E27FC236}">
                <a16:creationId xmlns:a16="http://schemas.microsoft.com/office/drawing/2014/main" id="{6FB4D757-2CEE-3342-7180-0D539F07B348}"/>
              </a:ext>
            </a:extLst>
          </p:cNvPr>
          <p:cNvSpPr/>
          <p:nvPr userDrawn="1"/>
        </p:nvSpPr>
        <p:spPr>
          <a:xfrm>
            <a:off x="0" y="6321714"/>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Footer Placeholder 4"/>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dirty="0"/>
              <a:t>NHS Bedfordshire, Luton and Milton Keynes Integrated Care Board</a:t>
            </a:r>
            <a:endParaRPr lang="en-GB" dirty="0"/>
          </a:p>
        </p:txBody>
      </p:sp>
      <p:sp>
        <p:nvSpPr>
          <p:cNvPr id="6" name="Slide Number Placeholder 5"/>
          <p:cNvSpPr>
            <a:spLocks noGrp="1"/>
          </p:cNvSpPr>
          <p:nvPr>
            <p:ph type="sldNum" sz="quarter" idx="12"/>
          </p:nvPr>
        </p:nvSpPr>
        <p:spPr>
          <a:xfrm>
            <a:off x="11208568" y="6356350"/>
            <a:ext cx="487208" cy="501649"/>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Tree>
    <p:extLst>
      <p:ext uri="{BB962C8B-B14F-4D97-AF65-F5344CB8AC3E}">
        <p14:creationId xmlns:p14="http://schemas.microsoft.com/office/powerpoint/2010/main" val="33683383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523445" y="382349"/>
            <a:ext cx="8812915" cy="1234800"/>
          </a:xfrm>
        </p:spPr>
        <p:txBody>
          <a:bodyPr lIns="0" tIns="0" rIns="0" bIns="0"/>
          <a:lstStyle>
            <a:lvl1pPr algn="l">
              <a:defRPr/>
            </a:lvl1pPr>
          </a:lstStyle>
          <a:p>
            <a:r>
              <a:rPr lang="en-US" dirty="0"/>
              <a:t>Click to edit Master title style</a:t>
            </a:r>
            <a:endParaRPr lang="en-GB" dirty="0"/>
          </a:p>
        </p:txBody>
      </p:sp>
      <p:pic>
        <p:nvPicPr>
          <p:cNvPr id="12" name="Picture 11" descr="Logo NHS Bedfordshire, Luton and Milton Keynes Integrated Care Board">
            <a:extLst>
              <a:ext uri="{FF2B5EF4-FFF2-40B4-BE49-F238E27FC236}">
                <a16:creationId xmlns:a16="http://schemas.microsoft.com/office/drawing/2014/main" id="{F2F551F1-B167-DDAD-F5C7-709FF9793E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4" name="Chart Placeholder 3">
            <a:extLst>
              <a:ext uri="{FF2B5EF4-FFF2-40B4-BE49-F238E27FC236}">
                <a16:creationId xmlns:a16="http://schemas.microsoft.com/office/drawing/2014/main" id="{164B4764-414F-5563-3829-8610C730F6A2}"/>
              </a:ext>
            </a:extLst>
          </p:cNvPr>
          <p:cNvSpPr>
            <a:spLocks noGrp="1"/>
          </p:cNvSpPr>
          <p:nvPr>
            <p:ph type="chart" sz="quarter" idx="14"/>
          </p:nvPr>
        </p:nvSpPr>
        <p:spPr>
          <a:xfrm>
            <a:off x="523875" y="1844674"/>
            <a:ext cx="11171901" cy="4279901"/>
          </a:xfrm>
        </p:spPr>
        <p:txBody>
          <a:bodyPr/>
          <a:lstStyle/>
          <a:p>
            <a:endParaRPr lang="en-GB" dirty="0"/>
          </a:p>
        </p:txBody>
      </p:sp>
      <p:sp>
        <p:nvSpPr>
          <p:cNvPr id="10" name="Rectangle 9">
            <a:extLst>
              <a:ext uri="{FF2B5EF4-FFF2-40B4-BE49-F238E27FC236}">
                <a16:creationId xmlns:a16="http://schemas.microsoft.com/office/drawing/2014/main" id="{6FB4D757-2CEE-3342-7180-0D539F07B348}"/>
              </a:ext>
            </a:extLst>
          </p:cNvPr>
          <p:cNvSpPr/>
          <p:nvPr userDrawn="1"/>
        </p:nvSpPr>
        <p:spPr>
          <a:xfrm>
            <a:off x="0" y="6321714"/>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Footer Placeholder 4"/>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dirty="0"/>
              <a:t>NHS Bedfordshire, Luton and Milton Keynes Integrated Care Board</a:t>
            </a:r>
            <a:endParaRPr lang="en-GB" dirty="0"/>
          </a:p>
        </p:txBody>
      </p:sp>
      <p:sp>
        <p:nvSpPr>
          <p:cNvPr id="6" name="Slide Number Placeholder 5"/>
          <p:cNvSpPr>
            <a:spLocks noGrp="1"/>
          </p:cNvSpPr>
          <p:nvPr>
            <p:ph type="sldNum" sz="quarter" idx="12"/>
          </p:nvPr>
        </p:nvSpPr>
        <p:spPr>
          <a:xfrm>
            <a:off x="11208568" y="6356350"/>
            <a:ext cx="487208" cy="501649"/>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Tree>
    <p:extLst>
      <p:ext uri="{BB962C8B-B14F-4D97-AF65-F5344CB8AC3E}">
        <p14:creationId xmlns:p14="http://schemas.microsoft.com/office/powerpoint/2010/main" val="25700597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Title and SmartArt Diagram">
    <p:spTree>
      <p:nvGrpSpPr>
        <p:cNvPr id="1" name=""/>
        <p:cNvGrpSpPr/>
        <p:nvPr/>
      </p:nvGrpSpPr>
      <p:grpSpPr>
        <a:xfrm>
          <a:off x="0" y="0"/>
          <a:ext cx="0" cy="0"/>
          <a:chOff x="0" y="0"/>
          <a:chExt cx="0" cy="0"/>
        </a:xfrm>
      </p:grpSpPr>
      <p:sp>
        <p:nvSpPr>
          <p:cNvPr id="2" name="Title 1"/>
          <p:cNvSpPr>
            <a:spLocks noGrp="1"/>
          </p:cNvSpPr>
          <p:nvPr>
            <p:ph type="title"/>
          </p:nvPr>
        </p:nvSpPr>
        <p:spPr>
          <a:xfrm>
            <a:off x="523445" y="382349"/>
            <a:ext cx="8812915" cy="1234800"/>
          </a:xfrm>
        </p:spPr>
        <p:txBody>
          <a:bodyPr lIns="0" tIns="0" rIns="0" bIns="0"/>
          <a:lstStyle>
            <a:lvl1pPr algn="l">
              <a:defRPr/>
            </a:lvl1pPr>
          </a:lstStyle>
          <a:p>
            <a:r>
              <a:rPr lang="en-US" dirty="0"/>
              <a:t>Click to edit Master title style</a:t>
            </a:r>
            <a:endParaRPr lang="en-GB" dirty="0"/>
          </a:p>
        </p:txBody>
      </p:sp>
      <p:pic>
        <p:nvPicPr>
          <p:cNvPr id="12" name="Picture 11" descr="Logo NHS Bedfordshire, Luton and Milton Keynes Integrated Care Board">
            <a:extLst>
              <a:ext uri="{FF2B5EF4-FFF2-40B4-BE49-F238E27FC236}">
                <a16:creationId xmlns:a16="http://schemas.microsoft.com/office/drawing/2014/main" id="{F2F551F1-B167-DDAD-F5C7-709FF9793E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7" name="SmartArt Placeholder 6">
            <a:extLst>
              <a:ext uri="{FF2B5EF4-FFF2-40B4-BE49-F238E27FC236}">
                <a16:creationId xmlns:a16="http://schemas.microsoft.com/office/drawing/2014/main" id="{FA0B32A7-6AE1-4B51-FD76-220CF0F3E849}"/>
              </a:ext>
            </a:extLst>
          </p:cNvPr>
          <p:cNvSpPr>
            <a:spLocks noGrp="1"/>
          </p:cNvSpPr>
          <p:nvPr>
            <p:ph type="dgm" sz="quarter" idx="15"/>
          </p:nvPr>
        </p:nvSpPr>
        <p:spPr>
          <a:xfrm>
            <a:off x="523875" y="1844675"/>
            <a:ext cx="11171901" cy="4279900"/>
          </a:xfrm>
        </p:spPr>
        <p:txBody>
          <a:bodyPr/>
          <a:lstStyle/>
          <a:p>
            <a:endParaRPr lang="en-GB" dirty="0"/>
          </a:p>
        </p:txBody>
      </p:sp>
      <p:sp>
        <p:nvSpPr>
          <p:cNvPr id="10" name="Rectangle 9">
            <a:extLst>
              <a:ext uri="{FF2B5EF4-FFF2-40B4-BE49-F238E27FC236}">
                <a16:creationId xmlns:a16="http://schemas.microsoft.com/office/drawing/2014/main" id="{6FB4D757-2CEE-3342-7180-0D539F07B348}"/>
              </a:ext>
            </a:extLst>
          </p:cNvPr>
          <p:cNvSpPr/>
          <p:nvPr userDrawn="1"/>
        </p:nvSpPr>
        <p:spPr>
          <a:xfrm>
            <a:off x="0" y="6321714"/>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Footer Placeholder 4"/>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dirty="0"/>
              <a:t>NHS Bedfordshire, Luton and Milton Keynes Integrated Care Board</a:t>
            </a:r>
            <a:endParaRPr lang="en-GB" dirty="0"/>
          </a:p>
        </p:txBody>
      </p:sp>
      <p:sp>
        <p:nvSpPr>
          <p:cNvPr id="6" name="Slide Number Placeholder 5"/>
          <p:cNvSpPr>
            <a:spLocks noGrp="1"/>
          </p:cNvSpPr>
          <p:nvPr>
            <p:ph type="sldNum" sz="quarter" idx="12"/>
          </p:nvPr>
        </p:nvSpPr>
        <p:spPr>
          <a:xfrm>
            <a:off x="11208568" y="6356350"/>
            <a:ext cx="487208" cy="501649"/>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Tree>
    <p:extLst>
      <p:ext uri="{BB962C8B-B14F-4D97-AF65-F5344CB8AC3E}">
        <p14:creationId xmlns:p14="http://schemas.microsoft.com/office/powerpoint/2010/main" val="37872465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umber, Title and Content_1">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dirty="0"/>
              <a:t>Click to edit Master title style</a:t>
            </a:r>
            <a:endParaRPr lang="en-GB" dirty="0"/>
          </a:p>
        </p:txBody>
      </p:sp>
      <p:sp>
        <p:nvSpPr>
          <p:cNvPr id="9" name="Oval 8">
            <a:extLst>
              <a:ext uri="{FF2B5EF4-FFF2-40B4-BE49-F238E27FC236}">
                <a16:creationId xmlns:a16="http://schemas.microsoft.com/office/drawing/2014/main" id="{C061D5CC-E7BA-CD48-BEFA-732B875B9457}"/>
              </a:ext>
              <a:ext uri="{C183D7F6-B498-43B3-948B-1728B52AA6E4}">
                <adec:decorative xmlns:adec="http://schemas.microsoft.com/office/drawing/2017/decorative" val="1"/>
              </a:ext>
            </a:extLst>
          </p:cNvPr>
          <p:cNvSpPr/>
          <p:nvPr userDrawn="1"/>
        </p:nvSpPr>
        <p:spPr>
          <a:xfrm>
            <a:off x="596213" y="458434"/>
            <a:ext cx="1080120" cy="10801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Content Placeholder 2">
            <a:extLst>
              <a:ext uri="{FF2B5EF4-FFF2-40B4-BE49-F238E27FC236}">
                <a16:creationId xmlns:a16="http://schemas.microsoft.com/office/drawing/2014/main" id="{AD6CD807-B739-3D41-88A9-ABEAAF0A12FA}"/>
              </a:ext>
            </a:extLst>
          </p:cNvPr>
          <p:cNvSpPr>
            <a:spLocks noGrp="1"/>
          </p:cNvSpPr>
          <p:nvPr>
            <p:ph idx="15" hasCustomPrompt="1"/>
          </p:nvPr>
        </p:nvSpPr>
        <p:spPr>
          <a:xfrm>
            <a:off x="59621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No.</a:t>
            </a:r>
            <a:endParaRPr lang="en-GB" dirty="0"/>
          </a:p>
        </p:txBody>
      </p:sp>
      <p:pic>
        <p:nvPicPr>
          <p:cNvPr id="13" name="Picture 12" descr="Logo NHS Bedfordshire, Luton and Milton Keynes Integrated Care Board">
            <a:extLst>
              <a:ext uri="{FF2B5EF4-FFF2-40B4-BE49-F238E27FC236}">
                <a16:creationId xmlns:a16="http://schemas.microsoft.com/office/drawing/2014/main" id="{FF131AAF-0690-B049-F07A-6EBD7BB9604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idx="1"/>
          </p:nvPr>
        </p:nvSpPr>
        <p:spPr>
          <a:xfrm>
            <a:off x="523445" y="1844825"/>
            <a:ext cx="11172331" cy="4281340"/>
          </a:xfrm>
        </p:spPr>
        <p:txBody>
          <a:bodyPr lIns="0" tIns="0" r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Rectangle 9">
            <a:extLst>
              <a:ext uri="{FF2B5EF4-FFF2-40B4-BE49-F238E27FC236}">
                <a16:creationId xmlns:a16="http://schemas.microsoft.com/office/drawing/2014/main" id="{34F70970-6B55-C9CE-E1DC-A320C509C980}"/>
              </a:ext>
            </a:extLst>
          </p:cNvPr>
          <p:cNvSpPr/>
          <p:nvPr userDrawn="1"/>
        </p:nvSpPr>
        <p:spPr>
          <a:xfrm>
            <a:off x="0" y="6321714"/>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Footer Placeholder 4"/>
          <p:cNvSpPr>
            <a:spLocks noGrp="1"/>
          </p:cNvSpPr>
          <p:nvPr>
            <p:ph type="ftr" sz="quarter" idx="11"/>
          </p:nvPr>
        </p:nvSpPr>
        <p:spPr>
          <a:xfrm>
            <a:off x="523445" y="6321714"/>
            <a:ext cx="7403008" cy="536285"/>
          </a:xfrm>
          <a:prstGeom prst="rect">
            <a:avLst/>
          </a:prstGeom>
        </p:spPr>
        <p:txBody>
          <a:bodyPr lIns="0" tIns="0" rIns="0" bIns="0"/>
          <a:lstStyle>
            <a:lvl1pPr algn="l">
              <a:defRPr/>
            </a:lvl1pPr>
          </a:lstStyle>
          <a:p>
            <a:r>
              <a:rPr lang="en-GB" b="1" dirty="0"/>
              <a:t>NHS Bedfordshire, Luton and Milton Keynes Integrated Care Board</a:t>
            </a:r>
            <a:endParaRPr lang="en-GB" dirty="0"/>
          </a:p>
        </p:txBody>
      </p:sp>
      <p:sp>
        <p:nvSpPr>
          <p:cNvPr id="6" name="Slide Number Placeholder 5"/>
          <p:cNvSpPr>
            <a:spLocks noGrp="1"/>
          </p:cNvSpPr>
          <p:nvPr>
            <p:ph type="sldNum" sz="quarter" idx="12"/>
          </p:nvPr>
        </p:nvSpPr>
        <p:spPr>
          <a:xfrm>
            <a:off x="11208568" y="6356350"/>
            <a:ext cx="487208" cy="501649"/>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Tree>
    <p:extLst>
      <p:ext uri="{BB962C8B-B14F-4D97-AF65-F5344CB8AC3E}">
        <p14:creationId xmlns:p14="http://schemas.microsoft.com/office/powerpoint/2010/main" val="16621401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1371" y="332656"/>
            <a:ext cx="11233248" cy="114300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31371" y="1700809"/>
            <a:ext cx="11233248" cy="4425355"/>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361571" y="6356351"/>
            <a:ext cx="3092829" cy="365125"/>
          </a:xfrm>
          <a:prstGeom prst="rect">
            <a:avLst/>
          </a:prstGeom>
        </p:spPr>
        <p:txBody>
          <a:bodyPr vert="horz" lIns="91440" tIns="45720" rIns="91440" bIns="45720" rtlCol="0" anchor="ctr"/>
          <a:lstStyle>
            <a:lvl1pPr algn="l">
              <a:defRPr sz="1200">
                <a:solidFill>
                  <a:schemeClr val="tx2"/>
                </a:solidFill>
              </a:defRPr>
            </a:lvl1pPr>
          </a:lstStyle>
          <a:p>
            <a:endParaRPr lang="en-GB"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2"/>
                </a:solidFill>
              </a:defRPr>
            </a:lvl1pPr>
          </a:lstStyle>
          <a:p>
            <a:r>
              <a:rPr lang="en-GB" dirty="0"/>
              <a:t>NHS Bedfordshire, Luton and Milton Keynes Integrated Care Board</a:t>
            </a:r>
          </a:p>
        </p:txBody>
      </p:sp>
      <p:sp>
        <p:nvSpPr>
          <p:cNvPr id="6" name="Slide Number Placeholder 5"/>
          <p:cNvSpPr>
            <a:spLocks noGrp="1"/>
          </p:cNvSpPr>
          <p:nvPr>
            <p:ph type="sldNum" sz="quarter" idx="4"/>
          </p:nvPr>
        </p:nvSpPr>
        <p:spPr>
          <a:xfrm>
            <a:off x="8737600" y="6356351"/>
            <a:ext cx="2997411" cy="365125"/>
          </a:xfrm>
          <a:prstGeom prst="rect">
            <a:avLst/>
          </a:prstGeom>
        </p:spPr>
        <p:txBody>
          <a:bodyPr vert="horz" lIns="91440" tIns="45720" rIns="91440" bIns="45720" rtlCol="0" anchor="ctr"/>
          <a:lstStyle>
            <a:lvl1pPr algn="r">
              <a:defRPr sz="1200">
                <a:solidFill>
                  <a:schemeClr val="tx2"/>
                </a:solidFill>
              </a:defRPr>
            </a:lvl1pPr>
          </a:lstStyle>
          <a:p>
            <a:fld id="{30A60DCE-9105-48A5-8A92-25C9283756D1}" type="slidenum">
              <a:rPr lang="en-GB" smtClean="0"/>
              <a:pPr/>
              <a:t>‹#›</a:t>
            </a:fld>
            <a:endParaRPr lang="en-GB" dirty="0"/>
          </a:p>
        </p:txBody>
      </p:sp>
    </p:spTree>
    <p:extLst>
      <p:ext uri="{BB962C8B-B14F-4D97-AF65-F5344CB8AC3E}">
        <p14:creationId xmlns:p14="http://schemas.microsoft.com/office/powerpoint/2010/main" val="945396687"/>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75" r:id="rId4"/>
    <p:sldLayoutId id="2147483674" r:id="rId5"/>
    <p:sldLayoutId id="2147483676" r:id="rId6"/>
    <p:sldLayoutId id="2147483677" r:id="rId7"/>
    <p:sldLayoutId id="2147483678" r:id="rId8"/>
    <p:sldLayoutId id="2147483660" r:id="rId9"/>
    <p:sldLayoutId id="2147483667" r:id="rId10"/>
    <p:sldLayoutId id="2147483668" r:id="rId11"/>
    <p:sldLayoutId id="2147483669" r:id="rId12"/>
    <p:sldLayoutId id="2147483672" r:id="rId13"/>
    <p:sldLayoutId id="2147483666" r:id="rId14"/>
    <p:sldLayoutId id="2147483661" r:id="rId15"/>
    <p:sldLayoutId id="2147483662" r:id="rId16"/>
    <p:sldLayoutId id="2147483664" r:id="rId17"/>
    <p:sldLayoutId id="2147483663" r:id="rId18"/>
    <p:sldLayoutId id="2147483665" r:id="rId19"/>
    <p:sldLayoutId id="2147483652" r:id="rId20"/>
    <p:sldLayoutId id="2147483687" r:id="rId21"/>
    <p:sldLayoutId id="2147483688" r:id="rId22"/>
    <p:sldLayoutId id="2147483689" r:id="rId23"/>
    <p:sldLayoutId id="2147483681" r:id="rId24"/>
    <p:sldLayoutId id="2147483680" r:id="rId25"/>
    <p:sldLayoutId id="2147483682" r:id="rId26"/>
    <p:sldLayoutId id="2147483679" r:id="rId27"/>
    <p:sldLayoutId id="2147483683" r:id="rId28"/>
    <p:sldLayoutId id="2147483684" r:id="rId29"/>
    <p:sldLayoutId id="2147483685" r:id="rId30"/>
    <p:sldLayoutId id="2147483686" r:id="rId31"/>
    <p:sldLayoutId id="2147483654" r:id="rId32"/>
    <p:sldLayoutId id="2147483655" r:id="rId33"/>
    <p:sldLayoutId id="2147483673" r:id="rId34"/>
  </p:sldLayoutIdLst>
  <p:hf hdr="0" dt="0"/>
  <p:txStyles>
    <p:titleStyle>
      <a:lvl1pPr algn="l" defTabSz="914400" rtl="0" eaLnBrk="1" latinLnBrk="0" hangingPunct="1">
        <a:spcBef>
          <a:spcPct val="0"/>
        </a:spcBef>
        <a:buNone/>
        <a:defRPr sz="4000" b="1" kern="1200">
          <a:solidFill>
            <a:schemeClr val="accent1"/>
          </a:solidFill>
          <a:latin typeface="+mj-lt"/>
          <a:ea typeface="+mj-ea"/>
          <a:cs typeface="+mj-cs"/>
        </a:defRPr>
      </a:lvl1pPr>
    </p:titleStyle>
    <p:body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19.jpeg"/></Relationships>
</file>

<file path=ppt/slides/_rels/slide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606D532D-63F5-4D43-AE4B-68393BC1FFE9}"/>
              </a:ext>
            </a:extLst>
          </p:cNvPr>
          <p:cNvSpPr>
            <a:spLocks noGrp="1"/>
          </p:cNvSpPr>
          <p:nvPr>
            <p:ph type="sldNum" sz="quarter" idx="12"/>
          </p:nvPr>
        </p:nvSpPr>
        <p:spPr>
          <a:xfrm>
            <a:off x="8737600" y="6356351"/>
            <a:ext cx="2997411"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0A60DCE-9105-48A5-8A92-25C9283756D1}" type="slidenum">
              <a:rPr lang="en-GB" smtClean="0"/>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dirty="0">
              <a:ln>
                <a:noFill/>
              </a:ln>
              <a:solidFill>
                <a:srgbClr val="000000">
                  <a:tint val="75000"/>
                </a:srgbClr>
              </a:solidFill>
              <a:effectLst/>
              <a:uLnTx/>
              <a:uFillTx/>
              <a:latin typeface="Century Gothic" panose="020F0302020204030204"/>
              <a:ea typeface="+mn-ea"/>
              <a:cs typeface="+mn-cs"/>
            </a:endParaRPr>
          </a:p>
        </p:txBody>
      </p:sp>
      <p:sp>
        <p:nvSpPr>
          <p:cNvPr id="2" name="TextBox 1">
            <a:extLst>
              <a:ext uri="{FF2B5EF4-FFF2-40B4-BE49-F238E27FC236}">
                <a16:creationId xmlns:a16="http://schemas.microsoft.com/office/drawing/2014/main" id="{960A52AC-4091-448A-A575-B4FCC859BF31}"/>
              </a:ext>
            </a:extLst>
          </p:cNvPr>
          <p:cNvSpPr txBox="1"/>
          <p:nvPr/>
        </p:nvSpPr>
        <p:spPr>
          <a:xfrm>
            <a:off x="4799857" y="2636912"/>
            <a:ext cx="6840760" cy="2585323"/>
          </a:xfrm>
          <a:prstGeom prst="rect">
            <a:avLst/>
          </a:prstGeom>
          <a:noFill/>
        </p:spPr>
        <p:txBody>
          <a:bodyPr wrap="square" rtlCol="0">
            <a:spAutoFit/>
          </a:bodyPr>
          <a:lstStyle/>
          <a:p>
            <a:r>
              <a:rPr lang="en-GB" sz="5000" b="1" dirty="0">
                <a:solidFill>
                  <a:srgbClr val="002060"/>
                </a:solidFill>
              </a:rPr>
              <a:t>Moments that matter </a:t>
            </a:r>
          </a:p>
          <a:p>
            <a:r>
              <a:rPr lang="en-GB" sz="3600" b="1" dirty="0">
                <a:solidFill>
                  <a:srgbClr val="002060"/>
                </a:solidFill>
              </a:rPr>
              <a:t>How the ICS is making a difference</a:t>
            </a:r>
          </a:p>
          <a:p>
            <a:endParaRPr lang="en-GB" sz="4000" b="1" dirty="0"/>
          </a:p>
        </p:txBody>
      </p:sp>
      <p:sp>
        <p:nvSpPr>
          <p:cNvPr id="3" name="TextBox 2">
            <a:extLst>
              <a:ext uri="{FF2B5EF4-FFF2-40B4-BE49-F238E27FC236}">
                <a16:creationId xmlns:a16="http://schemas.microsoft.com/office/drawing/2014/main" id="{F374A390-C115-4604-9460-3691AF297379}"/>
              </a:ext>
            </a:extLst>
          </p:cNvPr>
          <p:cNvSpPr txBox="1"/>
          <p:nvPr/>
        </p:nvSpPr>
        <p:spPr>
          <a:xfrm>
            <a:off x="4869366" y="5485470"/>
            <a:ext cx="6701742" cy="553998"/>
          </a:xfrm>
          <a:prstGeom prst="rect">
            <a:avLst/>
          </a:prstGeom>
          <a:noFill/>
        </p:spPr>
        <p:txBody>
          <a:bodyPr wrap="square" rtlCol="0">
            <a:spAutoFit/>
          </a:bodyPr>
          <a:lstStyle/>
          <a:p>
            <a:r>
              <a:rPr lang="en-GB" sz="3000" dirty="0">
                <a:solidFill>
                  <a:schemeClr val="bg1">
                    <a:lumMod val="50000"/>
                  </a:schemeClr>
                </a:solidFill>
              </a:rPr>
              <a:t>Felicity Cox, Chief Executive </a:t>
            </a:r>
          </a:p>
        </p:txBody>
      </p:sp>
    </p:spTree>
    <p:extLst>
      <p:ext uri="{BB962C8B-B14F-4D97-AF65-F5344CB8AC3E}">
        <p14:creationId xmlns:p14="http://schemas.microsoft.com/office/powerpoint/2010/main" val="2254967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89A562-AB3B-4B6F-93C9-2CAF64E99C73}"/>
              </a:ext>
            </a:extLst>
          </p:cNvPr>
          <p:cNvSpPr>
            <a:spLocks noGrp="1"/>
          </p:cNvSpPr>
          <p:nvPr>
            <p:ph type="title"/>
          </p:nvPr>
        </p:nvSpPr>
        <p:spPr/>
        <p:txBody>
          <a:bodyPr/>
          <a:lstStyle/>
          <a:p>
            <a:r>
              <a:rPr lang="en-GB" dirty="0"/>
              <a:t>Private sector partnerships </a:t>
            </a:r>
          </a:p>
        </p:txBody>
      </p:sp>
      <p:sp>
        <p:nvSpPr>
          <p:cNvPr id="3" name="Content Placeholder 2">
            <a:extLst>
              <a:ext uri="{FF2B5EF4-FFF2-40B4-BE49-F238E27FC236}">
                <a16:creationId xmlns:a16="http://schemas.microsoft.com/office/drawing/2014/main" id="{B4866898-5348-4B41-9946-DF68081A5A1E}"/>
              </a:ext>
            </a:extLst>
          </p:cNvPr>
          <p:cNvSpPr>
            <a:spLocks noGrp="1"/>
          </p:cNvSpPr>
          <p:nvPr>
            <p:ph idx="1"/>
          </p:nvPr>
        </p:nvSpPr>
        <p:spPr>
          <a:xfrm>
            <a:off x="623393" y="1844824"/>
            <a:ext cx="7128792" cy="4280400"/>
          </a:xfrm>
        </p:spPr>
        <p:txBody>
          <a:bodyPr>
            <a:normAutofit/>
          </a:bodyPr>
          <a:lstStyle/>
          <a:p>
            <a:pPr marL="0" indent="0">
              <a:buNone/>
            </a:pPr>
            <a:r>
              <a:rPr lang="en-GB" b="1" dirty="0">
                <a:solidFill>
                  <a:srgbClr val="0070C0"/>
                </a:solidFill>
              </a:rPr>
              <a:t>Big organisations have an important role to play in creating healthy lives. MK Dons is one partner who is helping to turn young lives around. </a:t>
            </a:r>
          </a:p>
          <a:p>
            <a:pPr marL="0" indent="0">
              <a:buNone/>
            </a:pPr>
            <a:endParaRPr lang="en-GB" b="1" dirty="0">
              <a:solidFill>
                <a:srgbClr val="0070C0"/>
              </a:solidFill>
            </a:endParaRPr>
          </a:p>
          <a:p>
            <a:r>
              <a:rPr lang="en-GB" sz="2000" dirty="0">
                <a:solidFill>
                  <a:schemeClr val="tx1"/>
                </a:solidFill>
              </a:rPr>
              <a:t>Working in partnership with local businesses to tackle the health of BLMK Is a priority for the ICS.</a:t>
            </a:r>
          </a:p>
          <a:p>
            <a:endParaRPr lang="en-GB" sz="2000" dirty="0">
              <a:solidFill>
                <a:schemeClr val="tx1"/>
              </a:solidFill>
            </a:endParaRPr>
          </a:p>
          <a:p>
            <a:r>
              <a:rPr lang="en-GB" sz="2000" dirty="0">
                <a:solidFill>
                  <a:schemeClr val="tx1"/>
                </a:solidFill>
              </a:rPr>
              <a:t>MK Dons has joined us by offering coaching sessions to young people from deprived backgrounds, to tackle mental health, anxiety and obesity. </a:t>
            </a:r>
          </a:p>
        </p:txBody>
      </p:sp>
      <p:sp>
        <p:nvSpPr>
          <p:cNvPr id="4" name="Footer Placeholder 3">
            <a:extLst>
              <a:ext uri="{FF2B5EF4-FFF2-40B4-BE49-F238E27FC236}">
                <a16:creationId xmlns:a16="http://schemas.microsoft.com/office/drawing/2014/main" id="{02E40235-43DD-4A69-8220-227B0B165E92}"/>
              </a:ext>
            </a:extLst>
          </p:cNvPr>
          <p:cNvSpPr>
            <a:spLocks noGrp="1"/>
          </p:cNvSpPr>
          <p:nvPr>
            <p:ph type="ftr" sz="quarter" idx="11"/>
          </p:nvPr>
        </p:nvSpPr>
        <p:spPr/>
        <p:txBody>
          <a:bodyPr/>
          <a:lstStyle/>
          <a:p>
            <a:r>
              <a:rPr lang="en-GB" b="1" dirty="0"/>
              <a:t>Bedfordshire, Luton and Milton Keynes Health and Care Partnership</a:t>
            </a:r>
            <a:endParaRPr lang="en-GB" dirty="0"/>
          </a:p>
        </p:txBody>
      </p:sp>
      <p:sp>
        <p:nvSpPr>
          <p:cNvPr id="5" name="Slide Number Placeholder 4">
            <a:extLst>
              <a:ext uri="{FF2B5EF4-FFF2-40B4-BE49-F238E27FC236}">
                <a16:creationId xmlns:a16="http://schemas.microsoft.com/office/drawing/2014/main" id="{7F4B6CEF-06F7-4E5C-8616-6E8317E29DE1}"/>
              </a:ext>
            </a:extLst>
          </p:cNvPr>
          <p:cNvSpPr>
            <a:spLocks noGrp="1"/>
          </p:cNvSpPr>
          <p:nvPr>
            <p:ph type="sldNum" sz="quarter" idx="12"/>
          </p:nvPr>
        </p:nvSpPr>
        <p:spPr/>
        <p:txBody>
          <a:bodyPr/>
          <a:lstStyle/>
          <a:p>
            <a:fld id="{30A60DCE-9105-48A5-8A92-25C9283756D1}" type="slidenum">
              <a:rPr lang="en-GB" smtClean="0"/>
              <a:pPr/>
              <a:t>10</a:t>
            </a:fld>
            <a:endParaRPr lang="en-GB" dirty="0"/>
          </a:p>
        </p:txBody>
      </p:sp>
      <p:pic>
        <p:nvPicPr>
          <p:cNvPr id="6" name="Picture 2" descr="See the source image">
            <a:extLst>
              <a:ext uri="{FF2B5EF4-FFF2-40B4-BE49-F238E27FC236}">
                <a16:creationId xmlns:a16="http://schemas.microsoft.com/office/drawing/2014/main" id="{07E5080C-6413-4107-A1F2-C8669BDD8D8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68790" y="1966011"/>
            <a:ext cx="3840425" cy="2160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55125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66499-02EB-4D7C-B967-96A048AF83A7}"/>
              </a:ext>
            </a:extLst>
          </p:cNvPr>
          <p:cNvSpPr>
            <a:spLocks noGrp="1"/>
          </p:cNvSpPr>
          <p:nvPr>
            <p:ph type="title"/>
          </p:nvPr>
        </p:nvSpPr>
        <p:spPr/>
        <p:txBody>
          <a:bodyPr>
            <a:normAutofit/>
          </a:bodyPr>
          <a:lstStyle/>
          <a:p>
            <a:r>
              <a:rPr lang="en-GB" dirty="0"/>
              <a:t>Funding the voluntary sector </a:t>
            </a:r>
            <a:br>
              <a:rPr lang="en-GB" dirty="0"/>
            </a:br>
            <a:r>
              <a:rPr lang="en-GB" dirty="0"/>
              <a:t>to help local people </a:t>
            </a:r>
          </a:p>
        </p:txBody>
      </p:sp>
      <p:sp>
        <p:nvSpPr>
          <p:cNvPr id="3" name="Content Placeholder 2">
            <a:extLst>
              <a:ext uri="{FF2B5EF4-FFF2-40B4-BE49-F238E27FC236}">
                <a16:creationId xmlns:a16="http://schemas.microsoft.com/office/drawing/2014/main" id="{0A58FC2A-ED22-4D19-88FE-A1BB54B6E9F6}"/>
              </a:ext>
            </a:extLst>
          </p:cNvPr>
          <p:cNvSpPr>
            <a:spLocks noGrp="1"/>
          </p:cNvSpPr>
          <p:nvPr>
            <p:ph idx="1"/>
          </p:nvPr>
        </p:nvSpPr>
        <p:spPr>
          <a:xfrm>
            <a:off x="623392" y="1844824"/>
            <a:ext cx="7727394" cy="4280400"/>
          </a:xfrm>
        </p:spPr>
        <p:txBody>
          <a:bodyPr>
            <a:normAutofit fontScale="77500" lnSpcReduction="20000"/>
          </a:bodyPr>
          <a:lstStyle/>
          <a:p>
            <a:pPr marL="0" indent="0">
              <a:lnSpc>
                <a:spcPct val="120000"/>
              </a:lnSpc>
              <a:buNone/>
            </a:pPr>
            <a:r>
              <a:rPr lang="en-GB" sz="3100" b="1" dirty="0">
                <a:solidFill>
                  <a:srgbClr val="0070C0"/>
                </a:solidFill>
                <a:latin typeface="Century Gothic (Body)"/>
              </a:rPr>
              <a:t>Isolated communities are now able to access help and care thanks to funding allocated by the ICS.</a:t>
            </a:r>
          </a:p>
          <a:p>
            <a:pPr marL="0" indent="0">
              <a:lnSpc>
                <a:spcPct val="120000"/>
              </a:lnSpc>
              <a:buNone/>
            </a:pPr>
            <a:endParaRPr lang="en-GB" sz="3400" b="1" dirty="0">
              <a:solidFill>
                <a:srgbClr val="0070C0"/>
              </a:solidFill>
              <a:latin typeface="Century Gothic (Body)"/>
            </a:endParaRPr>
          </a:p>
          <a:p>
            <a:pPr>
              <a:lnSpc>
                <a:spcPct val="120000"/>
              </a:lnSpc>
            </a:pPr>
            <a:r>
              <a:rPr lang="en-GB" sz="2600" dirty="0">
                <a:solidFill>
                  <a:schemeClr val="tx1"/>
                </a:solidFill>
                <a:latin typeface="Century Gothic (Body)"/>
              </a:rPr>
              <a:t>The Bedfordshire Rural Communities Charity is helping people in rural areas to access digital support and equipment to help them connect to others. </a:t>
            </a:r>
          </a:p>
          <a:p>
            <a:pPr>
              <a:lnSpc>
                <a:spcPct val="120000"/>
              </a:lnSpc>
            </a:pPr>
            <a:endParaRPr lang="en-GB" sz="2600" b="0" i="0" dirty="0">
              <a:solidFill>
                <a:schemeClr val="tx1"/>
              </a:solidFill>
              <a:effectLst/>
            </a:endParaRPr>
          </a:p>
          <a:p>
            <a:pPr>
              <a:lnSpc>
                <a:spcPct val="120000"/>
              </a:lnSpc>
            </a:pPr>
            <a:r>
              <a:rPr lang="en-GB" sz="2600" dirty="0">
                <a:solidFill>
                  <a:schemeClr val="tx1"/>
                </a:solidFill>
                <a:latin typeface="Century Gothic" panose="020B0502020202020204" pitchFamily="34" charset="0"/>
              </a:rPr>
              <a:t>The British Red Cross has been able to roll out the ‘Home Safe’ programme which sees volunteers ‘checking in’ on people who have been discharged from hospital. </a:t>
            </a:r>
            <a:endParaRPr lang="en-GB" sz="2600" dirty="0">
              <a:latin typeface="Century Gothic" panose="020B0502020202020204" pitchFamily="34" charset="0"/>
            </a:endParaRPr>
          </a:p>
        </p:txBody>
      </p:sp>
      <p:sp>
        <p:nvSpPr>
          <p:cNvPr id="4" name="Footer Placeholder 3">
            <a:extLst>
              <a:ext uri="{FF2B5EF4-FFF2-40B4-BE49-F238E27FC236}">
                <a16:creationId xmlns:a16="http://schemas.microsoft.com/office/drawing/2014/main" id="{A1841642-B365-45D7-9E76-87FD322B3474}"/>
              </a:ext>
            </a:extLst>
          </p:cNvPr>
          <p:cNvSpPr>
            <a:spLocks noGrp="1"/>
          </p:cNvSpPr>
          <p:nvPr>
            <p:ph type="ftr" sz="quarter" idx="11"/>
          </p:nvPr>
        </p:nvSpPr>
        <p:spPr/>
        <p:txBody>
          <a:bodyPr/>
          <a:lstStyle/>
          <a:p>
            <a:r>
              <a:rPr lang="en-GB" b="1" dirty="0"/>
              <a:t>Bedfordshire, Luton and Milton Keynes Health and Care Partnership</a:t>
            </a:r>
            <a:endParaRPr lang="en-GB" dirty="0"/>
          </a:p>
        </p:txBody>
      </p:sp>
      <p:sp>
        <p:nvSpPr>
          <p:cNvPr id="5" name="Slide Number Placeholder 4">
            <a:extLst>
              <a:ext uri="{FF2B5EF4-FFF2-40B4-BE49-F238E27FC236}">
                <a16:creationId xmlns:a16="http://schemas.microsoft.com/office/drawing/2014/main" id="{83CEAAAF-9697-44E8-8990-270C7C797C6B}"/>
              </a:ext>
            </a:extLst>
          </p:cNvPr>
          <p:cNvSpPr>
            <a:spLocks noGrp="1"/>
          </p:cNvSpPr>
          <p:nvPr>
            <p:ph type="sldNum" sz="quarter" idx="12"/>
          </p:nvPr>
        </p:nvSpPr>
        <p:spPr/>
        <p:txBody>
          <a:bodyPr/>
          <a:lstStyle/>
          <a:p>
            <a:fld id="{30A60DCE-9105-48A5-8A92-25C9283756D1}" type="slidenum">
              <a:rPr lang="en-GB" smtClean="0"/>
              <a:pPr/>
              <a:t>2</a:t>
            </a:fld>
            <a:endParaRPr lang="en-GB" dirty="0"/>
          </a:p>
        </p:txBody>
      </p:sp>
      <p:pic>
        <p:nvPicPr>
          <p:cNvPr id="6" name="Picture 4" descr="See the source image">
            <a:extLst>
              <a:ext uri="{FF2B5EF4-FFF2-40B4-BE49-F238E27FC236}">
                <a16:creationId xmlns:a16="http://schemas.microsoft.com/office/drawing/2014/main" id="{356066F0-E24B-4247-8A39-7830E5C89A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42259" y="3696303"/>
            <a:ext cx="3549741" cy="2606139"/>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See the source image">
            <a:extLst>
              <a:ext uri="{FF2B5EF4-FFF2-40B4-BE49-F238E27FC236}">
                <a16:creationId xmlns:a16="http://schemas.microsoft.com/office/drawing/2014/main" id="{1B0B1C6A-A792-462F-B173-B2E43CA70A6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68630" y="1617149"/>
            <a:ext cx="2608702" cy="26087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5088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322AD9-DA51-44E2-BD69-A59CD675F119}"/>
              </a:ext>
            </a:extLst>
          </p:cNvPr>
          <p:cNvSpPr>
            <a:spLocks noGrp="1"/>
          </p:cNvSpPr>
          <p:nvPr>
            <p:ph type="title"/>
          </p:nvPr>
        </p:nvSpPr>
        <p:spPr/>
        <p:txBody>
          <a:bodyPr>
            <a:normAutofit/>
          </a:bodyPr>
          <a:lstStyle/>
          <a:p>
            <a:r>
              <a:rPr lang="en-GB" dirty="0"/>
              <a:t>Funding the voluntary sector </a:t>
            </a:r>
            <a:br>
              <a:rPr lang="en-GB" dirty="0"/>
            </a:br>
            <a:r>
              <a:rPr lang="en-GB" dirty="0"/>
              <a:t>to help local people </a:t>
            </a:r>
          </a:p>
        </p:txBody>
      </p:sp>
      <p:sp>
        <p:nvSpPr>
          <p:cNvPr id="3" name="Content Placeholder 2">
            <a:extLst>
              <a:ext uri="{FF2B5EF4-FFF2-40B4-BE49-F238E27FC236}">
                <a16:creationId xmlns:a16="http://schemas.microsoft.com/office/drawing/2014/main" id="{D08F1292-DFE8-4E11-9A9C-DE1AEE57723F}"/>
              </a:ext>
            </a:extLst>
          </p:cNvPr>
          <p:cNvSpPr>
            <a:spLocks noGrp="1"/>
          </p:cNvSpPr>
          <p:nvPr>
            <p:ph idx="1"/>
          </p:nvPr>
        </p:nvSpPr>
        <p:spPr>
          <a:xfrm>
            <a:off x="645425" y="1879459"/>
            <a:ext cx="8212135" cy="4807379"/>
          </a:xfrm>
        </p:spPr>
        <p:txBody>
          <a:bodyPr>
            <a:normAutofit fontScale="77500" lnSpcReduction="20000"/>
          </a:bodyPr>
          <a:lstStyle/>
          <a:p>
            <a:pPr marL="0" indent="0">
              <a:lnSpc>
                <a:spcPct val="120000"/>
              </a:lnSpc>
              <a:buNone/>
            </a:pPr>
            <a:r>
              <a:rPr lang="en-GB" sz="3100" b="1" dirty="0">
                <a:solidFill>
                  <a:srgbClr val="0070C0"/>
                </a:solidFill>
                <a:latin typeface="Century Gothic "/>
              </a:rPr>
              <a:t>The ICS has supported YMCA Milton Keynes to help volunteers at Milton Keynes Hospital transform lives</a:t>
            </a:r>
            <a:r>
              <a:rPr lang="en-GB" sz="3400" b="1" dirty="0">
                <a:solidFill>
                  <a:srgbClr val="0070C0"/>
                </a:solidFill>
                <a:latin typeface="Century Gothic "/>
              </a:rPr>
              <a:t>.</a:t>
            </a:r>
          </a:p>
          <a:p>
            <a:pPr marL="0" indent="0">
              <a:lnSpc>
                <a:spcPct val="120000"/>
              </a:lnSpc>
              <a:buNone/>
            </a:pPr>
            <a:endParaRPr lang="en-GB" sz="2400" dirty="0">
              <a:latin typeface="Century Gothic "/>
            </a:endParaRPr>
          </a:p>
          <a:p>
            <a:pPr>
              <a:lnSpc>
                <a:spcPct val="120000"/>
              </a:lnSpc>
            </a:pPr>
            <a:r>
              <a:rPr lang="en-GB" sz="2900" dirty="0">
                <a:latin typeface="Century Gothic "/>
              </a:rPr>
              <a:t>Milton Keynes Hospital, Thames Valley Police and the YMCA MK volunteers are working in the Emergency Department to help young people that have been affected by assault, serious violence, substance abuse, mental health issues and self harm. </a:t>
            </a:r>
          </a:p>
          <a:p>
            <a:pPr>
              <a:lnSpc>
                <a:spcPct val="120000"/>
              </a:lnSpc>
            </a:pPr>
            <a:endParaRPr lang="en-GB" sz="2900" dirty="0">
              <a:latin typeface="Century Gothic "/>
            </a:endParaRPr>
          </a:p>
          <a:p>
            <a:pPr>
              <a:lnSpc>
                <a:spcPct val="120000"/>
              </a:lnSpc>
            </a:pPr>
            <a:r>
              <a:rPr lang="en-GB" sz="2900" dirty="0">
                <a:latin typeface="Century Gothic "/>
              </a:rPr>
              <a:t>B is one of 14 young people who are being helped by this specialist team.</a:t>
            </a:r>
            <a:endParaRPr lang="en-GB" sz="2900" dirty="0"/>
          </a:p>
        </p:txBody>
      </p:sp>
      <p:sp>
        <p:nvSpPr>
          <p:cNvPr id="4" name="Footer Placeholder 3">
            <a:extLst>
              <a:ext uri="{FF2B5EF4-FFF2-40B4-BE49-F238E27FC236}">
                <a16:creationId xmlns:a16="http://schemas.microsoft.com/office/drawing/2014/main" id="{BF2C25BC-FBC1-4140-9484-3740D7EBE89B}"/>
              </a:ext>
            </a:extLst>
          </p:cNvPr>
          <p:cNvSpPr>
            <a:spLocks noGrp="1"/>
          </p:cNvSpPr>
          <p:nvPr>
            <p:ph type="ftr" sz="quarter" idx="11"/>
          </p:nvPr>
        </p:nvSpPr>
        <p:spPr/>
        <p:txBody>
          <a:bodyPr/>
          <a:lstStyle/>
          <a:p>
            <a:r>
              <a:rPr lang="en-GB" b="1" dirty="0"/>
              <a:t>Bedfordshire, Luton and Milton Keynes Health and Care Partnership</a:t>
            </a:r>
            <a:endParaRPr lang="en-GB" dirty="0"/>
          </a:p>
        </p:txBody>
      </p:sp>
      <p:sp>
        <p:nvSpPr>
          <p:cNvPr id="5" name="Slide Number Placeholder 4">
            <a:extLst>
              <a:ext uri="{FF2B5EF4-FFF2-40B4-BE49-F238E27FC236}">
                <a16:creationId xmlns:a16="http://schemas.microsoft.com/office/drawing/2014/main" id="{F40EA6D6-AC75-4818-835B-2D092345F56C}"/>
              </a:ext>
            </a:extLst>
          </p:cNvPr>
          <p:cNvSpPr>
            <a:spLocks noGrp="1"/>
          </p:cNvSpPr>
          <p:nvPr>
            <p:ph type="sldNum" sz="quarter" idx="12"/>
          </p:nvPr>
        </p:nvSpPr>
        <p:spPr/>
        <p:txBody>
          <a:bodyPr/>
          <a:lstStyle/>
          <a:p>
            <a:fld id="{30A60DCE-9105-48A5-8A92-25C9283756D1}" type="slidenum">
              <a:rPr lang="en-GB" smtClean="0"/>
              <a:pPr/>
              <a:t>3</a:t>
            </a:fld>
            <a:endParaRPr lang="en-GB" dirty="0"/>
          </a:p>
        </p:txBody>
      </p:sp>
      <p:pic>
        <p:nvPicPr>
          <p:cNvPr id="6" name="Picture 2" descr="See the source image">
            <a:extLst>
              <a:ext uri="{FF2B5EF4-FFF2-40B4-BE49-F238E27FC236}">
                <a16:creationId xmlns:a16="http://schemas.microsoft.com/office/drawing/2014/main" id="{31AE38AB-3C5D-42F8-AC92-F75E0E62BE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28615" y="1976767"/>
            <a:ext cx="2608684" cy="41478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63908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31A340-6BC8-4BEB-A460-3FAEBCAF3C61}"/>
              </a:ext>
            </a:extLst>
          </p:cNvPr>
          <p:cNvSpPr>
            <a:spLocks noGrp="1"/>
          </p:cNvSpPr>
          <p:nvPr>
            <p:ph type="title"/>
          </p:nvPr>
        </p:nvSpPr>
        <p:spPr/>
        <p:txBody>
          <a:bodyPr/>
          <a:lstStyle/>
          <a:p>
            <a:r>
              <a:rPr lang="en-GB" dirty="0"/>
              <a:t>Funding the keyworker service </a:t>
            </a:r>
          </a:p>
        </p:txBody>
      </p:sp>
      <p:sp>
        <p:nvSpPr>
          <p:cNvPr id="3" name="Content Placeholder 2">
            <a:extLst>
              <a:ext uri="{FF2B5EF4-FFF2-40B4-BE49-F238E27FC236}">
                <a16:creationId xmlns:a16="http://schemas.microsoft.com/office/drawing/2014/main" id="{A0B59883-581E-49C5-B8C5-61187AE05B05}"/>
              </a:ext>
            </a:extLst>
          </p:cNvPr>
          <p:cNvSpPr>
            <a:spLocks noGrp="1"/>
          </p:cNvSpPr>
          <p:nvPr>
            <p:ph idx="1"/>
          </p:nvPr>
        </p:nvSpPr>
        <p:spPr>
          <a:xfrm>
            <a:off x="623393" y="1844824"/>
            <a:ext cx="7253668" cy="4247504"/>
          </a:xfrm>
        </p:spPr>
        <p:txBody>
          <a:bodyPr>
            <a:normAutofit/>
          </a:bodyPr>
          <a:lstStyle/>
          <a:p>
            <a:pPr marL="0" indent="0">
              <a:buNone/>
            </a:pPr>
            <a:r>
              <a:rPr lang="en-GB" b="1" dirty="0">
                <a:solidFill>
                  <a:srgbClr val="0070C0"/>
                </a:solidFill>
              </a:rPr>
              <a:t>ICB funding for key workers means that young people, like L who have a learning disability can get help to reach their potential.</a:t>
            </a:r>
          </a:p>
          <a:p>
            <a:pPr marL="0" indent="0">
              <a:buNone/>
            </a:pPr>
            <a:endParaRPr lang="en-GB" b="1" dirty="0">
              <a:solidFill>
                <a:srgbClr val="0070C0"/>
              </a:solidFill>
            </a:endParaRPr>
          </a:p>
          <a:p>
            <a:r>
              <a:rPr lang="en-GB" sz="2000" dirty="0">
                <a:solidFill>
                  <a:schemeClr val="tx1"/>
                </a:solidFill>
              </a:rPr>
              <a:t>The Keyworker service provides support to young people who have learning disabilities and autism. </a:t>
            </a:r>
          </a:p>
          <a:p>
            <a:endParaRPr lang="en-GB" sz="2000" dirty="0">
              <a:solidFill>
                <a:schemeClr val="tx1"/>
              </a:solidFill>
            </a:endParaRPr>
          </a:p>
          <a:p>
            <a:r>
              <a:rPr lang="en-GB" sz="2000" dirty="0">
                <a:solidFill>
                  <a:schemeClr val="tx1"/>
                </a:solidFill>
              </a:rPr>
              <a:t>The team help young people and their families to understand a diagnosis and navigate the health and care system, often building community support packages. </a:t>
            </a:r>
            <a:endParaRPr lang="en-GB" sz="2000" dirty="0">
              <a:solidFill>
                <a:srgbClr val="0070C0"/>
              </a:solidFill>
            </a:endParaRPr>
          </a:p>
        </p:txBody>
      </p:sp>
      <p:sp>
        <p:nvSpPr>
          <p:cNvPr id="4" name="Footer Placeholder 3">
            <a:extLst>
              <a:ext uri="{FF2B5EF4-FFF2-40B4-BE49-F238E27FC236}">
                <a16:creationId xmlns:a16="http://schemas.microsoft.com/office/drawing/2014/main" id="{2BA29A49-EED9-4B07-BB08-5E23902BD409}"/>
              </a:ext>
            </a:extLst>
          </p:cNvPr>
          <p:cNvSpPr>
            <a:spLocks noGrp="1"/>
          </p:cNvSpPr>
          <p:nvPr>
            <p:ph type="ftr" sz="quarter" idx="11"/>
          </p:nvPr>
        </p:nvSpPr>
        <p:spPr/>
        <p:txBody>
          <a:bodyPr/>
          <a:lstStyle/>
          <a:p>
            <a:r>
              <a:rPr lang="en-GB" b="1" dirty="0"/>
              <a:t>Bedfordshire, Luton and Milton Keynes Health and Care Partnership</a:t>
            </a:r>
            <a:endParaRPr lang="en-GB" dirty="0"/>
          </a:p>
        </p:txBody>
      </p:sp>
      <p:sp>
        <p:nvSpPr>
          <p:cNvPr id="5" name="Slide Number Placeholder 4">
            <a:extLst>
              <a:ext uri="{FF2B5EF4-FFF2-40B4-BE49-F238E27FC236}">
                <a16:creationId xmlns:a16="http://schemas.microsoft.com/office/drawing/2014/main" id="{AB0AFAA5-D6C4-4D9B-B078-3F9D9D326D46}"/>
              </a:ext>
            </a:extLst>
          </p:cNvPr>
          <p:cNvSpPr>
            <a:spLocks noGrp="1"/>
          </p:cNvSpPr>
          <p:nvPr>
            <p:ph type="sldNum" sz="quarter" idx="12"/>
          </p:nvPr>
        </p:nvSpPr>
        <p:spPr/>
        <p:txBody>
          <a:bodyPr/>
          <a:lstStyle/>
          <a:p>
            <a:fld id="{30A60DCE-9105-48A5-8A92-25C9283756D1}" type="slidenum">
              <a:rPr lang="en-GB" smtClean="0"/>
              <a:pPr/>
              <a:t>4</a:t>
            </a:fld>
            <a:endParaRPr lang="en-GB" dirty="0"/>
          </a:p>
        </p:txBody>
      </p:sp>
      <p:pic>
        <p:nvPicPr>
          <p:cNvPr id="4098" name="Picture 2" descr="See the source image">
            <a:extLst>
              <a:ext uri="{FF2B5EF4-FFF2-40B4-BE49-F238E27FC236}">
                <a16:creationId xmlns:a16="http://schemas.microsoft.com/office/drawing/2014/main" id="{7B13C545-542C-4D1D-84A4-FBB7533B20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45137" y="1999061"/>
            <a:ext cx="4046863" cy="30351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50659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6FFBDA-009F-47B2-9C56-93324A52586B}"/>
              </a:ext>
            </a:extLst>
          </p:cNvPr>
          <p:cNvSpPr>
            <a:spLocks noGrp="1"/>
          </p:cNvSpPr>
          <p:nvPr>
            <p:ph type="title"/>
          </p:nvPr>
        </p:nvSpPr>
        <p:spPr/>
        <p:txBody>
          <a:bodyPr>
            <a:normAutofit/>
          </a:bodyPr>
          <a:lstStyle/>
          <a:p>
            <a:r>
              <a:rPr lang="en-GB" dirty="0"/>
              <a:t>People first approach </a:t>
            </a:r>
          </a:p>
        </p:txBody>
      </p:sp>
      <p:sp>
        <p:nvSpPr>
          <p:cNvPr id="4" name="Footer Placeholder 3">
            <a:extLst>
              <a:ext uri="{FF2B5EF4-FFF2-40B4-BE49-F238E27FC236}">
                <a16:creationId xmlns:a16="http://schemas.microsoft.com/office/drawing/2014/main" id="{5EBD7A46-AD4F-4C08-947A-DA3366331386}"/>
              </a:ext>
            </a:extLst>
          </p:cNvPr>
          <p:cNvSpPr>
            <a:spLocks noGrp="1"/>
          </p:cNvSpPr>
          <p:nvPr>
            <p:ph type="ftr" sz="quarter" idx="11"/>
          </p:nvPr>
        </p:nvSpPr>
        <p:spPr/>
        <p:txBody>
          <a:bodyPr/>
          <a:lstStyle/>
          <a:p>
            <a:r>
              <a:rPr lang="en-GB" b="1" dirty="0"/>
              <a:t>Bedfordshire, Luton and Milton Keynes Health and Care Partnership</a:t>
            </a:r>
            <a:endParaRPr lang="en-GB" dirty="0"/>
          </a:p>
        </p:txBody>
      </p:sp>
      <p:sp>
        <p:nvSpPr>
          <p:cNvPr id="5" name="Slide Number Placeholder 4">
            <a:extLst>
              <a:ext uri="{FF2B5EF4-FFF2-40B4-BE49-F238E27FC236}">
                <a16:creationId xmlns:a16="http://schemas.microsoft.com/office/drawing/2014/main" id="{D110889C-46DC-434C-A36B-8444E9796915}"/>
              </a:ext>
            </a:extLst>
          </p:cNvPr>
          <p:cNvSpPr>
            <a:spLocks noGrp="1"/>
          </p:cNvSpPr>
          <p:nvPr>
            <p:ph type="sldNum" sz="quarter" idx="12"/>
          </p:nvPr>
        </p:nvSpPr>
        <p:spPr/>
        <p:txBody>
          <a:bodyPr/>
          <a:lstStyle/>
          <a:p>
            <a:fld id="{30A60DCE-9105-48A5-8A92-25C9283756D1}" type="slidenum">
              <a:rPr lang="en-GB" smtClean="0"/>
              <a:pPr/>
              <a:t>5</a:t>
            </a:fld>
            <a:endParaRPr lang="en-GB" dirty="0"/>
          </a:p>
        </p:txBody>
      </p:sp>
      <p:sp>
        <p:nvSpPr>
          <p:cNvPr id="6" name="Content Placeholder 2">
            <a:extLst>
              <a:ext uri="{FF2B5EF4-FFF2-40B4-BE49-F238E27FC236}">
                <a16:creationId xmlns:a16="http://schemas.microsoft.com/office/drawing/2014/main" id="{E11737FD-7845-4CCA-B72C-2EE305D0D547}"/>
              </a:ext>
            </a:extLst>
          </p:cNvPr>
          <p:cNvSpPr>
            <a:spLocks noGrp="1"/>
          </p:cNvSpPr>
          <p:nvPr>
            <p:ph idx="1"/>
          </p:nvPr>
        </p:nvSpPr>
        <p:spPr>
          <a:xfrm>
            <a:off x="623888" y="1617149"/>
            <a:ext cx="6790464" cy="4507426"/>
          </a:xfrm>
        </p:spPr>
        <p:txBody>
          <a:bodyPr>
            <a:normAutofit/>
          </a:bodyPr>
          <a:lstStyle/>
          <a:p>
            <a:pPr marL="0" marR="0" lvl="0" indent="0" algn="l" defTabSz="914400" rtl="0" eaLnBrk="1" fontAlgn="auto" latinLnBrk="0" hangingPunct="1">
              <a:lnSpc>
                <a:spcPct val="90000"/>
              </a:lnSpc>
              <a:spcBef>
                <a:spcPts val="0"/>
              </a:spcBef>
              <a:spcAft>
                <a:spcPts val="0"/>
              </a:spcAft>
              <a:buClr>
                <a:srgbClr val="106FB8"/>
              </a:buClr>
              <a:buSzTx/>
              <a:buFont typeface="Arial" panose="020B0604020202020204" pitchFamily="34" charset="0"/>
              <a:buNone/>
              <a:tabLst/>
              <a:defRPr/>
            </a:pPr>
            <a:r>
              <a:rPr lang="en-GB" b="1" dirty="0">
                <a:solidFill>
                  <a:srgbClr val="0070C0"/>
                </a:solidFill>
                <a:latin typeface="Century Gothic" panose="020F0302020204030204"/>
              </a:rPr>
              <a:t>The ICS is empowering people to get involved in shaping their own health and care.</a:t>
            </a:r>
          </a:p>
          <a:p>
            <a:pPr marL="0" marR="0" lvl="0" indent="0" algn="l" defTabSz="914400" rtl="0" eaLnBrk="1" fontAlgn="auto" latinLnBrk="0" hangingPunct="1">
              <a:lnSpc>
                <a:spcPct val="90000"/>
              </a:lnSpc>
              <a:spcBef>
                <a:spcPts val="0"/>
              </a:spcBef>
              <a:spcAft>
                <a:spcPts val="0"/>
              </a:spcAft>
              <a:buClr>
                <a:srgbClr val="106FB8"/>
              </a:buClr>
              <a:buSzTx/>
              <a:buFont typeface="Arial" panose="020B0604020202020204" pitchFamily="34" charset="0"/>
              <a:buNone/>
              <a:tabLst/>
              <a:defRPr/>
            </a:pPr>
            <a:endParaRPr lang="en-GB" sz="2000" b="1" dirty="0">
              <a:solidFill>
                <a:srgbClr val="0070C0"/>
              </a:solidFill>
              <a:latin typeface="Century Gothic" panose="020F0302020204030204"/>
            </a:endParaRPr>
          </a:p>
          <a:p>
            <a:pPr marL="0" marR="0" lvl="0" indent="0" algn="l" defTabSz="914400" rtl="0" eaLnBrk="1" fontAlgn="auto" latinLnBrk="0" hangingPunct="1">
              <a:lnSpc>
                <a:spcPct val="90000"/>
              </a:lnSpc>
              <a:spcBef>
                <a:spcPts val="0"/>
              </a:spcBef>
              <a:spcAft>
                <a:spcPts val="0"/>
              </a:spcAft>
              <a:buClr>
                <a:srgbClr val="106FB8"/>
              </a:buClr>
              <a:buSzTx/>
              <a:buFont typeface="Arial" panose="020B0604020202020204" pitchFamily="34" charset="0"/>
              <a:buNone/>
              <a:tabLst/>
              <a:defRPr/>
            </a:pPr>
            <a:endParaRPr lang="en-GB" sz="2000" b="1" dirty="0">
              <a:solidFill>
                <a:srgbClr val="0070C0"/>
              </a:solidFill>
              <a:latin typeface="Century Gothic" panose="020F0302020204030204"/>
            </a:endParaRPr>
          </a:p>
          <a:p>
            <a:pPr>
              <a:lnSpc>
                <a:spcPct val="90000"/>
              </a:lnSpc>
              <a:spcBef>
                <a:spcPts val="0"/>
              </a:spcBef>
              <a:defRPr/>
            </a:pPr>
            <a:r>
              <a:rPr lang="en-GB" sz="2000" dirty="0">
                <a:solidFill>
                  <a:schemeClr val="tx1"/>
                </a:solidFill>
                <a:latin typeface="Century Gothic" panose="020F0302020204030204"/>
              </a:rPr>
              <a:t>Paediatricians from Bedfordshire and Luton Community Health Services have worked with 13-17 year olds to design a treatment form for young people to use. </a:t>
            </a:r>
          </a:p>
          <a:p>
            <a:pPr>
              <a:lnSpc>
                <a:spcPct val="90000"/>
              </a:lnSpc>
              <a:spcBef>
                <a:spcPts val="0"/>
              </a:spcBef>
              <a:defRPr/>
            </a:pPr>
            <a:endParaRPr lang="en-GB" sz="2000" dirty="0">
              <a:solidFill>
                <a:schemeClr val="tx1"/>
              </a:solidFill>
              <a:latin typeface="Century Gothic" panose="020F0302020204030204"/>
            </a:endParaRPr>
          </a:p>
          <a:p>
            <a:pPr>
              <a:lnSpc>
                <a:spcPct val="90000"/>
              </a:lnSpc>
              <a:spcBef>
                <a:spcPts val="0"/>
              </a:spcBef>
              <a:defRPr/>
            </a:pPr>
            <a:r>
              <a:rPr lang="en-GB" sz="2000" dirty="0">
                <a:solidFill>
                  <a:schemeClr val="tx1"/>
                </a:solidFill>
                <a:latin typeface="Century Gothic" panose="020F0302020204030204"/>
              </a:rPr>
              <a:t>The new ways of working have been well received by young people who feel ‘in the driving seat’ in designing their own care.</a:t>
            </a:r>
          </a:p>
          <a:p>
            <a:pPr>
              <a:lnSpc>
                <a:spcPct val="90000"/>
              </a:lnSpc>
              <a:spcBef>
                <a:spcPts val="0"/>
              </a:spcBef>
              <a:defRPr/>
            </a:pPr>
            <a:endParaRPr lang="en-GB" sz="2000" dirty="0">
              <a:solidFill>
                <a:schemeClr val="tx1"/>
              </a:solidFill>
              <a:latin typeface="Century Gothic" panose="020F0302020204030204"/>
            </a:endParaRPr>
          </a:p>
          <a:p>
            <a:pPr>
              <a:lnSpc>
                <a:spcPct val="90000"/>
              </a:lnSpc>
              <a:spcBef>
                <a:spcPts val="0"/>
              </a:spcBef>
              <a:defRPr/>
            </a:pPr>
            <a:r>
              <a:rPr lang="en-GB" sz="2000" dirty="0">
                <a:solidFill>
                  <a:schemeClr val="tx1"/>
                </a:solidFill>
                <a:latin typeface="Century Gothic" panose="020F0302020204030204"/>
              </a:rPr>
              <a:t>These principles are being rolled through the ICS as best practice. </a:t>
            </a:r>
          </a:p>
          <a:p>
            <a:pPr marL="0" marR="0" lvl="0" indent="0" algn="l" defTabSz="914400" rtl="0" eaLnBrk="1" fontAlgn="auto" latinLnBrk="0" hangingPunct="1">
              <a:lnSpc>
                <a:spcPct val="90000"/>
              </a:lnSpc>
              <a:spcBef>
                <a:spcPts val="0"/>
              </a:spcBef>
              <a:spcAft>
                <a:spcPts val="0"/>
              </a:spcAft>
              <a:buClr>
                <a:srgbClr val="106FB8"/>
              </a:buClr>
              <a:buSzTx/>
              <a:buFont typeface="Arial" panose="020B0604020202020204" pitchFamily="34" charset="0"/>
              <a:buNone/>
              <a:tabLst/>
              <a:defRPr/>
            </a:pPr>
            <a:endParaRPr lang="en-GB" sz="9600" b="1" dirty="0">
              <a:solidFill>
                <a:srgbClr val="002060"/>
              </a:solidFill>
              <a:latin typeface="Century Gothic" panose="020F0302020204030204"/>
            </a:endParaRPr>
          </a:p>
          <a:p>
            <a:pPr marL="0" indent="0">
              <a:lnSpc>
                <a:spcPct val="120000"/>
              </a:lnSpc>
              <a:buNone/>
            </a:pPr>
            <a:endParaRPr lang="en-GB" sz="6400" b="0" i="0" dirty="0">
              <a:effectLst/>
            </a:endParaRPr>
          </a:p>
          <a:p>
            <a:pPr marL="0" indent="0">
              <a:lnSpc>
                <a:spcPct val="90000"/>
              </a:lnSpc>
              <a:spcBef>
                <a:spcPts val="500"/>
              </a:spcBef>
              <a:spcAft>
                <a:spcPts val="500"/>
              </a:spcAft>
              <a:buNone/>
            </a:pPr>
            <a:endParaRPr lang="en-GB" sz="1700" b="1" dirty="0"/>
          </a:p>
        </p:txBody>
      </p:sp>
      <p:pic>
        <p:nvPicPr>
          <p:cNvPr id="5122" name="Picture 2" descr="See the source image">
            <a:extLst>
              <a:ext uri="{FF2B5EF4-FFF2-40B4-BE49-F238E27FC236}">
                <a16:creationId xmlns:a16="http://schemas.microsoft.com/office/drawing/2014/main" id="{A5AC6CA0-1E6C-4D50-8451-88CF8640CB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2230" y="1703024"/>
            <a:ext cx="4518293" cy="30121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96345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2AA8F3-D18A-41CE-9165-461DAC5CB5B7}"/>
              </a:ext>
            </a:extLst>
          </p:cNvPr>
          <p:cNvSpPr>
            <a:spLocks noGrp="1"/>
          </p:cNvSpPr>
          <p:nvPr>
            <p:ph type="title"/>
          </p:nvPr>
        </p:nvSpPr>
        <p:spPr/>
        <p:txBody>
          <a:bodyPr/>
          <a:lstStyle/>
          <a:p>
            <a:r>
              <a:rPr lang="en-GB" dirty="0"/>
              <a:t>More Community First Responders </a:t>
            </a:r>
          </a:p>
        </p:txBody>
      </p:sp>
      <p:sp>
        <p:nvSpPr>
          <p:cNvPr id="3" name="Content Placeholder 2">
            <a:extLst>
              <a:ext uri="{FF2B5EF4-FFF2-40B4-BE49-F238E27FC236}">
                <a16:creationId xmlns:a16="http://schemas.microsoft.com/office/drawing/2014/main" id="{677AF7D6-AACF-4172-A376-6ABE8EC215C9}"/>
              </a:ext>
            </a:extLst>
          </p:cNvPr>
          <p:cNvSpPr>
            <a:spLocks noGrp="1"/>
          </p:cNvSpPr>
          <p:nvPr>
            <p:ph idx="1"/>
          </p:nvPr>
        </p:nvSpPr>
        <p:spPr>
          <a:xfrm>
            <a:off x="623392" y="1844824"/>
            <a:ext cx="7303061" cy="4280400"/>
          </a:xfrm>
        </p:spPr>
        <p:txBody>
          <a:bodyPr>
            <a:normAutofit fontScale="92500"/>
          </a:bodyPr>
          <a:lstStyle/>
          <a:p>
            <a:pPr marL="0" indent="0">
              <a:buNone/>
            </a:pPr>
            <a:r>
              <a:rPr lang="en-GB" b="1" dirty="0">
                <a:solidFill>
                  <a:srgbClr val="0070C0"/>
                </a:solidFill>
              </a:rPr>
              <a:t>There are more Community First Responders out saving lives in Milton Keynes this winter, thanks to ICS funding.</a:t>
            </a:r>
          </a:p>
          <a:p>
            <a:endParaRPr lang="en-GB" b="1" dirty="0">
              <a:solidFill>
                <a:srgbClr val="0070C0"/>
              </a:solidFill>
            </a:endParaRPr>
          </a:p>
          <a:p>
            <a:r>
              <a:rPr lang="en-GB" sz="2000" dirty="0">
                <a:solidFill>
                  <a:schemeClr val="tx1"/>
                </a:solidFill>
              </a:rPr>
              <a:t>South Central Ambulance Service is drawing support from Community First Responders to attend emergencies to help with potentially life threatening emergencies in the vital first minutes. </a:t>
            </a:r>
          </a:p>
          <a:p>
            <a:endParaRPr lang="en-GB" sz="2000" dirty="0">
              <a:solidFill>
                <a:schemeClr val="tx1"/>
              </a:solidFill>
            </a:endParaRPr>
          </a:p>
          <a:p>
            <a:r>
              <a:rPr lang="en-GB" sz="2000" dirty="0">
                <a:solidFill>
                  <a:schemeClr val="tx1"/>
                </a:solidFill>
              </a:rPr>
              <a:t>Funding has paid for valuable equipment to support the scheme.</a:t>
            </a:r>
          </a:p>
          <a:p>
            <a:endParaRPr lang="en-GB" sz="2000" dirty="0">
              <a:solidFill>
                <a:schemeClr val="tx1"/>
              </a:solidFill>
            </a:endParaRPr>
          </a:p>
          <a:p>
            <a:r>
              <a:rPr lang="en-GB" sz="2000" dirty="0">
                <a:solidFill>
                  <a:schemeClr val="tx1"/>
                </a:solidFill>
              </a:rPr>
              <a:t>First Responders are also helping with discharging patients from Milton Keynes Hospital. </a:t>
            </a:r>
          </a:p>
          <a:p>
            <a:endParaRPr lang="en-GB" sz="2000" dirty="0">
              <a:solidFill>
                <a:schemeClr val="tx1"/>
              </a:solidFill>
            </a:endParaRPr>
          </a:p>
        </p:txBody>
      </p:sp>
      <p:sp>
        <p:nvSpPr>
          <p:cNvPr id="4" name="Footer Placeholder 3">
            <a:extLst>
              <a:ext uri="{FF2B5EF4-FFF2-40B4-BE49-F238E27FC236}">
                <a16:creationId xmlns:a16="http://schemas.microsoft.com/office/drawing/2014/main" id="{E0B0BF7E-A231-4B76-96AE-A882A19AC966}"/>
              </a:ext>
            </a:extLst>
          </p:cNvPr>
          <p:cNvSpPr>
            <a:spLocks noGrp="1"/>
          </p:cNvSpPr>
          <p:nvPr>
            <p:ph type="ftr" sz="quarter" idx="11"/>
          </p:nvPr>
        </p:nvSpPr>
        <p:spPr/>
        <p:txBody>
          <a:bodyPr/>
          <a:lstStyle/>
          <a:p>
            <a:r>
              <a:rPr lang="en-GB" b="1" dirty="0"/>
              <a:t>Bedfordshire, Luton and Milton Keynes Health and Care Partnership</a:t>
            </a:r>
            <a:endParaRPr lang="en-GB" dirty="0"/>
          </a:p>
        </p:txBody>
      </p:sp>
      <p:sp>
        <p:nvSpPr>
          <p:cNvPr id="5" name="Slide Number Placeholder 4">
            <a:extLst>
              <a:ext uri="{FF2B5EF4-FFF2-40B4-BE49-F238E27FC236}">
                <a16:creationId xmlns:a16="http://schemas.microsoft.com/office/drawing/2014/main" id="{78D4710F-7546-4F03-950F-7207EA0C0E5B}"/>
              </a:ext>
            </a:extLst>
          </p:cNvPr>
          <p:cNvSpPr>
            <a:spLocks noGrp="1"/>
          </p:cNvSpPr>
          <p:nvPr>
            <p:ph type="sldNum" sz="quarter" idx="12"/>
          </p:nvPr>
        </p:nvSpPr>
        <p:spPr/>
        <p:txBody>
          <a:bodyPr/>
          <a:lstStyle/>
          <a:p>
            <a:fld id="{30A60DCE-9105-48A5-8A92-25C9283756D1}" type="slidenum">
              <a:rPr lang="en-GB" smtClean="0"/>
              <a:pPr/>
              <a:t>6</a:t>
            </a:fld>
            <a:endParaRPr lang="en-GB" dirty="0"/>
          </a:p>
        </p:txBody>
      </p:sp>
      <p:pic>
        <p:nvPicPr>
          <p:cNvPr id="6" name="Picture 2" descr="See the source image">
            <a:extLst>
              <a:ext uri="{FF2B5EF4-FFF2-40B4-BE49-F238E27FC236}">
                <a16:creationId xmlns:a16="http://schemas.microsoft.com/office/drawing/2014/main" id="{FA17E4D6-A7C2-42E9-9306-009D21152F1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72264" y="1844825"/>
            <a:ext cx="3635896" cy="27269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76826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CE8C2-A460-4BA8-B516-13320B296148}"/>
              </a:ext>
            </a:extLst>
          </p:cNvPr>
          <p:cNvSpPr>
            <a:spLocks noGrp="1"/>
          </p:cNvSpPr>
          <p:nvPr>
            <p:ph type="title"/>
          </p:nvPr>
        </p:nvSpPr>
        <p:spPr/>
        <p:txBody>
          <a:bodyPr/>
          <a:lstStyle/>
          <a:p>
            <a:r>
              <a:rPr lang="en-GB" dirty="0"/>
              <a:t>Proactive clinical prevention </a:t>
            </a:r>
          </a:p>
        </p:txBody>
      </p:sp>
      <p:sp>
        <p:nvSpPr>
          <p:cNvPr id="3" name="Content Placeholder 2">
            <a:extLst>
              <a:ext uri="{FF2B5EF4-FFF2-40B4-BE49-F238E27FC236}">
                <a16:creationId xmlns:a16="http://schemas.microsoft.com/office/drawing/2014/main" id="{E930B8B5-D798-46B2-9966-AA3655C651F0}"/>
              </a:ext>
            </a:extLst>
          </p:cNvPr>
          <p:cNvSpPr>
            <a:spLocks noGrp="1"/>
          </p:cNvSpPr>
          <p:nvPr>
            <p:ph idx="1"/>
          </p:nvPr>
        </p:nvSpPr>
        <p:spPr>
          <a:xfrm>
            <a:off x="623392" y="1844824"/>
            <a:ext cx="7403008" cy="4280400"/>
          </a:xfrm>
        </p:spPr>
        <p:txBody>
          <a:bodyPr/>
          <a:lstStyle/>
          <a:p>
            <a:pPr marL="0" indent="0">
              <a:buNone/>
            </a:pPr>
            <a:r>
              <a:rPr lang="en-GB" b="1" dirty="0">
                <a:solidFill>
                  <a:srgbClr val="0070C0"/>
                </a:solidFill>
              </a:rPr>
              <a:t>The ICB has accessed funds and is supporting the Diabetes Prevention programme to tackle poor health. It’s already delivering results. </a:t>
            </a:r>
          </a:p>
          <a:p>
            <a:pPr marL="0" indent="0">
              <a:buNone/>
            </a:pPr>
            <a:endParaRPr lang="en-GB" b="1" dirty="0">
              <a:solidFill>
                <a:srgbClr val="0070C0"/>
              </a:solidFill>
            </a:endParaRPr>
          </a:p>
          <a:p>
            <a:r>
              <a:rPr lang="en-GB" sz="2000" dirty="0">
                <a:solidFill>
                  <a:srgbClr val="002060"/>
                </a:solidFill>
              </a:rPr>
              <a:t>Originally started as a pilot in Luton, funding from the NHS was secured to roll the programme across Bedfordshire and Milton Keynes.</a:t>
            </a:r>
          </a:p>
          <a:p>
            <a:endParaRPr lang="en-GB" sz="2000" dirty="0">
              <a:solidFill>
                <a:srgbClr val="002060"/>
              </a:solidFill>
            </a:endParaRPr>
          </a:p>
          <a:p>
            <a:r>
              <a:rPr lang="en-GB" sz="2000" dirty="0">
                <a:solidFill>
                  <a:srgbClr val="002060"/>
                </a:solidFill>
              </a:rPr>
              <a:t>People like Nasreen, who were pre-diabetic and enrolled onto the programme are now within the healthy range and living healthy lives.</a:t>
            </a:r>
          </a:p>
          <a:p>
            <a:endParaRPr lang="en-GB" sz="2000" dirty="0">
              <a:solidFill>
                <a:srgbClr val="002060"/>
              </a:solidFill>
            </a:endParaRPr>
          </a:p>
          <a:p>
            <a:pPr marL="0" indent="0">
              <a:buNone/>
            </a:pPr>
            <a:endParaRPr lang="en-GB" sz="2000" dirty="0">
              <a:solidFill>
                <a:srgbClr val="002060"/>
              </a:solidFill>
            </a:endParaRPr>
          </a:p>
        </p:txBody>
      </p:sp>
      <p:sp>
        <p:nvSpPr>
          <p:cNvPr id="4" name="Footer Placeholder 3">
            <a:extLst>
              <a:ext uri="{FF2B5EF4-FFF2-40B4-BE49-F238E27FC236}">
                <a16:creationId xmlns:a16="http://schemas.microsoft.com/office/drawing/2014/main" id="{F8347C3F-E056-4A47-8B42-E5D41CF3E4F2}"/>
              </a:ext>
            </a:extLst>
          </p:cNvPr>
          <p:cNvSpPr>
            <a:spLocks noGrp="1"/>
          </p:cNvSpPr>
          <p:nvPr>
            <p:ph type="ftr" sz="quarter" idx="11"/>
          </p:nvPr>
        </p:nvSpPr>
        <p:spPr/>
        <p:txBody>
          <a:bodyPr/>
          <a:lstStyle/>
          <a:p>
            <a:r>
              <a:rPr lang="en-GB" b="1" dirty="0"/>
              <a:t>Bedfordshire, Luton and Milton Keynes Health and Care Partnership</a:t>
            </a:r>
            <a:endParaRPr lang="en-GB" dirty="0"/>
          </a:p>
        </p:txBody>
      </p:sp>
      <p:sp>
        <p:nvSpPr>
          <p:cNvPr id="5" name="Slide Number Placeholder 4">
            <a:extLst>
              <a:ext uri="{FF2B5EF4-FFF2-40B4-BE49-F238E27FC236}">
                <a16:creationId xmlns:a16="http://schemas.microsoft.com/office/drawing/2014/main" id="{69F20E1B-6381-437B-947D-C7FF5C225CDF}"/>
              </a:ext>
            </a:extLst>
          </p:cNvPr>
          <p:cNvSpPr>
            <a:spLocks noGrp="1"/>
          </p:cNvSpPr>
          <p:nvPr>
            <p:ph type="sldNum" sz="quarter" idx="12"/>
          </p:nvPr>
        </p:nvSpPr>
        <p:spPr/>
        <p:txBody>
          <a:bodyPr/>
          <a:lstStyle/>
          <a:p>
            <a:fld id="{30A60DCE-9105-48A5-8A92-25C9283756D1}" type="slidenum">
              <a:rPr lang="en-GB" smtClean="0"/>
              <a:pPr/>
              <a:t>7</a:t>
            </a:fld>
            <a:endParaRPr lang="en-GB" dirty="0"/>
          </a:p>
        </p:txBody>
      </p:sp>
      <p:pic>
        <p:nvPicPr>
          <p:cNvPr id="6" name="Picture 5">
            <a:extLst>
              <a:ext uri="{FF2B5EF4-FFF2-40B4-BE49-F238E27FC236}">
                <a16:creationId xmlns:a16="http://schemas.microsoft.com/office/drawing/2014/main" id="{ACC60C8A-3050-4E6A-8F85-81E799569C64}"/>
              </a:ext>
            </a:extLst>
          </p:cNvPr>
          <p:cNvPicPr>
            <a:picLocks noChangeAspect="1"/>
          </p:cNvPicPr>
          <p:nvPr/>
        </p:nvPicPr>
        <p:blipFill>
          <a:blip r:embed="rId3"/>
          <a:stretch>
            <a:fillRect/>
          </a:stretch>
        </p:blipFill>
        <p:spPr>
          <a:xfrm>
            <a:off x="8213884" y="1617149"/>
            <a:ext cx="3880335" cy="3770099"/>
          </a:xfrm>
          <a:prstGeom prst="rect">
            <a:avLst/>
          </a:prstGeom>
        </p:spPr>
      </p:pic>
    </p:spTree>
    <p:extLst>
      <p:ext uri="{BB962C8B-B14F-4D97-AF65-F5344CB8AC3E}">
        <p14:creationId xmlns:p14="http://schemas.microsoft.com/office/powerpoint/2010/main" val="11405695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13416C-7913-4752-9A29-9285945F2C7C}"/>
              </a:ext>
            </a:extLst>
          </p:cNvPr>
          <p:cNvSpPr>
            <a:spLocks noGrp="1"/>
          </p:cNvSpPr>
          <p:nvPr>
            <p:ph type="title"/>
          </p:nvPr>
        </p:nvSpPr>
        <p:spPr>
          <a:xfrm>
            <a:off x="523445" y="382349"/>
            <a:ext cx="9006145" cy="1234800"/>
          </a:xfrm>
        </p:spPr>
        <p:txBody>
          <a:bodyPr>
            <a:normAutofit/>
          </a:bodyPr>
          <a:lstStyle/>
          <a:p>
            <a:r>
              <a:rPr lang="en-GB" dirty="0"/>
              <a:t>Helping the person, not the problem</a:t>
            </a:r>
          </a:p>
        </p:txBody>
      </p:sp>
      <p:sp>
        <p:nvSpPr>
          <p:cNvPr id="3" name="Content Placeholder 2">
            <a:extLst>
              <a:ext uri="{FF2B5EF4-FFF2-40B4-BE49-F238E27FC236}">
                <a16:creationId xmlns:a16="http://schemas.microsoft.com/office/drawing/2014/main" id="{65222808-CFA6-4521-8360-ADEE44F6C2C5}"/>
              </a:ext>
            </a:extLst>
          </p:cNvPr>
          <p:cNvSpPr>
            <a:spLocks noGrp="1"/>
          </p:cNvSpPr>
          <p:nvPr>
            <p:ph idx="1"/>
          </p:nvPr>
        </p:nvSpPr>
        <p:spPr>
          <a:xfrm>
            <a:off x="623392" y="1844824"/>
            <a:ext cx="7220618" cy="4280400"/>
          </a:xfrm>
        </p:spPr>
        <p:txBody>
          <a:bodyPr/>
          <a:lstStyle/>
          <a:p>
            <a:pPr marL="0" indent="0">
              <a:buNone/>
            </a:pPr>
            <a:r>
              <a:rPr lang="en-GB" b="1" dirty="0">
                <a:solidFill>
                  <a:srgbClr val="0070C0"/>
                </a:solidFill>
              </a:rPr>
              <a:t>A social prescribing programme, facilitated and funded by the ICB is helping people like Jane live healthier and happier lives.</a:t>
            </a:r>
          </a:p>
          <a:p>
            <a:pPr marL="0" indent="0">
              <a:buNone/>
            </a:pPr>
            <a:endParaRPr lang="en-GB" b="1" dirty="0">
              <a:solidFill>
                <a:srgbClr val="0070C0"/>
              </a:solidFill>
            </a:endParaRPr>
          </a:p>
          <a:p>
            <a:r>
              <a:rPr lang="en-GB" sz="2000" dirty="0">
                <a:solidFill>
                  <a:schemeClr val="tx1"/>
                </a:solidFill>
              </a:rPr>
              <a:t>Social prescribers are working within Primary Care Networks to support people with non-clinical support that will help improve their health and wellbeing.</a:t>
            </a:r>
          </a:p>
          <a:p>
            <a:endParaRPr lang="en-GB" sz="2000" dirty="0">
              <a:solidFill>
                <a:schemeClr val="tx1"/>
              </a:solidFill>
            </a:endParaRPr>
          </a:p>
          <a:p>
            <a:r>
              <a:rPr lang="en-GB" sz="2000" dirty="0">
                <a:solidFill>
                  <a:schemeClr val="tx1"/>
                </a:solidFill>
              </a:rPr>
              <a:t>Jane is one of the people this has benefitted. She accessed help with benefits and repairs to her home, and now socialising and exercising. </a:t>
            </a:r>
          </a:p>
          <a:p>
            <a:endParaRPr lang="en-GB" sz="2000" dirty="0">
              <a:solidFill>
                <a:schemeClr val="tx1"/>
              </a:solidFill>
            </a:endParaRPr>
          </a:p>
          <a:p>
            <a:endParaRPr lang="en-GB" sz="2000" dirty="0">
              <a:solidFill>
                <a:schemeClr val="tx1"/>
              </a:solidFill>
            </a:endParaRPr>
          </a:p>
          <a:p>
            <a:endParaRPr lang="en-GB" sz="2000" dirty="0">
              <a:solidFill>
                <a:schemeClr val="tx1"/>
              </a:solidFill>
            </a:endParaRPr>
          </a:p>
          <a:p>
            <a:pPr marL="0" indent="0">
              <a:buNone/>
            </a:pPr>
            <a:endParaRPr lang="en-GB" sz="2000" dirty="0">
              <a:solidFill>
                <a:schemeClr val="tx1"/>
              </a:solidFill>
            </a:endParaRPr>
          </a:p>
          <a:p>
            <a:endParaRPr lang="en-GB" sz="2000" dirty="0">
              <a:solidFill>
                <a:schemeClr val="tx1"/>
              </a:solidFill>
            </a:endParaRPr>
          </a:p>
          <a:p>
            <a:pPr marL="0" indent="0">
              <a:buNone/>
            </a:pPr>
            <a:endParaRPr lang="en-GB" b="1" dirty="0">
              <a:solidFill>
                <a:srgbClr val="0070C0"/>
              </a:solidFill>
            </a:endParaRPr>
          </a:p>
        </p:txBody>
      </p:sp>
      <p:sp>
        <p:nvSpPr>
          <p:cNvPr id="4" name="Footer Placeholder 3">
            <a:extLst>
              <a:ext uri="{FF2B5EF4-FFF2-40B4-BE49-F238E27FC236}">
                <a16:creationId xmlns:a16="http://schemas.microsoft.com/office/drawing/2014/main" id="{FC6839DC-9886-4CA5-9A60-0D6DA45F4A1A}"/>
              </a:ext>
            </a:extLst>
          </p:cNvPr>
          <p:cNvSpPr>
            <a:spLocks noGrp="1"/>
          </p:cNvSpPr>
          <p:nvPr>
            <p:ph type="ftr" sz="quarter" idx="11"/>
          </p:nvPr>
        </p:nvSpPr>
        <p:spPr/>
        <p:txBody>
          <a:bodyPr/>
          <a:lstStyle/>
          <a:p>
            <a:r>
              <a:rPr lang="en-GB" b="1" dirty="0"/>
              <a:t>Bedfordshire, Luton and Milton Keynes Health and Care Partnership</a:t>
            </a:r>
            <a:endParaRPr lang="en-GB" dirty="0"/>
          </a:p>
        </p:txBody>
      </p:sp>
      <p:sp>
        <p:nvSpPr>
          <p:cNvPr id="5" name="Slide Number Placeholder 4">
            <a:extLst>
              <a:ext uri="{FF2B5EF4-FFF2-40B4-BE49-F238E27FC236}">
                <a16:creationId xmlns:a16="http://schemas.microsoft.com/office/drawing/2014/main" id="{50FA12C8-61D8-4880-8D0A-0637433265DC}"/>
              </a:ext>
            </a:extLst>
          </p:cNvPr>
          <p:cNvSpPr>
            <a:spLocks noGrp="1"/>
          </p:cNvSpPr>
          <p:nvPr>
            <p:ph type="sldNum" sz="quarter" idx="12"/>
          </p:nvPr>
        </p:nvSpPr>
        <p:spPr/>
        <p:txBody>
          <a:bodyPr/>
          <a:lstStyle/>
          <a:p>
            <a:fld id="{30A60DCE-9105-48A5-8A92-25C9283756D1}" type="slidenum">
              <a:rPr lang="en-GB" smtClean="0"/>
              <a:pPr/>
              <a:t>8</a:t>
            </a:fld>
            <a:endParaRPr lang="en-GB" dirty="0"/>
          </a:p>
        </p:txBody>
      </p:sp>
      <p:pic>
        <p:nvPicPr>
          <p:cNvPr id="6" name="Picture 5">
            <a:extLst>
              <a:ext uri="{FF2B5EF4-FFF2-40B4-BE49-F238E27FC236}">
                <a16:creationId xmlns:a16="http://schemas.microsoft.com/office/drawing/2014/main" id="{50CD51CC-DAEE-4BAB-BC2D-26E5B77D6F8B}"/>
              </a:ext>
            </a:extLst>
          </p:cNvPr>
          <p:cNvPicPr>
            <a:picLocks noChangeAspect="1"/>
          </p:cNvPicPr>
          <p:nvPr/>
        </p:nvPicPr>
        <p:blipFill rotWithShape="1">
          <a:blip r:embed="rId3">
            <a:extLst>
              <a:ext uri="{28A0092B-C50C-407E-A947-70E740481C1C}">
                <a14:useLocalDpi xmlns:a14="http://schemas.microsoft.com/office/drawing/2010/main" val="0"/>
              </a:ext>
            </a:extLst>
          </a:blip>
          <a:srcRect r="10498" b="-2"/>
          <a:stretch/>
        </p:blipFill>
        <p:spPr>
          <a:xfrm>
            <a:off x="7944031" y="1844823"/>
            <a:ext cx="3751745" cy="3751745"/>
          </a:xfrm>
          <a:prstGeom prst="ellipse">
            <a:avLst/>
          </a:prstGeom>
          <a:noFill/>
        </p:spPr>
      </p:pic>
    </p:spTree>
    <p:extLst>
      <p:ext uri="{BB962C8B-B14F-4D97-AF65-F5344CB8AC3E}">
        <p14:creationId xmlns:p14="http://schemas.microsoft.com/office/powerpoint/2010/main" val="29065328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E537A-8BF4-49F1-ABF0-BF5E61B937A3}"/>
              </a:ext>
            </a:extLst>
          </p:cNvPr>
          <p:cNvSpPr>
            <a:spLocks noGrp="1"/>
          </p:cNvSpPr>
          <p:nvPr>
            <p:ph type="title"/>
          </p:nvPr>
        </p:nvSpPr>
        <p:spPr/>
        <p:txBody>
          <a:bodyPr/>
          <a:lstStyle/>
          <a:p>
            <a:r>
              <a:rPr lang="en-GB" dirty="0"/>
              <a:t>Funding warm spaces</a:t>
            </a:r>
          </a:p>
        </p:txBody>
      </p:sp>
      <p:sp>
        <p:nvSpPr>
          <p:cNvPr id="3" name="Content Placeholder 2">
            <a:extLst>
              <a:ext uri="{FF2B5EF4-FFF2-40B4-BE49-F238E27FC236}">
                <a16:creationId xmlns:a16="http://schemas.microsoft.com/office/drawing/2014/main" id="{0C10E25A-3621-404F-893E-EBE880337EC0}"/>
              </a:ext>
            </a:extLst>
          </p:cNvPr>
          <p:cNvSpPr>
            <a:spLocks noGrp="1"/>
          </p:cNvSpPr>
          <p:nvPr>
            <p:ph idx="1"/>
          </p:nvPr>
        </p:nvSpPr>
        <p:spPr>
          <a:xfrm>
            <a:off x="623392" y="1844824"/>
            <a:ext cx="6912768" cy="4280400"/>
          </a:xfrm>
        </p:spPr>
        <p:txBody>
          <a:bodyPr/>
          <a:lstStyle/>
          <a:p>
            <a:pPr marL="0" indent="0">
              <a:buNone/>
            </a:pPr>
            <a:r>
              <a:rPr lang="en-GB" b="1" dirty="0">
                <a:solidFill>
                  <a:srgbClr val="0070C0"/>
                </a:solidFill>
              </a:rPr>
              <a:t>Funding to tackle health inequalities is keeping people warm in Bedford Borough this winter. </a:t>
            </a:r>
          </a:p>
          <a:p>
            <a:pPr marL="0" indent="0">
              <a:buNone/>
            </a:pPr>
            <a:endParaRPr lang="en-GB" sz="2000" b="1" dirty="0">
              <a:solidFill>
                <a:srgbClr val="0070C0"/>
              </a:solidFill>
            </a:endParaRPr>
          </a:p>
          <a:p>
            <a:r>
              <a:rPr lang="en-GB" sz="2000" dirty="0">
                <a:solidFill>
                  <a:schemeClr val="tx1"/>
                </a:solidFill>
              </a:rPr>
              <a:t>With more people experiencing poverty as a result of increases in cost of living, the ICB has provided inequalities funding to all four Places to enable the VCSE to help the most vulnerable.</a:t>
            </a:r>
          </a:p>
          <a:p>
            <a:endParaRPr lang="en-GB" sz="2000" dirty="0">
              <a:solidFill>
                <a:schemeClr val="tx1"/>
              </a:solidFill>
            </a:endParaRPr>
          </a:p>
          <a:p>
            <a:r>
              <a:rPr lang="en-GB" sz="2000" dirty="0">
                <a:solidFill>
                  <a:schemeClr val="tx1"/>
                </a:solidFill>
              </a:rPr>
              <a:t>In Bedford Borough some of the funding will pay for volunteers who can help people with advice on a range of issues from energy bills, to homelessness and loneliness.</a:t>
            </a:r>
          </a:p>
          <a:p>
            <a:endParaRPr lang="en-GB" sz="2000" dirty="0">
              <a:solidFill>
                <a:schemeClr val="tx1"/>
              </a:solidFill>
            </a:endParaRPr>
          </a:p>
          <a:p>
            <a:endParaRPr lang="en-GB" sz="2000" b="1" dirty="0">
              <a:solidFill>
                <a:schemeClr val="tx1"/>
              </a:solidFill>
            </a:endParaRPr>
          </a:p>
        </p:txBody>
      </p:sp>
      <p:sp>
        <p:nvSpPr>
          <p:cNvPr id="4" name="Footer Placeholder 3">
            <a:extLst>
              <a:ext uri="{FF2B5EF4-FFF2-40B4-BE49-F238E27FC236}">
                <a16:creationId xmlns:a16="http://schemas.microsoft.com/office/drawing/2014/main" id="{CCA89205-530E-4EFD-9C8B-78D29D39BE8F}"/>
              </a:ext>
            </a:extLst>
          </p:cNvPr>
          <p:cNvSpPr>
            <a:spLocks noGrp="1"/>
          </p:cNvSpPr>
          <p:nvPr>
            <p:ph type="ftr" sz="quarter" idx="11"/>
          </p:nvPr>
        </p:nvSpPr>
        <p:spPr/>
        <p:txBody>
          <a:bodyPr/>
          <a:lstStyle/>
          <a:p>
            <a:r>
              <a:rPr lang="en-GB" b="1" dirty="0"/>
              <a:t>Bedfordshire, Luton and Milton Keynes Health and Care Partnership</a:t>
            </a:r>
            <a:endParaRPr lang="en-GB" dirty="0"/>
          </a:p>
        </p:txBody>
      </p:sp>
      <p:sp>
        <p:nvSpPr>
          <p:cNvPr id="5" name="Slide Number Placeholder 4">
            <a:extLst>
              <a:ext uri="{FF2B5EF4-FFF2-40B4-BE49-F238E27FC236}">
                <a16:creationId xmlns:a16="http://schemas.microsoft.com/office/drawing/2014/main" id="{4BBAC2A4-8752-4575-873F-7CBEE3DD5E4D}"/>
              </a:ext>
            </a:extLst>
          </p:cNvPr>
          <p:cNvSpPr>
            <a:spLocks noGrp="1"/>
          </p:cNvSpPr>
          <p:nvPr>
            <p:ph type="sldNum" sz="quarter" idx="12"/>
          </p:nvPr>
        </p:nvSpPr>
        <p:spPr/>
        <p:txBody>
          <a:bodyPr/>
          <a:lstStyle/>
          <a:p>
            <a:fld id="{30A60DCE-9105-48A5-8A92-25C9283756D1}" type="slidenum">
              <a:rPr lang="en-GB" smtClean="0"/>
              <a:pPr/>
              <a:t>9</a:t>
            </a:fld>
            <a:endParaRPr lang="en-GB" dirty="0"/>
          </a:p>
        </p:txBody>
      </p:sp>
      <p:pic>
        <p:nvPicPr>
          <p:cNvPr id="3074" name="Picture 2" descr="See the source image">
            <a:extLst>
              <a:ext uri="{FF2B5EF4-FFF2-40B4-BE49-F238E27FC236}">
                <a16:creationId xmlns:a16="http://schemas.microsoft.com/office/drawing/2014/main" id="{81B01509-07F8-41D1-B496-AE69E16567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07425" y="1844824"/>
            <a:ext cx="4284575" cy="28363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1041088"/>
      </p:ext>
    </p:extLst>
  </p:cSld>
  <p:clrMapOvr>
    <a:masterClrMapping/>
  </p:clrMapOvr>
</p:sld>
</file>

<file path=ppt/theme/theme1.xml><?xml version="1.0" encoding="utf-8"?>
<a:theme xmlns:a="http://schemas.openxmlformats.org/drawingml/2006/main" name="Office Theme">
  <a:themeElements>
    <a:clrScheme name="BLMK ICB Colours">
      <a:dk1>
        <a:srgbClr val="000000"/>
      </a:dk1>
      <a:lt1>
        <a:srgbClr val="FFFFFF"/>
      </a:lt1>
      <a:dk2>
        <a:srgbClr val="415563"/>
      </a:dk2>
      <a:lt2>
        <a:srgbClr val="E8EDEE"/>
      </a:lt2>
      <a:accent1>
        <a:srgbClr val="005EB8"/>
      </a:accent1>
      <a:accent2>
        <a:srgbClr val="FFB81C"/>
      </a:accent2>
      <a:accent3>
        <a:srgbClr val="41B6E5"/>
      </a:accent3>
      <a:accent4>
        <a:srgbClr val="78BD20"/>
      </a:accent4>
      <a:accent5>
        <a:srgbClr val="00A399"/>
      </a:accent5>
      <a:accent6>
        <a:srgbClr val="002F86"/>
      </a:accent6>
      <a:hlink>
        <a:srgbClr val="005EB8"/>
      </a:hlink>
      <a:folHlink>
        <a:srgbClr val="002F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A76803C70C50249B000B3F4542A923E" ma:contentTypeVersion="1603" ma:contentTypeDescription="Create a new document." ma:contentTypeScope="" ma:versionID="ef3a41d6d13e03bbb88b310263891487">
  <xsd:schema xmlns:xsd="http://www.w3.org/2001/XMLSchema" xmlns:xs="http://www.w3.org/2001/XMLSchema" xmlns:p="http://schemas.microsoft.com/office/2006/metadata/properties" xmlns:ns2="d06b9faf-e485-43ba-9767-f211651fe416" xmlns:ns3="31f7c2ba-4170-4718-a5ff-dddeae16ca32" targetNamespace="http://schemas.microsoft.com/office/2006/metadata/properties" ma:root="true" ma:fieldsID="3719e1aa8289c5d30a0d76d759384445" ns2:_="" ns3:_="">
    <xsd:import namespace="d06b9faf-e485-43ba-9767-f211651fe416"/>
    <xsd:import namespace="31f7c2ba-4170-4718-a5ff-dddeae16ca32"/>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2:SharedWithUsers" minOccurs="0"/>
                <xsd:element ref="ns2:SharedWithDetails" minOccurs="0"/>
                <xsd:element ref="ns3:MediaServiceEventHashCode" minOccurs="0"/>
                <xsd:element ref="ns3:MediaServiceGenerationTime" minOccurs="0"/>
                <xsd:element ref="ns3:VMActioned" minOccurs="0"/>
                <xsd:element ref="ns3:MediaServiceAutoKeyPoints" minOccurs="0"/>
                <xsd:element ref="ns3:MediaServiceKeyPoints" minOccurs="0"/>
                <xsd:element ref="ns3:MediaLengthInSecond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06b9faf-e485-43ba-9767-f211651fe416"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7" nillable="true" ma:displayName="Taxonomy Catch All Column" ma:hidden="true" ma:list="{ef5f131c-f282-49ee-8324-d712b0bfdbce}" ma:internalName="TaxCatchAll" ma:showField="CatchAllData" ma:web="d06b9faf-e485-43ba-9767-f211651fe416">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31f7c2ba-4170-4718-a5ff-dddeae16ca32"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MediaServiceLocation" ma:internalName="MediaServiceLocation"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VMActioned" ma:index="21" nillable="true" ma:displayName="Voice Mail Actioned?" ma:default="N/A" ma:format="RadioButtons" ma:indexed="true" ma:internalName="VMActioned">
      <xsd:simpleType>
        <xsd:restriction base="dms:Choice">
          <xsd:enumeration value="Yes"/>
          <xsd:enumeration value="No"/>
          <xsd:enumeration value="N/A"/>
        </xsd:restriction>
      </xsd:simpleType>
    </xsd:element>
    <xsd:element name="MediaServiceAutoKeyPoints" ma:index="22" nillable="true" ma:displayName="MediaServiceAutoKeyPoints" ma:hidden="true" ma:internalName="MediaServiceAutoKeyPoints" ma:readOnly="true">
      <xsd:simpleType>
        <xsd:restriction base="dms:Note"/>
      </xsd:simpleType>
    </xsd:element>
    <xsd:element name="MediaServiceKeyPoints" ma:index="23" nillable="true" ma:displayName="KeyPoints" ma:internalName="MediaServiceKeyPoints" ma:readOnly="true">
      <xsd:simpleType>
        <xsd:restriction base="dms:Note">
          <xsd:maxLength value="255"/>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5e3038f7-01d3-45c6-9ff3-08a5a011bcb7"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p:properties xmlns:p="http://schemas.microsoft.com/office/2006/metadata/properties" xmlns:xsi="http://www.w3.org/2001/XMLSchema-instance" xmlns:pc="http://schemas.microsoft.com/office/infopath/2007/PartnerControls">
  <documentManagement>
    <TaxCatchAll xmlns="d06b9faf-e485-43ba-9767-f211651fe416" xsi:nil="true"/>
    <VMActioned xmlns="31f7c2ba-4170-4718-a5ff-dddeae16ca32">N/A</VMActioned>
    <lcf76f155ced4ddcb4097134ff3c332f xmlns="31f7c2ba-4170-4718-a5ff-dddeae16ca32">
      <Terms xmlns="http://schemas.microsoft.com/office/infopath/2007/PartnerControls"/>
    </lcf76f155ced4ddcb4097134ff3c332f>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72EE270-C841-47DB-856A-DB739C08D82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06b9faf-e485-43ba-9767-f211651fe416"/>
    <ds:schemaRef ds:uri="31f7c2ba-4170-4718-a5ff-dddeae16ca3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157E733-6CED-4AC9-8050-9BE33582FE32}">
  <ds:schemaRefs>
    <ds:schemaRef ds:uri="http://schemas.microsoft.com/sharepoint/events"/>
  </ds:schemaRefs>
</ds:datastoreItem>
</file>

<file path=customXml/itemProps3.xml><?xml version="1.0" encoding="utf-8"?>
<ds:datastoreItem xmlns:ds="http://schemas.openxmlformats.org/officeDocument/2006/customXml" ds:itemID="{78153355-B80A-41EF-BBF7-77E2ADEBC77E}">
  <ds:schemaRefs>
    <ds:schemaRef ds:uri="http://schemas.microsoft.com/office/2006/metadata/properties"/>
    <ds:schemaRef ds:uri="http://www.w3.org/XML/1998/namespace"/>
    <ds:schemaRef ds:uri="http://purl.org/dc/dcmitype/"/>
    <ds:schemaRef ds:uri="http://purl.org/dc/elements/1.1/"/>
    <ds:schemaRef ds:uri="http://schemas.microsoft.com/office/2006/documentManagement/types"/>
    <ds:schemaRef ds:uri="http://purl.org/dc/terms/"/>
    <ds:schemaRef ds:uri="http://schemas.openxmlformats.org/package/2006/metadata/core-properties"/>
    <ds:schemaRef ds:uri="http://schemas.microsoft.com/office/infopath/2007/PartnerControls"/>
    <ds:schemaRef ds:uri="31f7c2ba-4170-4718-a5ff-dddeae16ca32"/>
    <ds:schemaRef ds:uri="d06b9faf-e485-43ba-9767-f211651fe416"/>
    <ds:schemaRef ds:uri="8c0ec423-5f39-4cd1-9015-37fc60afb156"/>
  </ds:schemaRefs>
</ds:datastoreItem>
</file>

<file path=customXml/itemProps4.xml><?xml version="1.0" encoding="utf-8"?>
<ds:datastoreItem xmlns:ds="http://schemas.openxmlformats.org/officeDocument/2006/customXml" ds:itemID="{1357A83D-ECB4-43F3-91ED-4BD0089DB1A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30178</TotalTime>
  <Words>1743</Words>
  <Application>Microsoft Office PowerPoint</Application>
  <PresentationFormat>Widescreen</PresentationFormat>
  <Paragraphs>143</Paragraphs>
  <Slides>10</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Century Gothic</vt:lpstr>
      <vt:lpstr>Century Gothic </vt:lpstr>
      <vt:lpstr>Century Gothic (Body)</vt:lpstr>
      <vt:lpstr>Office Theme</vt:lpstr>
      <vt:lpstr>PowerPoint Presentation</vt:lpstr>
      <vt:lpstr>Funding the voluntary sector  to help local people </vt:lpstr>
      <vt:lpstr>Funding the voluntary sector  to help local people </vt:lpstr>
      <vt:lpstr>Funding the keyworker service </vt:lpstr>
      <vt:lpstr>People first approach </vt:lpstr>
      <vt:lpstr>More Community First Responders </vt:lpstr>
      <vt:lpstr>Proactive clinical prevention </vt:lpstr>
      <vt:lpstr>Helping the person, not the problem</vt:lpstr>
      <vt:lpstr>Funding warm spaces</vt:lpstr>
      <vt:lpstr>Private sector partnerships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Communicating through change ICS/CCG Transition</dc:title>
  <dc:creator>SUMMERS, Michelle (NHS BEDFORDSHIRE CCG)</dc:creator>
  <cp:lastModifiedBy>PILGRIM, Natasha (NHS BEDFORDSHIRE, LUTON AND MILTON KEYNES ICB - M1J4Y)</cp:lastModifiedBy>
  <cp:revision>564</cp:revision>
  <dcterms:created xsi:type="dcterms:W3CDTF">2021-04-30T07:09:02Z</dcterms:created>
  <dcterms:modified xsi:type="dcterms:W3CDTF">2023-02-17T14:49:12Z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0x010100E484CC30C290334F8F2D4D6AFC9A12E5</vt:lpwstr>
  </property>
  <property fmtid="{D5CDD505-2E9C-101B-9397-08002B2CF9AE}" pid="3" name="_dlc_DocIdItemGuid">
    <vt:lpwstr>c64c13b8-7e70-4379-bdce-53a70a6f98c7</vt:lpwstr>
  </property>
</Properties>
</file>