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457072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94667-E4B3-4BE7-A911-C1652B5DA82E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F3F66-5EE5-40AE-B3A5-9FACB54FCC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EC7EF-95E1-3D44-A982-BC7A3E9C617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78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64A02-7BB4-008C-E82E-079720D256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B2FA6-7310-757D-807D-9AD4ABBDF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94D51-B04E-E1C4-6857-EC1A1E401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39417-2753-2738-5A47-F3C41E9F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B927C-50A0-DDB6-7849-36458BBA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20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E0507-066A-5060-A965-C0408E551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637AC-1414-BE37-C411-17E5E8F14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8CCD5-3FC9-ECB9-52BF-5176994B1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8FB40-6239-C8CE-1660-685FEB9E2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5185C-12F1-36FB-4866-DC719F19B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38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BA00E6-06D5-57BD-1128-E58D9378DE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2F085-AE77-2507-507B-BCC3D734A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B6D71-6BC2-AB7D-969D-1D8B3BEA3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BB70B-48D5-DC87-A7A9-8221E52C0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8C4E8-98FD-9D26-E1DF-59E1DBD0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18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subhead, bullets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F09CFFC-C421-A97A-14A3-FE2852D11994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F771D90-A686-C949-8872-F69893BCF8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D5CE1C-46DF-8846-A4A0-E19A9CC397BE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4955267-CD3E-4484-1B20-32E90EB4ED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2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5C14D-FD4F-463F-AE34-E777CEC34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2CC2B-9416-5D5F-1363-B68A8A79E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7A2A6-7F65-36FC-80B3-F4B0B118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46D18-167E-F847-2777-EC2C0606B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8B26E-819B-3272-B465-464D8998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4989-75A8-77E0-A539-D97D616E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84FA5-4130-FA8D-E1CE-CB89CD135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918A8-EF67-057F-D684-59064A48C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6C699-07CD-B3C0-E4DD-D0C2BBC3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19CDC-D374-0B09-C2C4-58ACF4E89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53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59107-7FA2-620D-26F9-FAE4CCF96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E340F-AF0E-678A-8CFF-CC1EF092FA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CE8112-3795-73C6-3067-43AD30963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F7558-DC5C-4855-9F54-623CAE591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455BB-52C3-155D-1664-682D6A1D8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90264-9DB7-8F47-CA6B-A1406FC5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8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D5DE-B7C1-22DE-BD59-BCE9A63FE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DBDB4-9B50-A6FF-46BE-515D7E269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F9897D-D27B-66D4-2476-5E33CF509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40299D-7BCB-CF9B-5698-0DFB3B4D93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9DDE72-35EB-FD47-4F2A-21BC5AF17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2ABCDD-ECC4-3FEE-7324-9357E06A1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806FC1-07A0-1B99-1D8D-76931F40C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A7D885-CF5D-EB35-FBF4-BC910293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074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58FC6-3FC1-3F50-1D11-0AAEAFE1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A9DDCD-4054-27C7-8E91-CCEE7429E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71C859-7446-742D-CF42-F96D42883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9828D-EDB9-F044-44A9-E25A3D4C6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396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F2C70-F25E-BDAD-773A-403094D1B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0C4E7F-3980-E35B-D360-E0A721B6D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9A916-B333-F07B-ABE8-AE18C2FAC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21AE-DE6F-1991-A20F-594345BC6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89E7-D188-4390-0258-300ABB0EE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F352-1512-B28C-90BA-52CBE51CC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9774F9-869E-B44F-E66C-F59CFAC87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1ED4A-14A4-D4A0-18F6-19A41DB2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AA275-6B17-C97A-5EE6-9883ADAD1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48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62929-5A5D-7F41-19C8-6E4C1AF90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249BC1-6CBD-B464-F3DF-29357B1B6A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21871-184E-0F79-2437-46ADE7CD0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14298-6DF1-EC49-B1FB-7728A8F2D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C64A2-ADA3-66B4-899A-E305B502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55B86-4028-5543-5D4B-E9D81314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28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180D2F-E1D4-321A-DA56-20B859750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0A20B-7632-6476-E278-DE5B5DE05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96F52-FCA5-DC8D-931A-232E0B1E2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FD10A-65B2-484A-8A8A-C9B59963F4EC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DB55-15AE-4C1B-2D7A-B516E488E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DCA82-411D-C02D-894F-BB2F66B99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80C7D-1142-48C7-B74C-F8D24A8C1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5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080815-6600-04BF-B75C-E18A437ED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23" y="223570"/>
            <a:ext cx="11404154" cy="865186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NHS</a:t>
            </a:r>
            <a:r>
              <a:rPr lang="en-GB" sz="3600" b="1" spc="-41" dirty="0">
                <a:latin typeface="Arial" panose="020B0604020202020204" pitchFamily="34" charset="0"/>
                <a:cs typeface="Arial" panose="020B0604020202020204" pitchFamily="34" charset="0"/>
              </a:rPr>
              <a:t> Pharmacy First – 7 </a:t>
            </a:r>
            <a:r>
              <a:rPr lang="en-GB" spc="-4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3600" b="1" spc="-41" dirty="0">
                <a:latin typeface="Arial" panose="020B0604020202020204" pitchFamily="34" charset="0"/>
                <a:cs typeface="Arial" panose="020B0604020202020204" pitchFamily="34" charset="0"/>
              </a:rPr>
              <a:t>linical </a:t>
            </a:r>
            <a:r>
              <a:rPr lang="en-GB" spc="-4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3600" b="1" spc="-41" dirty="0">
                <a:latin typeface="Arial" panose="020B0604020202020204" pitchFamily="34" charset="0"/>
                <a:cs typeface="Arial" panose="020B0604020202020204" pitchFamily="34" charset="0"/>
              </a:rPr>
              <a:t>athways </a:t>
            </a:r>
            <a:br>
              <a:rPr lang="en-GB" sz="3600" dirty="0">
                <a:latin typeface="Arial"/>
                <a:cs typeface="Arial"/>
              </a:rPr>
            </a:b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B36B0ED-6CD5-64A0-5F83-663E7391D4E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3929" y="812750"/>
          <a:ext cx="11724141" cy="563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953">
                  <a:extLst>
                    <a:ext uri="{9D8B030D-6E8A-4147-A177-3AD203B41FA5}">
                      <a16:colId xmlns:a16="http://schemas.microsoft.com/office/drawing/2014/main" val="2857723870"/>
                    </a:ext>
                  </a:extLst>
                </a:gridCol>
                <a:gridCol w="1646377">
                  <a:extLst>
                    <a:ext uri="{9D8B030D-6E8A-4147-A177-3AD203B41FA5}">
                      <a16:colId xmlns:a16="http://schemas.microsoft.com/office/drawing/2014/main" val="1512266039"/>
                    </a:ext>
                  </a:extLst>
                </a:gridCol>
                <a:gridCol w="1629165">
                  <a:extLst>
                    <a:ext uri="{9D8B030D-6E8A-4147-A177-3AD203B41FA5}">
                      <a16:colId xmlns:a16="http://schemas.microsoft.com/office/drawing/2014/main" val="354505099"/>
                    </a:ext>
                  </a:extLst>
                </a:gridCol>
                <a:gridCol w="1629165">
                  <a:extLst>
                    <a:ext uri="{9D8B030D-6E8A-4147-A177-3AD203B41FA5}">
                      <a16:colId xmlns:a16="http://schemas.microsoft.com/office/drawing/2014/main" val="670767441"/>
                    </a:ext>
                  </a:extLst>
                </a:gridCol>
                <a:gridCol w="1953293">
                  <a:extLst>
                    <a:ext uri="{9D8B030D-6E8A-4147-A177-3AD203B41FA5}">
                      <a16:colId xmlns:a16="http://schemas.microsoft.com/office/drawing/2014/main" val="89531587"/>
                    </a:ext>
                  </a:extLst>
                </a:gridCol>
                <a:gridCol w="1727947">
                  <a:extLst>
                    <a:ext uri="{9D8B030D-6E8A-4147-A177-3AD203B41FA5}">
                      <a16:colId xmlns:a16="http://schemas.microsoft.com/office/drawing/2014/main" val="66151518"/>
                    </a:ext>
                  </a:extLst>
                </a:gridCol>
                <a:gridCol w="1526241">
                  <a:extLst>
                    <a:ext uri="{9D8B030D-6E8A-4147-A177-3AD203B41FA5}">
                      <a16:colId xmlns:a16="http://schemas.microsoft.com/office/drawing/2014/main" val="4192445402"/>
                    </a:ext>
                  </a:extLst>
                </a:gridCol>
              </a:tblGrid>
              <a:tr h="401764"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Urinary tract infection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Shingles*</a:t>
                      </a:r>
                    </a:p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Impetigo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Infected insect bites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Acute sore throat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Acute sinusitis</a:t>
                      </a:r>
                    </a:p>
                    <a:p>
                      <a:endParaRPr lang="en-GB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Acute otitis media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331138"/>
                  </a:ext>
                </a:extLst>
              </a:tr>
              <a:tr h="1277036">
                <a:tc>
                  <a:txBody>
                    <a:bodyPr/>
                    <a:lstStyle/>
                    <a:p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UTI is an infection in any part of the urinary system.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Shingles is an infection that causes a painful rash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Impetigo is a common infection of the skin. It is contagious, which means it can be passed on by touching.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Insect bites and stings can become infected or cause a reaction.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Sore throat is a symptom resulting from inflammation of the upper respiratory 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Sinusitis is swelling of the sinuses, usually caused by an infection.</a:t>
                      </a:r>
                    </a:p>
                    <a:p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sinuses are small, empty spaces behind your cheekbones and forehead that connect to the inside of the nose.</a:t>
                      </a:r>
                      <a:endParaRPr lang="en-GB" sz="1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 infection of the middle ear.</a:t>
                      </a:r>
                    </a:p>
                    <a:p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90144"/>
                  </a:ext>
                </a:extLst>
              </a:tr>
              <a:tr h="1389953">
                <a:tc>
                  <a:txBody>
                    <a:bodyPr/>
                    <a:lstStyle/>
                    <a:p>
                      <a:r>
                        <a:rPr lang="en-GB" sz="1000" b="1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Female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Aged between 16 - 64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Suspected lower UTI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years and over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case of shingles.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Rash appeared within  the last 72 hours  - 7 days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year and over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Signs and symptoms of impetigo</a:t>
                      </a:r>
                      <a:endParaRPr lang="en-GB" sz="1000" b="0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Localised (4 or fewer lesions/clusters present)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year and over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Infection that is present or worsening at least 48 hours after the initial bite(s) or sting(s) 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years and over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sore throat</a:t>
                      </a:r>
                    </a:p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years and over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signs and symptoms of sinusitis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 duration of 10 days or more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Aged between 1 – 17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signs and symptoms of acute otitis media</a:t>
                      </a:r>
                    </a:p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41386"/>
                  </a:ext>
                </a:extLst>
              </a:tr>
              <a:tr h="2295794">
                <a:tc>
                  <a:txBody>
                    <a:bodyPr/>
                    <a:lstStyle/>
                    <a:p>
                      <a:r>
                        <a:rPr lang="en-GB" sz="1000" b="1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&lt;16 or &gt;64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Pregnant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Breastfeeding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Recurrent UTI (2 in last 6 months or 3 in last 12 months)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Catheter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under age of 18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Pregnant or suspected pregnancy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Breastfeeding with shingle sores on the breasts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Shingles rash onset over 7 days ago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under 1 year of 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or suspected pregnancy in individuals under 16 years of age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Breastfeeding with impetigo lesion(s) present on the breast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 impetigo (2 or more episodes in the same year)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Widespread lesions/ clusters present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Systemically unwell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under 1 year of 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or suspected pregnancy in individuals under 16 years of 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Systemically unwell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Bite or sting occurred while travelling outside the UK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Individuals under 5 years of age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or suspected pregnancy in individuals under 16 years of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 sore throat/tonsillitis (7 or more significant episodes in the preceding 12 months or 5+ in each of the preceding 2 years, or 3+ in the preceding three years)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Previous tonsillectomy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Individuals under 12 years of age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or suspected pregnancy in individuals under 16 years of age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 duration of less than 10 days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 sinusitis ((4 or more annual episodes of sinusitis)</a:t>
                      </a:r>
                    </a:p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CD9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Exclusion</a:t>
                      </a: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Individuals under 1 year of age or over 18 years of age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or suspected pregnancy in individuals under 16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 infection  (3+ episodes in preceding 6 months, or 4+ episodes in the preceding 12 months with at least one episode in the past 6 months.)</a:t>
                      </a:r>
                    </a:p>
                  </a:txBody>
                  <a:tcPr>
                    <a:solidFill>
                      <a:srgbClr val="FCD9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34671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E7E68D3-1B1D-8078-9B20-A01645957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025" y="6495682"/>
            <a:ext cx="5731510" cy="277495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544014-EE65-AF89-AD05-C86A37594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5515" y="6518355"/>
            <a:ext cx="2219325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5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538</Words>
  <Application>Microsoft Office PowerPoint</Application>
  <PresentationFormat>Widescreen</PresentationFormat>
  <Paragraphs>81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NHS Pharmacy First – 7 Clinical Pathways  </vt:lpstr>
    </vt:vector>
  </TitlesOfParts>
  <Company>NHS HBL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Pharmacy First – 7 Clinical Pathways</dc:title>
  <dc:creator>EMAMALLY, Shenaz (NHS BEDFORDSHIRE, LUTON AND MILTON KEYNES ICB - M1J4Y)</dc:creator>
  <cp:lastModifiedBy>EMAMALLY, Shenaz (NHS BEDFORDSHIRE, LUTON AND MILTON KEYNES ICB - M1J4Y)</cp:lastModifiedBy>
  <cp:revision>2</cp:revision>
  <dcterms:created xsi:type="dcterms:W3CDTF">2024-02-29T15:07:11Z</dcterms:created>
  <dcterms:modified xsi:type="dcterms:W3CDTF">2024-02-29T15:09:31Z</dcterms:modified>
</cp:coreProperties>
</file>