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7"/>
  </p:notesMasterIdLst>
  <p:handoutMasterIdLst>
    <p:handoutMasterId r:id="rId8"/>
  </p:handoutMasterIdLst>
  <p:sldIdLst>
    <p:sldId id="273"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6725233E-E29C-F0CE-0437-2F059F6E8FC7}" name="KAY, Nicola (NHS BEDFORDSHIRE, LUTON AND MILTON KEYNES CCG)" initials="KN(BLAMKC" userId="S::nicola.kay1@nhs.net::f2af215a-2b4d-4628-b932-93de781f5923"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F4CB"/>
    <a:srgbClr val="DDF9B3"/>
    <a:srgbClr val="829B07"/>
    <a:srgbClr val="EEDFBE"/>
    <a:srgbClr val="F2BAC3"/>
    <a:srgbClr val="FF3300"/>
    <a:srgbClr val="106FB8"/>
    <a:srgbClr val="39A5D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05" autoAdjust="0"/>
    <p:restoredTop sz="93792" autoAdjust="0"/>
  </p:normalViewPr>
  <p:slideViewPr>
    <p:cSldViewPr>
      <p:cViewPr varScale="1">
        <p:scale>
          <a:sx n="67" d="100"/>
          <a:sy n="67" d="100"/>
        </p:scale>
        <p:origin x="776" y="3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85" d="100"/>
          <a:sy n="85" d="100"/>
        </p:scale>
        <p:origin x="2720"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1.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ommentAuthors" Target="commentAuthors.xml"/><Relationship Id="rId14"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208CE8-14BE-B941-867D-D1C064CCABBA}" type="datetimeFigureOut">
              <a:rPr lang="en-US" smtClean="0"/>
              <a:t>6/29/2022</a:t>
            </a:fld>
            <a:endParaRPr lang="en-US"/>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352A32-C764-42B9-B872-738194D3D7E1}" type="datetimeFigureOut">
              <a:rPr lang="en-US"/>
              <a:t>6/29/2022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dirty="0"/>
              <a:t>Click to edit Master </a:t>
            </a:r>
            <a:br>
              <a:rPr lang="en-US" dirty="0"/>
            </a:br>
            <a:r>
              <a:rPr lang="en-US" dirty="0"/>
              <a:t>title style</a:t>
            </a:r>
            <a:endParaRPr lang="en-GB" dirty="0"/>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523445" y="1844825"/>
            <a:ext cx="7084723"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dirty="0"/>
              <a:t>Click to edit Master title style</a:t>
            </a:r>
            <a:endParaRPr lang="en-GB" dirty="0"/>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dirty="0"/>
              <a:t>Click to edit Master title style</a:t>
            </a:r>
            <a:endParaRPr lang="en-GB" dirty="0"/>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dirty="0"/>
              <a:t>Click to edit Master </a:t>
            </a:r>
            <a:br>
              <a:rPr lang="en-US" dirty="0"/>
            </a:br>
            <a:r>
              <a:rPr lang="en-US" dirty="0"/>
              <a:t>title style</a:t>
            </a:r>
            <a:endParaRPr lang="en-GB" dirty="0"/>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No.</a:t>
            </a:r>
            <a:endParaRPr lang="en-GB" dirty="0"/>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0873205D-3F95-493E-9674-009E51108C8C}"/>
              </a:ext>
            </a:extLst>
          </p:cNvPr>
          <p:cNvSpPr/>
          <p:nvPr/>
        </p:nvSpPr>
        <p:spPr>
          <a:xfrm>
            <a:off x="9155912" y="6469041"/>
            <a:ext cx="2340000" cy="3443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A46CEC7-9A09-4646-89EA-5E7FB3A6D717}"/>
              </a:ext>
            </a:extLst>
          </p:cNvPr>
          <p:cNvSpPr/>
          <p:nvPr/>
        </p:nvSpPr>
        <p:spPr>
          <a:xfrm>
            <a:off x="9533467" y="311058"/>
            <a:ext cx="2340000" cy="925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2A98B849-FF71-41F8-BEE7-765DBC1BEE0A}"/>
              </a:ext>
            </a:extLst>
          </p:cNvPr>
          <p:cNvPicPr>
            <a:picLocks noChangeAspect="1"/>
          </p:cNvPicPr>
          <p:nvPr/>
        </p:nvPicPr>
        <p:blipFill>
          <a:blip r:embed="rId2"/>
          <a:stretch>
            <a:fillRect/>
          </a:stretch>
        </p:blipFill>
        <p:spPr>
          <a:xfrm>
            <a:off x="10031697" y="162992"/>
            <a:ext cx="1885950" cy="723900"/>
          </a:xfrm>
          <a:prstGeom prst="rect">
            <a:avLst/>
          </a:prstGeom>
        </p:spPr>
      </p:pic>
      <p:grpSp>
        <p:nvGrpSpPr>
          <p:cNvPr id="6" name="Group 5">
            <a:extLst>
              <a:ext uri="{FF2B5EF4-FFF2-40B4-BE49-F238E27FC236}">
                <a16:creationId xmlns:a16="http://schemas.microsoft.com/office/drawing/2014/main" id="{500A5A29-4F86-4C33-93CC-BA3F986431E6}"/>
              </a:ext>
            </a:extLst>
          </p:cNvPr>
          <p:cNvGrpSpPr/>
          <p:nvPr/>
        </p:nvGrpSpPr>
        <p:grpSpPr>
          <a:xfrm>
            <a:off x="119336" y="1095103"/>
            <a:ext cx="2340000" cy="360000"/>
            <a:chOff x="5333" y="2890"/>
            <a:chExt cx="2044352" cy="502442"/>
          </a:xfrm>
        </p:grpSpPr>
        <p:sp>
          <p:nvSpPr>
            <p:cNvPr id="8" name="Rectangle 7">
              <a:extLst>
                <a:ext uri="{FF2B5EF4-FFF2-40B4-BE49-F238E27FC236}">
                  <a16:creationId xmlns:a16="http://schemas.microsoft.com/office/drawing/2014/main" id="{681C40A1-894D-4F50-8FBB-04962EDBD37E}"/>
                </a:ext>
              </a:extLst>
            </p:cNvPr>
            <p:cNvSpPr/>
            <p:nvPr/>
          </p:nvSpPr>
          <p:spPr>
            <a:xfrm>
              <a:off x="5333" y="2890"/>
              <a:ext cx="2044352" cy="502442"/>
            </a:xfrm>
            <a:prstGeom prst="rect">
              <a:avLst/>
            </a:prstGeom>
            <a:solidFill>
              <a:srgbClr val="FF3300"/>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TextBox 8">
              <a:extLst>
                <a:ext uri="{FF2B5EF4-FFF2-40B4-BE49-F238E27FC236}">
                  <a16:creationId xmlns:a16="http://schemas.microsoft.com/office/drawing/2014/main" id="{87DFD695-2A08-4213-BACD-DBB21AD0A894}"/>
                </a:ext>
              </a:extLst>
            </p:cNvPr>
            <p:cNvSpPr txBox="1"/>
            <p:nvPr/>
          </p:nvSpPr>
          <p:spPr>
            <a:xfrm>
              <a:off x="5333" y="2890"/>
              <a:ext cx="2044352" cy="5024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Start well </a:t>
              </a:r>
            </a:p>
          </p:txBody>
        </p:sp>
      </p:grpSp>
      <p:grpSp>
        <p:nvGrpSpPr>
          <p:cNvPr id="10" name="Group 9">
            <a:extLst>
              <a:ext uri="{FF2B5EF4-FFF2-40B4-BE49-F238E27FC236}">
                <a16:creationId xmlns:a16="http://schemas.microsoft.com/office/drawing/2014/main" id="{836EDD10-BB2E-4A99-8F19-12CCE476407F}"/>
              </a:ext>
            </a:extLst>
          </p:cNvPr>
          <p:cNvGrpSpPr/>
          <p:nvPr/>
        </p:nvGrpSpPr>
        <p:grpSpPr>
          <a:xfrm>
            <a:off x="2495600" y="1095103"/>
            <a:ext cx="2340001" cy="360000"/>
            <a:chOff x="2335893" y="2890"/>
            <a:chExt cx="2044353" cy="502442"/>
          </a:xfrm>
        </p:grpSpPr>
        <p:sp>
          <p:nvSpPr>
            <p:cNvPr id="11" name="Rectangle 10">
              <a:extLst>
                <a:ext uri="{FF2B5EF4-FFF2-40B4-BE49-F238E27FC236}">
                  <a16:creationId xmlns:a16="http://schemas.microsoft.com/office/drawing/2014/main" id="{652E386E-FAEC-42EA-AE30-830DC09BA37B}"/>
                </a:ext>
              </a:extLst>
            </p:cNvPr>
            <p:cNvSpPr/>
            <p:nvPr/>
          </p:nvSpPr>
          <p:spPr>
            <a:xfrm>
              <a:off x="2335894" y="2890"/>
              <a:ext cx="2044352" cy="502442"/>
            </a:xfrm>
            <a:prstGeom prst="rect">
              <a:avLst/>
            </a:prstGeom>
            <a:solidFill>
              <a:srgbClr val="FFC000"/>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TextBox 11">
              <a:extLst>
                <a:ext uri="{FF2B5EF4-FFF2-40B4-BE49-F238E27FC236}">
                  <a16:creationId xmlns:a16="http://schemas.microsoft.com/office/drawing/2014/main" id="{CE2196DB-7F6C-4FEE-9CFC-25BF5072AF61}"/>
                </a:ext>
              </a:extLst>
            </p:cNvPr>
            <p:cNvSpPr txBox="1"/>
            <p:nvPr/>
          </p:nvSpPr>
          <p:spPr>
            <a:xfrm>
              <a:off x="2335893" y="2890"/>
              <a:ext cx="2044352" cy="5024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Live well </a:t>
              </a:r>
            </a:p>
          </p:txBody>
        </p:sp>
      </p:grpSp>
      <p:grpSp>
        <p:nvGrpSpPr>
          <p:cNvPr id="13" name="Group 12">
            <a:extLst>
              <a:ext uri="{FF2B5EF4-FFF2-40B4-BE49-F238E27FC236}">
                <a16:creationId xmlns:a16="http://schemas.microsoft.com/office/drawing/2014/main" id="{A444FA86-0F3A-4494-A568-9CF11FAD8AB0}"/>
              </a:ext>
            </a:extLst>
          </p:cNvPr>
          <p:cNvGrpSpPr/>
          <p:nvPr/>
        </p:nvGrpSpPr>
        <p:grpSpPr>
          <a:xfrm>
            <a:off x="4871864" y="1086548"/>
            <a:ext cx="2520000" cy="360000"/>
            <a:chOff x="4666455" y="2890"/>
            <a:chExt cx="2044352" cy="502442"/>
          </a:xfrm>
        </p:grpSpPr>
        <p:sp>
          <p:nvSpPr>
            <p:cNvPr id="14" name="Rectangle 13">
              <a:extLst>
                <a:ext uri="{FF2B5EF4-FFF2-40B4-BE49-F238E27FC236}">
                  <a16:creationId xmlns:a16="http://schemas.microsoft.com/office/drawing/2014/main" id="{E475DC62-5131-4F62-A3A3-C010563E32ED}"/>
                </a:ext>
              </a:extLst>
            </p:cNvPr>
            <p:cNvSpPr/>
            <p:nvPr/>
          </p:nvSpPr>
          <p:spPr>
            <a:xfrm>
              <a:off x="4666455" y="2890"/>
              <a:ext cx="2044352" cy="502442"/>
            </a:xfrm>
            <a:prstGeom prst="rect">
              <a:avLst/>
            </a:prstGeom>
            <a:solidFill>
              <a:srgbClr val="829B07"/>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5" name="TextBox 14">
              <a:extLst>
                <a:ext uri="{FF2B5EF4-FFF2-40B4-BE49-F238E27FC236}">
                  <a16:creationId xmlns:a16="http://schemas.microsoft.com/office/drawing/2014/main" id="{E04EA61E-FDA6-437F-A979-6E8FB9F0D643}"/>
                </a:ext>
              </a:extLst>
            </p:cNvPr>
            <p:cNvSpPr txBox="1"/>
            <p:nvPr/>
          </p:nvSpPr>
          <p:spPr>
            <a:xfrm>
              <a:off x="4666455" y="2890"/>
              <a:ext cx="2044352" cy="5024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Age well </a:t>
              </a:r>
            </a:p>
          </p:txBody>
        </p:sp>
      </p:grpSp>
      <p:grpSp>
        <p:nvGrpSpPr>
          <p:cNvPr id="16" name="Group 15">
            <a:extLst>
              <a:ext uri="{FF2B5EF4-FFF2-40B4-BE49-F238E27FC236}">
                <a16:creationId xmlns:a16="http://schemas.microsoft.com/office/drawing/2014/main" id="{BDE12AB3-ED9B-4950-944B-9E0B2B33E949}"/>
              </a:ext>
            </a:extLst>
          </p:cNvPr>
          <p:cNvGrpSpPr/>
          <p:nvPr/>
        </p:nvGrpSpPr>
        <p:grpSpPr>
          <a:xfrm>
            <a:off x="7428408" y="1095103"/>
            <a:ext cx="2340000" cy="360000"/>
            <a:chOff x="6997017" y="2890"/>
            <a:chExt cx="2044352" cy="502442"/>
          </a:xfrm>
        </p:grpSpPr>
        <p:sp>
          <p:nvSpPr>
            <p:cNvPr id="17" name="Rectangle 16">
              <a:extLst>
                <a:ext uri="{FF2B5EF4-FFF2-40B4-BE49-F238E27FC236}">
                  <a16:creationId xmlns:a16="http://schemas.microsoft.com/office/drawing/2014/main" id="{463F57C2-50FF-4A20-803A-1F7747CE42C4}"/>
                </a:ext>
              </a:extLst>
            </p:cNvPr>
            <p:cNvSpPr/>
            <p:nvPr/>
          </p:nvSpPr>
          <p:spPr>
            <a:xfrm>
              <a:off x="6997017" y="2890"/>
              <a:ext cx="2044352" cy="502442"/>
            </a:xfrm>
            <a:prstGeom prst="rect">
              <a:avLst/>
            </a:prstGeom>
            <a:solidFill>
              <a:schemeClr val="accent5">
                <a:lumMod val="75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TextBox 17">
              <a:extLst>
                <a:ext uri="{FF2B5EF4-FFF2-40B4-BE49-F238E27FC236}">
                  <a16:creationId xmlns:a16="http://schemas.microsoft.com/office/drawing/2014/main" id="{30562BDF-1BF7-4E3F-B100-8E184170D321}"/>
                </a:ext>
              </a:extLst>
            </p:cNvPr>
            <p:cNvSpPr txBox="1"/>
            <p:nvPr/>
          </p:nvSpPr>
          <p:spPr>
            <a:xfrm>
              <a:off x="6997017" y="2890"/>
              <a:ext cx="2044352" cy="5024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Growth</a:t>
              </a:r>
              <a:r>
                <a:rPr lang="en-GB" sz="2400" kern="1200" dirty="0"/>
                <a:t> </a:t>
              </a:r>
            </a:p>
          </p:txBody>
        </p:sp>
      </p:grpSp>
      <p:grpSp>
        <p:nvGrpSpPr>
          <p:cNvPr id="19" name="Group 18">
            <a:extLst>
              <a:ext uri="{FF2B5EF4-FFF2-40B4-BE49-F238E27FC236}">
                <a16:creationId xmlns:a16="http://schemas.microsoft.com/office/drawing/2014/main" id="{5C3965D3-AE6B-4142-AE6C-DC20FDEB9C18}"/>
              </a:ext>
            </a:extLst>
          </p:cNvPr>
          <p:cNvGrpSpPr/>
          <p:nvPr/>
        </p:nvGrpSpPr>
        <p:grpSpPr>
          <a:xfrm>
            <a:off x="9804672" y="1095103"/>
            <a:ext cx="2340000" cy="360000"/>
            <a:chOff x="9327578" y="2890"/>
            <a:chExt cx="2044352" cy="502442"/>
          </a:xfrm>
        </p:grpSpPr>
        <p:sp>
          <p:nvSpPr>
            <p:cNvPr id="20" name="Rectangle 19">
              <a:extLst>
                <a:ext uri="{FF2B5EF4-FFF2-40B4-BE49-F238E27FC236}">
                  <a16:creationId xmlns:a16="http://schemas.microsoft.com/office/drawing/2014/main" id="{30FFBBF5-D8AF-4586-93A7-C577D565357F}"/>
                </a:ext>
              </a:extLst>
            </p:cNvPr>
            <p:cNvSpPr/>
            <p:nvPr/>
          </p:nvSpPr>
          <p:spPr>
            <a:xfrm>
              <a:off x="9327578" y="2890"/>
              <a:ext cx="2044352" cy="502442"/>
            </a:xfrm>
            <a:prstGeom prst="rect">
              <a:avLst/>
            </a:prstGeom>
            <a:solidFill>
              <a:srgbClr val="0070C0"/>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1" name="TextBox 20">
              <a:extLst>
                <a:ext uri="{FF2B5EF4-FFF2-40B4-BE49-F238E27FC236}">
                  <a16:creationId xmlns:a16="http://schemas.microsoft.com/office/drawing/2014/main" id="{D63CCE17-EC35-4CCA-BD87-31D8896060DB}"/>
                </a:ext>
              </a:extLst>
            </p:cNvPr>
            <p:cNvSpPr txBox="1"/>
            <p:nvPr/>
          </p:nvSpPr>
          <p:spPr>
            <a:xfrm>
              <a:off x="9327578" y="2890"/>
              <a:ext cx="2044352" cy="5024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Inequalities </a:t>
              </a:r>
            </a:p>
          </p:txBody>
        </p:sp>
      </p:grpSp>
      <p:grpSp>
        <p:nvGrpSpPr>
          <p:cNvPr id="25" name="Group 24">
            <a:extLst>
              <a:ext uri="{FF2B5EF4-FFF2-40B4-BE49-F238E27FC236}">
                <a16:creationId xmlns:a16="http://schemas.microsoft.com/office/drawing/2014/main" id="{B98E6ADA-2940-4594-B24B-3BFE515911FC}"/>
              </a:ext>
            </a:extLst>
          </p:cNvPr>
          <p:cNvGrpSpPr/>
          <p:nvPr/>
        </p:nvGrpSpPr>
        <p:grpSpPr>
          <a:xfrm>
            <a:off x="119336" y="1466736"/>
            <a:ext cx="2340000" cy="5356418"/>
            <a:chOff x="5333" y="505333"/>
            <a:chExt cx="2044352" cy="4872482"/>
          </a:xfrm>
        </p:grpSpPr>
        <p:sp>
          <p:nvSpPr>
            <p:cNvPr id="26" name="Rectangle 25">
              <a:extLst>
                <a:ext uri="{FF2B5EF4-FFF2-40B4-BE49-F238E27FC236}">
                  <a16:creationId xmlns:a16="http://schemas.microsoft.com/office/drawing/2014/main" id="{FDE19C45-4A7E-4FB3-898A-52CA0F4F368A}"/>
                </a:ext>
              </a:extLst>
            </p:cNvPr>
            <p:cNvSpPr/>
            <p:nvPr/>
          </p:nvSpPr>
          <p:spPr>
            <a:xfrm>
              <a:off x="5333" y="505333"/>
              <a:ext cx="2044352" cy="4872482"/>
            </a:xfrm>
            <a:prstGeom prst="rect">
              <a:avLst/>
            </a:prstGeom>
            <a:solidFill>
              <a:srgbClr val="F2BAC3">
                <a:alpha val="89804"/>
              </a:srgb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7" name="TextBox 26">
              <a:extLst>
                <a:ext uri="{FF2B5EF4-FFF2-40B4-BE49-F238E27FC236}">
                  <a16:creationId xmlns:a16="http://schemas.microsoft.com/office/drawing/2014/main" id="{A274E05D-72F3-4CC4-B77A-69000AE87AC9}"/>
                </a:ext>
              </a:extLst>
            </p:cNvPr>
            <p:cNvSpPr txBox="1"/>
            <p:nvPr/>
          </p:nvSpPr>
          <p:spPr>
            <a:xfrm>
              <a:off x="5333" y="505333"/>
              <a:ext cx="2044352" cy="48724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71120" bIns="80010" numCol="1" spcCol="1270" anchor="t" anchorCtr="0">
              <a:noAutofit/>
            </a:bodyPr>
            <a:lstStyle/>
            <a:p>
              <a:pPr marL="0" lvl="1" algn="l" defTabSz="444500">
                <a:lnSpc>
                  <a:spcPct val="90000"/>
                </a:lnSpc>
                <a:spcBef>
                  <a:spcPct val="0"/>
                </a:spcBef>
                <a:spcAft>
                  <a:spcPct val="15000"/>
                </a:spcAft>
              </a:pPr>
              <a:r>
                <a:rPr lang="en-GB" sz="1100" i="1" kern="1200" dirty="0"/>
                <a:t>Every child has a strong, healthy start to life: from maternal health, through the first thousand days to reaching adulthood. </a:t>
              </a:r>
            </a:p>
            <a:p>
              <a:pPr marL="0" lvl="1" algn="l" defTabSz="444500">
                <a:lnSpc>
                  <a:spcPct val="90000"/>
                </a:lnSpc>
                <a:spcBef>
                  <a:spcPct val="0"/>
                </a:spcBef>
                <a:spcAft>
                  <a:spcPct val="15000"/>
                </a:spcAft>
              </a:pPr>
              <a:endParaRPr lang="en-GB" sz="500" i="1" kern="1200" dirty="0"/>
            </a:p>
            <a:p>
              <a:pPr marL="57150" lvl="1" indent="-57150" algn="l" defTabSz="444500">
                <a:lnSpc>
                  <a:spcPct val="90000"/>
                </a:lnSpc>
                <a:spcBef>
                  <a:spcPct val="0"/>
                </a:spcBef>
                <a:spcAft>
                  <a:spcPct val="15000"/>
                </a:spcAft>
                <a:buNone/>
              </a:pPr>
              <a:r>
                <a:rPr lang="en-GB" sz="1100" b="1" dirty="0"/>
                <a:t>Examples of integrated care:</a:t>
              </a:r>
              <a:endParaRPr lang="en-GB" sz="1100" b="1" kern="1200" dirty="0"/>
            </a:p>
            <a:p>
              <a:pPr marL="57150" lvl="1" indent="-57150" algn="l" defTabSz="444500">
                <a:lnSpc>
                  <a:spcPct val="90000"/>
                </a:lnSpc>
                <a:spcBef>
                  <a:spcPct val="0"/>
                </a:spcBef>
                <a:spcAft>
                  <a:spcPct val="15000"/>
                </a:spcAft>
                <a:buChar char="•"/>
              </a:pPr>
              <a:r>
                <a:rPr lang="en-GB" sz="1100" dirty="0"/>
                <a:t>A</a:t>
              </a:r>
              <a:r>
                <a:rPr lang="en-GB" sz="1100" kern="1200" dirty="0"/>
                <a:t> year of events called “Better Days” to listen to young people’s thoughts on mental health</a:t>
              </a:r>
              <a:r>
                <a:rPr lang="en-GB" sz="1100" dirty="0"/>
                <a:t> &amp; acting on the results.</a:t>
              </a:r>
            </a:p>
            <a:p>
              <a:pPr marL="57150" lvl="1" indent="-57150" algn="l" defTabSz="444500">
                <a:lnSpc>
                  <a:spcPct val="90000"/>
                </a:lnSpc>
                <a:spcBef>
                  <a:spcPct val="0"/>
                </a:spcBef>
                <a:spcAft>
                  <a:spcPct val="15000"/>
                </a:spcAft>
                <a:buChar char="•"/>
              </a:pPr>
              <a:r>
                <a:rPr lang="en-GB" sz="1100" kern="1200" dirty="0"/>
                <a:t>Providing more mental health support to women </a:t>
              </a:r>
              <a:r>
                <a:rPr lang="en-GB" sz="1100" dirty="0"/>
                <a:t>who are pregnant, and families that have experienced a traumatic birth or suffered </a:t>
              </a:r>
              <a:r>
                <a:rPr lang="en-GB" sz="1100" kern="1200" dirty="0"/>
                <a:t>baby loss.</a:t>
              </a:r>
            </a:p>
            <a:p>
              <a:pPr marL="57150" lvl="1" indent="-57150" algn="l" defTabSz="444500">
                <a:lnSpc>
                  <a:spcPct val="90000"/>
                </a:lnSpc>
                <a:spcBef>
                  <a:spcPct val="0"/>
                </a:spcBef>
                <a:spcAft>
                  <a:spcPct val="15000"/>
                </a:spcAft>
                <a:buChar char="•"/>
              </a:pPr>
              <a:r>
                <a:rPr lang="en-GB" sz="1100" kern="1200" dirty="0"/>
                <a:t>Beginning to make maternity paperwork digital, rather than only paper based.</a:t>
              </a:r>
            </a:p>
            <a:p>
              <a:pPr marL="57150" lvl="1" indent="-57150" algn="l" defTabSz="444500">
                <a:lnSpc>
                  <a:spcPct val="90000"/>
                </a:lnSpc>
                <a:spcBef>
                  <a:spcPct val="0"/>
                </a:spcBef>
                <a:spcAft>
                  <a:spcPct val="15000"/>
                </a:spcAft>
                <a:buChar char="•"/>
              </a:pPr>
              <a:r>
                <a:rPr lang="en-GB" sz="1100" kern="1200" dirty="0"/>
                <a:t>Extending clinical and non clinical support to young people in deprived areas in Central Bedfordshire, Bedford Borough and Milton Keynes, to help them manage physical and mental health conditions.</a:t>
              </a:r>
            </a:p>
            <a:p>
              <a:pPr marL="57150" lvl="1" indent="-57150" algn="l" defTabSz="444500">
                <a:lnSpc>
                  <a:spcPct val="90000"/>
                </a:lnSpc>
                <a:spcBef>
                  <a:spcPct val="0"/>
                </a:spcBef>
                <a:spcAft>
                  <a:spcPct val="15000"/>
                </a:spcAft>
                <a:buChar char="•"/>
              </a:pPr>
              <a:r>
                <a:rPr lang="en-GB" sz="1100" dirty="0"/>
                <a:t>Helping people who are pregnant to stop smoking. </a:t>
              </a:r>
              <a:endParaRPr lang="en-GB" sz="1100" kern="1200" dirty="0"/>
            </a:p>
          </p:txBody>
        </p:sp>
      </p:grpSp>
      <p:grpSp>
        <p:nvGrpSpPr>
          <p:cNvPr id="28" name="Group 27">
            <a:extLst>
              <a:ext uri="{FF2B5EF4-FFF2-40B4-BE49-F238E27FC236}">
                <a16:creationId xmlns:a16="http://schemas.microsoft.com/office/drawing/2014/main" id="{A5E21C16-8DBD-47CD-93A2-BD817B3C4DBD}"/>
              </a:ext>
            </a:extLst>
          </p:cNvPr>
          <p:cNvGrpSpPr/>
          <p:nvPr/>
        </p:nvGrpSpPr>
        <p:grpSpPr>
          <a:xfrm>
            <a:off x="2495600" y="1455142"/>
            <a:ext cx="2340000" cy="5502249"/>
            <a:chOff x="2335894" y="505332"/>
            <a:chExt cx="2044352" cy="5003443"/>
          </a:xfrm>
        </p:grpSpPr>
        <p:sp>
          <p:nvSpPr>
            <p:cNvPr id="29" name="Rectangle 28">
              <a:extLst>
                <a:ext uri="{FF2B5EF4-FFF2-40B4-BE49-F238E27FC236}">
                  <a16:creationId xmlns:a16="http://schemas.microsoft.com/office/drawing/2014/main" id="{2DFE0583-6DAC-4D46-82E4-00D15F641498}"/>
                </a:ext>
              </a:extLst>
            </p:cNvPr>
            <p:cNvSpPr/>
            <p:nvPr/>
          </p:nvSpPr>
          <p:spPr>
            <a:xfrm>
              <a:off x="2335894" y="505333"/>
              <a:ext cx="2044352" cy="4872482"/>
            </a:xfrm>
            <a:prstGeom prst="rect">
              <a:avLst/>
            </a:prstGeom>
            <a:solidFill>
              <a:srgbClr val="EEDFBE">
                <a:alpha val="89804"/>
              </a:srgb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0" name="TextBox 29">
              <a:extLst>
                <a:ext uri="{FF2B5EF4-FFF2-40B4-BE49-F238E27FC236}">
                  <a16:creationId xmlns:a16="http://schemas.microsoft.com/office/drawing/2014/main" id="{889B0926-76CA-4369-8C1F-36B9A43BDF2E}"/>
                </a:ext>
              </a:extLst>
            </p:cNvPr>
            <p:cNvSpPr txBox="1"/>
            <p:nvPr/>
          </p:nvSpPr>
          <p:spPr>
            <a:xfrm>
              <a:off x="2335894" y="505332"/>
              <a:ext cx="2044352" cy="500344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71120" bIns="80010" numCol="1" spcCol="1270" anchor="t" anchorCtr="0">
              <a:noAutofit/>
            </a:bodyPr>
            <a:lstStyle/>
            <a:p>
              <a:pPr marL="0" lvl="1" algn="l" defTabSz="444500">
                <a:lnSpc>
                  <a:spcPct val="90000"/>
                </a:lnSpc>
                <a:spcBef>
                  <a:spcPct val="0"/>
                </a:spcBef>
                <a:spcAft>
                  <a:spcPct val="15000"/>
                </a:spcAft>
              </a:pPr>
              <a:r>
                <a:rPr lang="en-GB" sz="1100" i="1" kern="1200" dirty="0">
                  <a:solidFill>
                    <a:schemeClr val="tx1"/>
                  </a:solidFill>
                </a:rPr>
                <a:t>People are supported to engage with and manage their health and wellbeing.</a:t>
              </a:r>
              <a:endParaRPr lang="en-GB" sz="500" b="1" i="1" kern="1200" dirty="0">
                <a:solidFill>
                  <a:schemeClr val="tx1"/>
                </a:solidFill>
              </a:endParaRPr>
            </a:p>
            <a:p>
              <a:pPr marL="57150" lvl="1" indent="-57150" defTabSz="444500">
                <a:lnSpc>
                  <a:spcPct val="90000"/>
                </a:lnSpc>
                <a:spcBef>
                  <a:spcPct val="0"/>
                </a:spcBef>
                <a:spcAft>
                  <a:spcPct val="15000"/>
                </a:spcAft>
              </a:pPr>
              <a:r>
                <a:rPr lang="en-GB" sz="1100" b="1" dirty="0">
                  <a:solidFill>
                    <a:schemeClr val="tx1"/>
                  </a:solidFill>
                </a:rPr>
                <a:t>Examples of integrated care:</a:t>
              </a:r>
            </a:p>
            <a:p>
              <a:pPr marL="57150" lvl="1" indent="-57150" defTabSz="444500">
                <a:lnSpc>
                  <a:spcPct val="90000"/>
                </a:lnSpc>
                <a:spcBef>
                  <a:spcPct val="0"/>
                </a:spcBef>
                <a:spcAft>
                  <a:spcPct val="15000"/>
                </a:spcAft>
                <a:buChar char="•"/>
              </a:pPr>
              <a:r>
                <a:rPr lang="en-GB" sz="1100" kern="1200" dirty="0">
                  <a:solidFill>
                    <a:schemeClr val="tx1"/>
                  </a:solidFill>
                </a:rPr>
                <a:t>Working with hospitals to reduce the number of people waiting more than 78 weeks for an operation.</a:t>
              </a:r>
            </a:p>
            <a:p>
              <a:pPr marL="57150" lvl="1" indent="-57150" defTabSz="444500">
                <a:lnSpc>
                  <a:spcPct val="90000"/>
                </a:lnSpc>
                <a:spcBef>
                  <a:spcPct val="0"/>
                </a:spcBef>
                <a:spcAft>
                  <a:spcPct val="15000"/>
                </a:spcAft>
                <a:buFont typeface="Arial" panose="020B0604020202020204" pitchFamily="34" charset="0"/>
                <a:buChar char="•"/>
              </a:pPr>
              <a:r>
                <a:rPr lang="en-GB" sz="1100" dirty="0">
                  <a:solidFill>
                    <a:schemeClr val="tx1"/>
                  </a:solidFill>
                </a:rPr>
                <a:t>Supporting the increase of clinical &amp; non – clinical staff in GP practices to make it easier for people to get an appointment </a:t>
              </a:r>
            </a:p>
            <a:p>
              <a:pPr marL="57150" lvl="1" indent="-57150" defTabSz="444500">
                <a:lnSpc>
                  <a:spcPct val="90000"/>
                </a:lnSpc>
                <a:spcBef>
                  <a:spcPct val="0"/>
                </a:spcBef>
                <a:spcAft>
                  <a:spcPct val="15000"/>
                </a:spcAft>
                <a:buFont typeface="Arial" panose="020B0604020202020204" pitchFamily="34" charset="0"/>
                <a:buChar char="•"/>
              </a:pPr>
              <a:r>
                <a:rPr lang="en-GB" sz="1100" dirty="0">
                  <a:solidFill>
                    <a:schemeClr val="tx1"/>
                  </a:solidFill>
                </a:rPr>
                <a:t>Extending the sharing of data between health and care professionals working in mental health and social care to provide more joined-up care</a:t>
              </a:r>
            </a:p>
            <a:p>
              <a:pPr marL="57150" lvl="1" indent="-57150" defTabSz="444500">
                <a:lnSpc>
                  <a:spcPct val="90000"/>
                </a:lnSpc>
                <a:spcBef>
                  <a:spcPct val="0"/>
                </a:spcBef>
                <a:spcAft>
                  <a:spcPct val="15000"/>
                </a:spcAft>
                <a:buChar char="•"/>
              </a:pPr>
              <a:r>
                <a:rPr lang="en-GB" sz="1100" kern="1200" dirty="0">
                  <a:solidFill>
                    <a:schemeClr val="tx1"/>
                  </a:solidFill>
                </a:rPr>
                <a:t>Giving funding to Macmillan to recruit four new jobs to work with people who have had a cancer diagnosis to improve their experience and redesign services.</a:t>
              </a:r>
            </a:p>
            <a:p>
              <a:pPr marL="57150" lvl="1" indent="-57150" defTabSz="444500">
                <a:lnSpc>
                  <a:spcPct val="90000"/>
                </a:lnSpc>
                <a:spcBef>
                  <a:spcPct val="0"/>
                </a:spcBef>
                <a:spcAft>
                  <a:spcPct val="15000"/>
                </a:spcAft>
                <a:buChar char="•"/>
              </a:pPr>
              <a:r>
                <a:rPr lang="en-GB" sz="1100" kern="1200" dirty="0">
                  <a:solidFill>
                    <a:schemeClr val="tx1"/>
                  </a:solidFill>
                </a:rPr>
                <a:t>Developing the case to get funding for the North Bedford Hub. </a:t>
              </a:r>
            </a:p>
            <a:p>
              <a:pPr marL="57150" lvl="1" indent="-57150" defTabSz="444500">
                <a:lnSpc>
                  <a:spcPct val="90000"/>
                </a:lnSpc>
                <a:spcBef>
                  <a:spcPct val="0"/>
                </a:spcBef>
                <a:spcAft>
                  <a:spcPct val="15000"/>
                </a:spcAft>
                <a:buFont typeface="Arial" panose="020B0604020202020204" pitchFamily="34" charset="0"/>
                <a:buChar char="•"/>
              </a:pPr>
              <a:r>
                <a:rPr lang="en-GB" sz="1100" dirty="0">
                  <a:solidFill>
                    <a:schemeClr val="tx1"/>
                  </a:solidFill>
                </a:rPr>
                <a:t>Holding workshops with residents to find out what they want from mental health services and</a:t>
              </a:r>
            </a:p>
            <a:p>
              <a:pPr marL="57150" lvl="1" indent="-57150" defTabSz="444500">
                <a:lnSpc>
                  <a:spcPct val="90000"/>
                </a:lnSpc>
                <a:spcBef>
                  <a:spcPct val="0"/>
                </a:spcBef>
                <a:spcAft>
                  <a:spcPct val="15000"/>
                </a:spcAft>
                <a:buFont typeface="Arial" panose="020B0604020202020204" pitchFamily="34" charset="0"/>
                <a:buChar char="•"/>
              </a:pPr>
              <a:r>
                <a:rPr lang="en-GB" sz="1100" dirty="0">
                  <a:solidFill>
                    <a:schemeClr val="tx1"/>
                  </a:solidFill>
                </a:rPr>
                <a:t>Improving telephone systems in GP Practices to make it easier for people get through</a:t>
              </a:r>
            </a:p>
            <a:p>
              <a:pPr marL="114300" lvl="1" indent="-114300" defTabSz="533400">
                <a:lnSpc>
                  <a:spcPct val="90000"/>
                </a:lnSpc>
                <a:spcBef>
                  <a:spcPct val="0"/>
                </a:spcBef>
                <a:spcAft>
                  <a:spcPct val="15000"/>
                </a:spcAft>
                <a:buChar char="•"/>
              </a:pPr>
              <a:endParaRPr lang="en-GB" sz="1100" kern="1200" dirty="0">
                <a:solidFill>
                  <a:schemeClr val="tx1"/>
                </a:solidFill>
              </a:endParaRPr>
            </a:p>
            <a:p>
              <a:pPr marL="114300" lvl="1" indent="-114300" algn="l" defTabSz="533400">
                <a:lnSpc>
                  <a:spcPct val="90000"/>
                </a:lnSpc>
                <a:spcBef>
                  <a:spcPct val="0"/>
                </a:spcBef>
                <a:spcAft>
                  <a:spcPct val="15000"/>
                </a:spcAft>
                <a:buChar char="•"/>
              </a:pPr>
              <a:endParaRPr lang="en-GB" sz="1100" kern="1200" dirty="0">
                <a:solidFill>
                  <a:schemeClr val="tx1"/>
                </a:solidFill>
              </a:endParaRPr>
            </a:p>
          </p:txBody>
        </p:sp>
      </p:grpSp>
      <p:grpSp>
        <p:nvGrpSpPr>
          <p:cNvPr id="31" name="Group 30">
            <a:extLst>
              <a:ext uri="{FF2B5EF4-FFF2-40B4-BE49-F238E27FC236}">
                <a16:creationId xmlns:a16="http://schemas.microsoft.com/office/drawing/2014/main" id="{7F8155A2-887E-41C2-AAE4-E0CA9CE68485}"/>
              </a:ext>
            </a:extLst>
          </p:cNvPr>
          <p:cNvGrpSpPr/>
          <p:nvPr/>
        </p:nvGrpSpPr>
        <p:grpSpPr>
          <a:xfrm>
            <a:off x="4871864" y="1455143"/>
            <a:ext cx="2520000" cy="5358233"/>
            <a:chOff x="4666455" y="505333"/>
            <a:chExt cx="2044352" cy="4872482"/>
          </a:xfrm>
        </p:grpSpPr>
        <p:sp>
          <p:nvSpPr>
            <p:cNvPr id="32" name="Rectangle 31">
              <a:extLst>
                <a:ext uri="{FF2B5EF4-FFF2-40B4-BE49-F238E27FC236}">
                  <a16:creationId xmlns:a16="http://schemas.microsoft.com/office/drawing/2014/main" id="{CD34B985-0F05-4ED3-9A64-9C382604430E}"/>
                </a:ext>
              </a:extLst>
            </p:cNvPr>
            <p:cNvSpPr/>
            <p:nvPr/>
          </p:nvSpPr>
          <p:spPr>
            <a:xfrm>
              <a:off x="4666455" y="505333"/>
              <a:ext cx="2044352" cy="4872482"/>
            </a:xfrm>
            <a:prstGeom prst="rect">
              <a:avLst/>
            </a:prstGeom>
            <a:solidFill>
              <a:srgbClr val="DDF9B3">
                <a:alpha val="89804"/>
              </a:srgb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3" name="TextBox 32">
              <a:extLst>
                <a:ext uri="{FF2B5EF4-FFF2-40B4-BE49-F238E27FC236}">
                  <a16:creationId xmlns:a16="http://schemas.microsoft.com/office/drawing/2014/main" id="{8FAED08E-79FF-40B1-BF2D-F0AF25783149}"/>
                </a:ext>
              </a:extLst>
            </p:cNvPr>
            <p:cNvSpPr txBox="1"/>
            <p:nvPr/>
          </p:nvSpPr>
          <p:spPr>
            <a:xfrm>
              <a:off x="4666455" y="505333"/>
              <a:ext cx="2044352" cy="48724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71120" bIns="80010" numCol="1" spcCol="1270" anchor="t" anchorCtr="0">
              <a:noAutofit/>
            </a:bodyPr>
            <a:lstStyle/>
            <a:p>
              <a:pPr marL="0" lvl="1" algn="l" defTabSz="444500">
                <a:lnSpc>
                  <a:spcPct val="90000"/>
                </a:lnSpc>
                <a:spcBef>
                  <a:spcPct val="0"/>
                </a:spcBef>
                <a:spcAft>
                  <a:spcPct val="15000"/>
                </a:spcAft>
              </a:pPr>
              <a:r>
                <a:rPr lang="en-GB" sz="1100" i="1" kern="1200" dirty="0">
                  <a:solidFill>
                    <a:schemeClr val="tx1"/>
                  </a:solidFill>
                </a:rPr>
                <a:t>People age well, with proactive interventions to stay healthy, independent and active as long as possible.</a:t>
              </a:r>
            </a:p>
            <a:p>
              <a:pPr marL="0" lvl="1" algn="l" defTabSz="444500">
                <a:lnSpc>
                  <a:spcPct val="90000"/>
                </a:lnSpc>
                <a:spcBef>
                  <a:spcPct val="0"/>
                </a:spcBef>
                <a:spcAft>
                  <a:spcPct val="15000"/>
                </a:spcAft>
              </a:pPr>
              <a:endParaRPr lang="en-GB" sz="500" i="1" kern="1200" dirty="0">
                <a:solidFill>
                  <a:schemeClr val="tx1"/>
                </a:solidFill>
              </a:endParaRPr>
            </a:p>
            <a:p>
              <a:pPr marL="57150" lvl="1" indent="-57150" defTabSz="444500">
                <a:lnSpc>
                  <a:spcPct val="90000"/>
                </a:lnSpc>
                <a:spcBef>
                  <a:spcPct val="0"/>
                </a:spcBef>
                <a:spcAft>
                  <a:spcPct val="15000"/>
                </a:spcAft>
              </a:pPr>
              <a:r>
                <a:rPr lang="en-GB" sz="1100" b="1" dirty="0">
                  <a:solidFill>
                    <a:schemeClr val="tx1"/>
                  </a:solidFill>
                </a:rPr>
                <a:t>Examples of integrated care:</a:t>
              </a:r>
            </a:p>
            <a:p>
              <a:pPr marL="57150" lvl="1" indent="-57150" algn="l" defTabSz="444500">
                <a:lnSpc>
                  <a:spcPct val="90000"/>
                </a:lnSpc>
                <a:spcBef>
                  <a:spcPct val="0"/>
                </a:spcBef>
                <a:spcAft>
                  <a:spcPct val="15000"/>
                </a:spcAft>
                <a:buChar char="•"/>
              </a:pPr>
              <a:r>
                <a:rPr lang="en-GB" sz="1050" kern="1200" dirty="0">
                  <a:solidFill>
                    <a:schemeClr val="tx1"/>
                  </a:solidFill>
                  <a:effectLst/>
                  <a:ea typeface="Times New Roman" panose="02020603050405020304" pitchFamily="18" charset="0"/>
                </a:rPr>
                <a:t>Rolling out 175 razer chairs in Central Bedfordshire’s care homes to stop people who have fallen from lying on the ground for long periods.</a:t>
              </a:r>
              <a:endParaRPr lang="en-GB" sz="1050" kern="1200" dirty="0">
                <a:solidFill>
                  <a:schemeClr val="tx1"/>
                </a:solidFill>
              </a:endParaRPr>
            </a:p>
            <a:p>
              <a:pPr marL="57150" lvl="1" indent="-57150" algn="l" defTabSz="444500">
                <a:lnSpc>
                  <a:spcPct val="90000"/>
                </a:lnSpc>
                <a:spcBef>
                  <a:spcPct val="0"/>
                </a:spcBef>
                <a:spcAft>
                  <a:spcPct val="15000"/>
                </a:spcAft>
                <a:buChar char="•"/>
              </a:pPr>
              <a:r>
                <a:rPr lang="en-GB" sz="1050" kern="1200" dirty="0">
                  <a:solidFill>
                    <a:schemeClr val="tx1"/>
                  </a:solidFill>
                  <a:effectLst/>
                  <a:ea typeface="Times New Roman" panose="02020603050405020304" pitchFamily="18" charset="0"/>
                </a:rPr>
                <a:t>Adopting the “</a:t>
              </a:r>
              <a:r>
                <a:rPr lang="en-GB" sz="1050" kern="1200" dirty="0" err="1">
                  <a:solidFill>
                    <a:schemeClr val="tx1"/>
                  </a:solidFill>
                  <a:effectLst/>
                  <a:ea typeface="Times New Roman" panose="02020603050405020304" pitchFamily="18" charset="0"/>
                </a:rPr>
                <a:t>i</a:t>
              </a:r>
              <a:r>
                <a:rPr lang="en-GB" sz="1050" kern="1200" dirty="0">
                  <a:solidFill>
                    <a:schemeClr val="tx1"/>
                  </a:solidFill>
                  <a:effectLst/>
                  <a:ea typeface="Times New Roman" panose="02020603050405020304" pitchFamily="18" charset="0"/>
                </a:rPr>
                <a:t>-stumble” system to help care home workers carry out checks for someone who has </a:t>
              </a:r>
              <a:r>
                <a:rPr lang="en-GB" sz="1050" kern="1200" dirty="0">
                  <a:solidFill>
                    <a:schemeClr val="tx1"/>
                  </a:solidFill>
                  <a:ea typeface="Times New Roman" panose="02020603050405020304" pitchFamily="18" charset="0"/>
                </a:rPr>
                <a:t>fallen. </a:t>
              </a:r>
              <a:endParaRPr lang="en-GB" sz="1050" kern="1200" dirty="0">
                <a:solidFill>
                  <a:schemeClr val="tx1"/>
                </a:solidFill>
              </a:endParaRPr>
            </a:p>
            <a:p>
              <a:pPr marL="57150" lvl="1" indent="-57150" algn="l" defTabSz="444500">
                <a:lnSpc>
                  <a:spcPct val="90000"/>
                </a:lnSpc>
                <a:spcBef>
                  <a:spcPct val="0"/>
                </a:spcBef>
                <a:spcAft>
                  <a:spcPct val="15000"/>
                </a:spcAft>
                <a:buChar char="•"/>
              </a:pPr>
              <a:r>
                <a:rPr lang="en-GB" sz="1050" kern="1200" dirty="0">
                  <a:solidFill>
                    <a:schemeClr val="tx1"/>
                  </a:solidFill>
                  <a:effectLst/>
                  <a:ea typeface="Times New Roman" panose="02020603050405020304" pitchFamily="18" charset="0"/>
                </a:rPr>
                <a:t>Expanding the rolling out of digital monitoring equipment which checks blood pressure, pulse, and oxygen levels remotely to </a:t>
              </a:r>
              <a:r>
                <a:rPr lang="en-GB" sz="1050" dirty="0">
                  <a:solidFill>
                    <a:schemeClr val="tx1"/>
                  </a:solidFill>
                  <a:ea typeface="Times New Roman" panose="02020603050405020304" pitchFamily="18" charset="0"/>
                </a:rPr>
                <a:t>help</a:t>
              </a:r>
              <a:r>
                <a:rPr lang="en-GB" sz="1050" kern="1200" dirty="0">
                  <a:solidFill>
                    <a:schemeClr val="tx1"/>
                  </a:solidFill>
                  <a:effectLst/>
                  <a:ea typeface="Times New Roman" panose="02020603050405020304" pitchFamily="18" charset="0"/>
                </a:rPr>
                <a:t> people to stay well at home and to leav</a:t>
              </a:r>
              <a:r>
                <a:rPr lang="en-GB" sz="1050" dirty="0">
                  <a:solidFill>
                    <a:schemeClr val="tx1"/>
                  </a:solidFill>
                  <a:ea typeface="Times New Roman" panose="02020603050405020304" pitchFamily="18" charset="0"/>
                </a:rPr>
                <a:t>e hospital and recover safely at home.</a:t>
              </a:r>
              <a:endParaRPr lang="en-GB" sz="1050" kern="1200" dirty="0">
                <a:solidFill>
                  <a:schemeClr val="tx1"/>
                </a:solidFill>
                <a:effectLst/>
                <a:ea typeface="Times New Roman" panose="02020603050405020304" pitchFamily="18" charset="0"/>
              </a:endParaRPr>
            </a:p>
            <a:p>
              <a:pPr marL="57150" lvl="1" indent="-57150" defTabSz="444500">
                <a:lnSpc>
                  <a:spcPct val="90000"/>
                </a:lnSpc>
                <a:spcBef>
                  <a:spcPct val="0"/>
                </a:spcBef>
                <a:spcAft>
                  <a:spcPct val="15000"/>
                </a:spcAft>
                <a:buFontTx/>
                <a:buChar char="•"/>
              </a:pPr>
              <a:r>
                <a:rPr lang="en-GB" sz="1050" dirty="0">
                  <a:solidFill>
                    <a:schemeClr val="tx1"/>
                  </a:solidFill>
                  <a:effectLst/>
                  <a:ea typeface="Times New Roman" panose="02020603050405020304" pitchFamily="18" charset="0"/>
                </a:rPr>
                <a:t>Talking to people &amp; their families when they go into hospital about how we can support them to get out of hospital with support sooner. </a:t>
              </a:r>
            </a:p>
            <a:p>
              <a:pPr marL="57150" lvl="1" indent="-57150" defTabSz="444500">
                <a:lnSpc>
                  <a:spcPct val="90000"/>
                </a:lnSpc>
                <a:spcBef>
                  <a:spcPct val="0"/>
                </a:spcBef>
                <a:spcAft>
                  <a:spcPct val="15000"/>
                </a:spcAft>
                <a:buFontTx/>
                <a:buChar char="•"/>
              </a:pPr>
              <a:r>
                <a:rPr lang="en-GB" sz="1050" dirty="0">
                  <a:solidFill>
                    <a:schemeClr val="tx1"/>
                  </a:solidFill>
                </a:rPr>
                <a:t>Rolling out an additional 150 yellow bracelets which provide a person’s health information digitally.</a:t>
              </a:r>
              <a:endParaRPr lang="en-GB" sz="1050" dirty="0">
                <a:solidFill>
                  <a:schemeClr val="tx1"/>
                </a:solidFill>
                <a:ea typeface="Times New Roman" panose="02020603050405020304" pitchFamily="18" charset="0"/>
              </a:endParaRPr>
            </a:p>
            <a:p>
              <a:pPr marL="0" lvl="1" defTabSz="444500">
                <a:lnSpc>
                  <a:spcPct val="90000"/>
                </a:lnSpc>
                <a:spcBef>
                  <a:spcPct val="0"/>
                </a:spcBef>
                <a:spcAft>
                  <a:spcPct val="15000"/>
                </a:spcAft>
              </a:pPr>
              <a:endParaRPr lang="en-GB" sz="1050" dirty="0">
                <a:solidFill>
                  <a:schemeClr val="tx1"/>
                </a:solidFill>
                <a:effectLst/>
                <a:ea typeface="Times New Roman" panose="02020603050405020304" pitchFamily="18" charset="0"/>
              </a:endParaRPr>
            </a:p>
            <a:p>
              <a:pPr marL="57150" lvl="1" indent="-57150" algn="l" defTabSz="444500">
                <a:lnSpc>
                  <a:spcPct val="90000"/>
                </a:lnSpc>
                <a:spcBef>
                  <a:spcPct val="0"/>
                </a:spcBef>
                <a:spcAft>
                  <a:spcPct val="15000"/>
                </a:spcAft>
                <a:buChar char="•"/>
              </a:pPr>
              <a:endParaRPr lang="en-GB" sz="1100" kern="1200" dirty="0">
                <a:solidFill>
                  <a:schemeClr val="tx1"/>
                </a:solidFill>
                <a:effectLst/>
                <a:ea typeface="Times New Roman" panose="02020603050405020304" pitchFamily="18" charset="0"/>
              </a:endParaRPr>
            </a:p>
          </p:txBody>
        </p:sp>
      </p:grpSp>
      <p:grpSp>
        <p:nvGrpSpPr>
          <p:cNvPr id="34" name="Group 33">
            <a:extLst>
              <a:ext uri="{FF2B5EF4-FFF2-40B4-BE49-F238E27FC236}">
                <a16:creationId xmlns:a16="http://schemas.microsoft.com/office/drawing/2014/main" id="{8BFB900C-86AA-450A-9BF4-BCDC5D35D354}"/>
              </a:ext>
            </a:extLst>
          </p:cNvPr>
          <p:cNvGrpSpPr/>
          <p:nvPr/>
        </p:nvGrpSpPr>
        <p:grpSpPr>
          <a:xfrm>
            <a:off x="7428408" y="1455142"/>
            <a:ext cx="2340000" cy="5358233"/>
            <a:chOff x="6997017" y="505333"/>
            <a:chExt cx="2044352" cy="4872482"/>
          </a:xfrm>
        </p:grpSpPr>
        <p:sp>
          <p:nvSpPr>
            <p:cNvPr id="35" name="Rectangle 34">
              <a:extLst>
                <a:ext uri="{FF2B5EF4-FFF2-40B4-BE49-F238E27FC236}">
                  <a16:creationId xmlns:a16="http://schemas.microsoft.com/office/drawing/2014/main" id="{90C76D3B-9B69-4099-AC90-62879CDFE322}"/>
                </a:ext>
              </a:extLst>
            </p:cNvPr>
            <p:cNvSpPr/>
            <p:nvPr/>
          </p:nvSpPr>
          <p:spPr>
            <a:xfrm>
              <a:off x="6997017" y="505333"/>
              <a:ext cx="2044352" cy="4872482"/>
            </a:xfrm>
            <a:prstGeom prst="rect">
              <a:avLst/>
            </a:prstGeom>
            <a:solidFill>
              <a:srgbClr val="B8F4CB">
                <a:alpha val="89804"/>
              </a:srgb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6" name="TextBox 35">
              <a:extLst>
                <a:ext uri="{FF2B5EF4-FFF2-40B4-BE49-F238E27FC236}">
                  <a16:creationId xmlns:a16="http://schemas.microsoft.com/office/drawing/2014/main" id="{9AAC1EF5-1B22-4A5C-92C6-D69715A6020E}"/>
                </a:ext>
              </a:extLst>
            </p:cNvPr>
            <p:cNvSpPr txBox="1"/>
            <p:nvPr/>
          </p:nvSpPr>
          <p:spPr>
            <a:xfrm>
              <a:off x="6997017" y="505333"/>
              <a:ext cx="2044352" cy="48724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71120" bIns="80010" numCol="1" spcCol="1270" anchor="t" anchorCtr="0">
              <a:noAutofit/>
            </a:bodyPr>
            <a:lstStyle/>
            <a:p>
              <a:pPr marL="0" lvl="1" algn="l" defTabSz="444500">
                <a:lnSpc>
                  <a:spcPct val="90000"/>
                </a:lnSpc>
                <a:spcBef>
                  <a:spcPct val="0"/>
                </a:spcBef>
                <a:spcAft>
                  <a:spcPct val="15000"/>
                </a:spcAft>
              </a:pPr>
              <a:r>
                <a:rPr lang="en-GB" sz="1100" i="1" kern="1200" dirty="0">
                  <a:solidFill>
                    <a:schemeClr val="tx1"/>
                  </a:solidFill>
                </a:rPr>
                <a:t>We will work together help build the economy and support sustainable growth.</a:t>
              </a:r>
            </a:p>
            <a:p>
              <a:pPr marL="0" lvl="1" algn="l" defTabSz="444500">
                <a:lnSpc>
                  <a:spcPct val="90000"/>
                </a:lnSpc>
                <a:spcBef>
                  <a:spcPct val="0"/>
                </a:spcBef>
                <a:spcAft>
                  <a:spcPct val="15000"/>
                </a:spcAft>
              </a:pPr>
              <a:endParaRPr lang="en-GB" sz="1100" i="1" kern="1200" dirty="0">
                <a:solidFill>
                  <a:schemeClr val="tx1"/>
                </a:solidFill>
              </a:endParaRPr>
            </a:p>
            <a:p>
              <a:pPr marL="57150" lvl="1" indent="-57150" defTabSz="444500">
                <a:lnSpc>
                  <a:spcPct val="90000"/>
                </a:lnSpc>
                <a:spcBef>
                  <a:spcPct val="0"/>
                </a:spcBef>
                <a:spcAft>
                  <a:spcPct val="15000"/>
                </a:spcAft>
              </a:pPr>
              <a:r>
                <a:rPr lang="en-GB" sz="1100" b="1" dirty="0">
                  <a:solidFill>
                    <a:schemeClr val="tx1"/>
                  </a:solidFill>
                </a:rPr>
                <a:t>Examples of integrated care:</a:t>
              </a:r>
            </a:p>
            <a:p>
              <a:pPr marL="57150" lvl="1" indent="-57150" algn="l" defTabSz="444500">
                <a:lnSpc>
                  <a:spcPct val="90000"/>
                </a:lnSpc>
                <a:spcBef>
                  <a:spcPct val="0"/>
                </a:spcBef>
                <a:spcAft>
                  <a:spcPct val="15000"/>
                </a:spcAft>
                <a:buChar char="•"/>
              </a:pPr>
              <a:r>
                <a:rPr lang="en-GB" sz="1100" dirty="0">
                  <a:solidFill>
                    <a:schemeClr val="tx1"/>
                  </a:solidFill>
                </a:rPr>
                <a:t>Running</a:t>
              </a:r>
              <a:r>
                <a:rPr lang="en-GB" sz="1100" kern="1200" dirty="0">
                  <a:solidFill>
                    <a:schemeClr val="tx1"/>
                  </a:solidFill>
                </a:rPr>
                <a:t> two employment fairs to encourage young people to think about education, training and employment for jobs with partners.</a:t>
              </a:r>
            </a:p>
            <a:p>
              <a:pPr marL="57150" lvl="1" indent="-57150" defTabSz="444500">
                <a:lnSpc>
                  <a:spcPct val="90000"/>
                </a:lnSpc>
                <a:spcBef>
                  <a:spcPct val="0"/>
                </a:spcBef>
                <a:spcAft>
                  <a:spcPct val="15000"/>
                </a:spcAft>
                <a:buFontTx/>
                <a:buChar char="•"/>
              </a:pPr>
              <a:r>
                <a:rPr lang="en-GB" sz="1100" b="1" dirty="0">
                  <a:solidFill>
                    <a:schemeClr val="tx1"/>
                  </a:solidFill>
                </a:rPr>
                <a:t> </a:t>
              </a:r>
              <a:r>
                <a:rPr lang="en-GB" sz="1100" dirty="0">
                  <a:solidFill>
                    <a:schemeClr val="tx1"/>
                  </a:solidFill>
                </a:rPr>
                <a:t>Supporting with people with learning disabilities to get into to work.</a:t>
              </a:r>
              <a:endParaRPr lang="en-GB" sz="1100" b="1" kern="1200" dirty="0">
                <a:solidFill>
                  <a:schemeClr val="tx1"/>
                </a:solidFill>
              </a:endParaRPr>
            </a:p>
            <a:p>
              <a:pPr marL="57150" lvl="1" indent="-57150" algn="l" defTabSz="444500">
                <a:lnSpc>
                  <a:spcPct val="90000"/>
                </a:lnSpc>
                <a:spcBef>
                  <a:spcPct val="0"/>
                </a:spcBef>
                <a:spcAft>
                  <a:spcPct val="15000"/>
                </a:spcAft>
                <a:buChar char="•"/>
              </a:pPr>
              <a:r>
                <a:rPr lang="en-GB" sz="1100" b="1" kern="1200" dirty="0">
                  <a:solidFill>
                    <a:schemeClr val="tx1"/>
                  </a:solidFill>
                </a:rPr>
                <a:t> </a:t>
              </a:r>
              <a:r>
                <a:rPr lang="en-GB" sz="1100" kern="1200" dirty="0">
                  <a:solidFill>
                    <a:schemeClr val="tx1"/>
                  </a:solidFill>
                </a:rPr>
                <a:t>Working with ex-offenders to get them back into wor</a:t>
              </a:r>
              <a:r>
                <a:rPr lang="en-GB" sz="1100" dirty="0">
                  <a:solidFill>
                    <a:schemeClr val="tx1"/>
                  </a:solidFill>
                </a:rPr>
                <a:t>k. </a:t>
              </a:r>
            </a:p>
            <a:p>
              <a:pPr marL="57150" lvl="1" indent="-57150" algn="l" defTabSz="444500">
                <a:lnSpc>
                  <a:spcPct val="90000"/>
                </a:lnSpc>
                <a:spcBef>
                  <a:spcPct val="0"/>
                </a:spcBef>
                <a:spcAft>
                  <a:spcPct val="15000"/>
                </a:spcAft>
                <a:buChar char="•"/>
              </a:pPr>
              <a:r>
                <a:rPr lang="en-GB" sz="1100" dirty="0">
                  <a:solidFill>
                    <a:schemeClr val="tx1"/>
                  </a:solidFill>
                </a:rPr>
                <a:t>Supporting people with </a:t>
              </a:r>
              <a:r>
                <a:rPr lang="en-GB" sz="1100" kern="1200" dirty="0">
                  <a:solidFill>
                    <a:schemeClr val="tx1"/>
                  </a:solidFill>
                </a:rPr>
                <a:t>learning disabilities to help find work.</a:t>
              </a:r>
              <a:endParaRPr lang="en-GB" sz="1100" b="1" kern="1200" dirty="0">
                <a:solidFill>
                  <a:schemeClr val="tx1"/>
                </a:solidFill>
              </a:endParaRPr>
            </a:p>
            <a:p>
              <a:pPr marL="57150" lvl="1" indent="-57150" algn="l" defTabSz="444500">
                <a:lnSpc>
                  <a:spcPct val="90000"/>
                </a:lnSpc>
                <a:spcBef>
                  <a:spcPct val="0"/>
                </a:spcBef>
                <a:spcAft>
                  <a:spcPct val="15000"/>
                </a:spcAft>
                <a:buChar char="•"/>
              </a:pPr>
              <a:r>
                <a:rPr lang="en-GB" sz="1100" dirty="0">
                  <a:solidFill>
                    <a:schemeClr val="tx1"/>
                  </a:solidFill>
                </a:rPr>
                <a:t>Planning to </a:t>
              </a:r>
              <a:r>
                <a:rPr lang="en-GB" sz="1100" kern="1200" dirty="0">
                  <a:solidFill>
                    <a:schemeClr val="tx1"/>
                  </a:solidFill>
                </a:rPr>
                <a:t>replace the inhalers that harm the environment. </a:t>
              </a:r>
              <a:endParaRPr lang="en-GB" sz="1100" b="1" kern="1200" dirty="0">
                <a:solidFill>
                  <a:schemeClr val="tx1"/>
                </a:solidFill>
              </a:endParaRPr>
            </a:p>
            <a:p>
              <a:pPr marL="57150" lvl="1" indent="-57150" algn="l" defTabSz="444500">
                <a:lnSpc>
                  <a:spcPct val="90000"/>
                </a:lnSpc>
                <a:spcBef>
                  <a:spcPct val="0"/>
                </a:spcBef>
                <a:spcAft>
                  <a:spcPct val="15000"/>
                </a:spcAft>
                <a:buChar char="•"/>
              </a:pPr>
              <a:r>
                <a:rPr lang="en-GB" sz="1100" kern="1200" dirty="0">
                  <a:solidFill>
                    <a:schemeClr val="tx1"/>
                  </a:solidFill>
                </a:rPr>
                <a:t>Reviewing the electricity that we use in all our buildings – local government and NHS.</a:t>
              </a:r>
              <a:endParaRPr lang="en-GB" sz="1100" b="1" kern="1200" dirty="0">
                <a:solidFill>
                  <a:schemeClr val="tx1"/>
                </a:solidFill>
              </a:endParaRPr>
            </a:p>
            <a:p>
              <a:pPr marL="57150" lvl="1" indent="-57150" algn="l" defTabSz="444500">
                <a:lnSpc>
                  <a:spcPct val="90000"/>
                </a:lnSpc>
                <a:spcBef>
                  <a:spcPct val="0"/>
                </a:spcBef>
                <a:spcAft>
                  <a:spcPct val="15000"/>
                </a:spcAft>
                <a:buChar char="•"/>
              </a:pPr>
              <a:r>
                <a:rPr lang="en-GB" sz="1100" kern="1200" dirty="0">
                  <a:solidFill>
                    <a:schemeClr val="tx1"/>
                  </a:solidFill>
                </a:rPr>
                <a:t>Establishing a partnership wide group to review our carbon footprint.</a:t>
              </a:r>
              <a:endParaRPr lang="en-GB" sz="1100" b="1" kern="1200" dirty="0">
                <a:solidFill>
                  <a:schemeClr val="tx1"/>
                </a:solidFill>
              </a:endParaRPr>
            </a:p>
            <a:p>
              <a:pPr marL="57150" lvl="1" indent="-57150" algn="l" defTabSz="444500">
                <a:lnSpc>
                  <a:spcPct val="90000"/>
                </a:lnSpc>
                <a:spcBef>
                  <a:spcPct val="0"/>
                </a:spcBef>
                <a:spcAft>
                  <a:spcPct val="15000"/>
                </a:spcAft>
                <a:buChar char="•"/>
              </a:pPr>
              <a:r>
                <a:rPr lang="en-GB" sz="1100" kern="1200" dirty="0">
                  <a:solidFill>
                    <a:schemeClr val="tx1"/>
                  </a:solidFill>
                </a:rPr>
                <a:t>Appointing a dedicated clinician to look at the impact of our environment on health.</a:t>
              </a:r>
              <a:endParaRPr lang="en-GB" sz="1100" b="1" kern="1200" dirty="0">
                <a:solidFill>
                  <a:schemeClr val="tx1"/>
                </a:solidFill>
              </a:endParaRPr>
            </a:p>
            <a:p>
              <a:pPr marL="57150" lvl="1" indent="-57150" defTabSz="444500">
                <a:lnSpc>
                  <a:spcPct val="90000"/>
                </a:lnSpc>
                <a:spcBef>
                  <a:spcPct val="0"/>
                </a:spcBef>
                <a:spcAft>
                  <a:spcPct val="15000"/>
                </a:spcAft>
                <a:buFontTx/>
                <a:buChar char="•"/>
              </a:pPr>
              <a:r>
                <a:rPr lang="en-GB" sz="1100" b="0" dirty="0">
                  <a:solidFill>
                    <a:schemeClr val="tx1"/>
                  </a:solidFill>
                </a:rPr>
                <a:t>Buying local services and products to boost the local economy.</a:t>
              </a:r>
            </a:p>
            <a:p>
              <a:pPr marL="57150" lvl="1" indent="-57150" algn="l" defTabSz="444500">
                <a:lnSpc>
                  <a:spcPct val="90000"/>
                </a:lnSpc>
                <a:spcBef>
                  <a:spcPct val="0"/>
                </a:spcBef>
                <a:spcAft>
                  <a:spcPct val="15000"/>
                </a:spcAft>
                <a:buChar char="•"/>
              </a:pPr>
              <a:endParaRPr lang="en-GB" sz="1100" b="1" kern="1200" dirty="0">
                <a:solidFill>
                  <a:schemeClr val="tx1"/>
                </a:solidFill>
              </a:endParaRPr>
            </a:p>
            <a:p>
              <a:pPr marL="57150" lvl="1" indent="-57150" algn="l" defTabSz="444500">
                <a:lnSpc>
                  <a:spcPct val="90000"/>
                </a:lnSpc>
                <a:spcBef>
                  <a:spcPct val="0"/>
                </a:spcBef>
                <a:spcAft>
                  <a:spcPct val="15000"/>
                </a:spcAft>
                <a:buChar char="•"/>
              </a:pPr>
              <a:endParaRPr lang="en-GB" sz="1100" kern="1200" dirty="0">
                <a:solidFill>
                  <a:schemeClr val="tx1"/>
                </a:solidFill>
              </a:endParaRPr>
            </a:p>
            <a:p>
              <a:pPr marL="57150" lvl="1" indent="-57150" algn="l" defTabSz="444500">
                <a:lnSpc>
                  <a:spcPct val="90000"/>
                </a:lnSpc>
                <a:spcBef>
                  <a:spcPct val="0"/>
                </a:spcBef>
                <a:spcAft>
                  <a:spcPct val="15000"/>
                </a:spcAft>
                <a:buChar char="•"/>
              </a:pPr>
              <a:endParaRPr lang="en-GB" sz="1100" kern="1200" dirty="0">
                <a:solidFill>
                  <a:schemeClr val="tx1"/>
                </a:solidFill>
              </a:endParaRPr>
            </a:p>
          </p:txBody>
        </p:sp>
      </p:grpSp>
      <p:grpSp>
        <p:nvGrpSpPr>
          <p:cNvPr id="38" name="Group 37">
            <a:extLst>
              <a:ext uri="{FF2B5EF4-FFF2-40B4-BE49-F238E27FC236}">
                <a16:creationId xmlns:a16="http://schemas.microsoft.com/office/drawing/2014/main" id="{1387699D-4073-4DA3-913B-9F71A80C23D5}"/>
              </a:ext>
            </a:extLst>
          </p:cNvPr>
          <p:cNvGrpSpPr/>
          <p:nvPr/>
        </p:nvGrpSpPr>
        <p:grpSpPr>
          <a:xfrm>
            <a:off x="9804672" y="1455142"/>
            <a:ext cx="2340000" cy="5358233"/>
            <a:chOff x="9327578" y="505333"/>
            <a:chExt cx="2044352" cy="4883048"/>
          </a:xfrm>
        </p:grpSpPr>
        <p:sp>
          <p:nvSpPr>
            <p:cNvPr id="39" name="Rectangle 38">
              <a:extLst>
                <a:ext uri="{FF2B5EF4-FFF2-40B4-BE49-F238E27FC236}">
                  <a16:creationId xmlns:a16="http://schemas.microsoft.com/office/drawing/2014/main" id="{9B23A258-9AC0-4018-B557-A202168ACF9F}"/>
                </a:ext>
              </a:extLst>
            </p:cNvPr>
            <p:cNvSpPr/>
            <p:nvPr/>
          </p:nvSpPr>
          <p:spPr>
            <a:xfrm>
              <a:off x="9327578" y="505333"/>
              <a:ext cx="2044352" cy="4872482"/>
            </a:xfrm>
            <a:prstGeom prst="rect">
              <a:avLst/>
            </a:prstGeom>
            <a:solidFill>
              <a:schemeClr val="accent2">
                <a:lumMod val="20000"/>
                <a:lumOff val="80000"/>
                <a:alpha val="9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40" name="TextBox 39">
              <a:extLst>
                <a:ext uri="{FF2B5EF4-FFF2-40B4-BE49-F238E27FC236}">
                  <a16:creationId xmlns:a16="http://schemas.microsoft.com/office/drawing/2014/main" id="{EA72FEAC-2751-47B4-8CC9-F7464FA741DF}"/>
                </a:ext>
              </a:extLst>
            </p:cNvPr>
            <p:cNvSpPr txBox="1"/>
            <p:nvPr/>
          </p:nvSpPr>
          <p:spPr>
            <a:xfrm>
              <a:off x="9327578" y="505333"/>
              <a:ext cx="2044352" cy="488304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71120" bIns="80010" numCol="1" spcCol="1270" anchor="t" anchorCtr="0">
              <a:noAutofit/>
            </a:bodyPr>
            <a:lstStyle/>
            <a:p>
              <a:pPr marL="0" lvl="1" algn="l" defTabSz="444500">
                <a:lnSpc>
                  <a:spcPct val="90000"/>
                </a:lnSpc>
                <a:spcBef>
                  <a:spcPct val="0"/>
                </a:spcBef>
                <a:spcAft>
                  <a:spcPct val="15000"/>
                </a:spcAft>
              </a:pPr>
              <a:r>
                <a:rPr lang="en-GB" sz="1100" i="1" kern="1200" dirty="0"/>
                <a:t>In everything we do, we support equalities in the health and wellbeing of our population.</a:t>
              </a:r>
            </a:p>
            <a:p>
              <a:pPr marL="0" lvl="1" algn="l" defTabSz="444500">
                <a:lnSpc>
                  <a:spcPct val="90000"/>
                </a:lnSpc>
                <a:spcBef>
                  <a:spcPct val="0"/>
                </a:spcBef>
                <a:spcAft>
                  <a:spcPct val="15000"/>
                </a:spcAft>
              </a:pPr>
              <a:endParaRPr lang="en-GB" sz="500" i="1" kern="1200" dirty="0"/>
            </a:p>
            <a:p>
              <a:pPr marL="57150" lvl="1" indent="-57150" defTabSz="444500">
                <a:lnSpc>
                  <a:spcPct val="90000"/>
                </a:lnSpc>
                <a:spcBef>
                  <a:spcPct val="0"/>
                </a:spcBef>
                <a:spcAft>
                  <a:spcPct val="15000"/>
                </a:spcAft>
              </a:pPr>
              <a:r>
                <a:rPr lang="en-GB" sz="1100" b="1" dirty="0"/>
                <a:t>Examples of integrated care:</a:t>
              </a:r>
            </a:p>
            <a:p>
              <a:pPr marL="57150" lvl="1" indent="-57150" algn="l" defTabSz="444500">
                <a:lnSpc>
                  <a:spcPct val="90000"/>
                </a:lnSpc>
                <a:spcBef>
                  <a:spcPct val="0"/>
                </a:spcBef>
                <a:spcAft>
                  <a:spcPct val="15000"/>
                </a:spcAft>
                <a:buChar char="•"/>
              </a:pPr>
              <a:r>
                <a:rPr lang="en-GB" sz="1100" kern="1200" dirty="0"/>
                <a:t>Improving support for people with autism and learning disabilities so we can undertake more annual health checks.</a:t>
              </a:r>
            </a:p>
            <a:p>
              <a:pPr marL="57150" lvl="1" indent="-57150" algn="l" defTabSz="444500">
                <a:lnSpc>
                  <a:spcPct val="90000"/>
                </a:lnSpc>
                <a:spcBef>
                  <a:spcPct val="0"/>
                </a:spcBef>
                <a:spcAft>
                  <a:spcPct val="15000"/>
                </a:spcAft>
                <a:buChar char="•"/>
              </a:pPr>
              <a:r>
                <a:rPr lang="en-GB" sz="1100" kern="1200" dirty="0"/>
                <a:t>Creating a data warehouse to </a:t>
              </a:r>
              <a:r>
                <a:rPr lang="en-GB" sz="1100" kern="1200" dirty="0">
                  <a:solidFill>
                    <a:schemeClr val="tx1"/>
                  </a:solidFill>
                </a:rPr>
                <a:t>bring together information from the ambulance service</a:t>
              </a:r>
              <a:r>
                <a:rPr lang="en-GB" sz="1100" dirty="0">
                  <a:solidFill>
                    <a:schemeClr val="tx1"/>
                  </a:solidFill>
                </a:rPr>
                <a:t>, </a:t>
              </a:r>
              <a:r>
                <a:rPr lang="en-GB" sz="1100" kern="1200" dirty="0">
                  <a:solidFill>
                    <a:schemeClr val="tx1"/>
                  </a:solidFill>
                </a:rPr>
                <a:t>NHS 111, GPs, hospitals, local authorities and care providers so that we can spot trends, target care &amp; prevention and plan for the future. </a:t>
              </a:r>
            </a:p>
            <a:p>
              <a:pPr marL="57150" lvl="1" indent="-57150" defTabSz="444500">
                <a:lnSpc>
                  <a:spcPct val="90000"/>
                </a:lnSpc>
                <a:spcBef>
                  <a:spcPct val="0"/>
                </a:spcBef>
                <a:spcAft>
                  <a:spcPct val="15000"/>
                </a:spcAft>
                <a:buFontTx/>
                <a:buChar char="•"/>
              </a:pPr>
              <a:r>
                <a:rPr lang="en-GB" sz="1100" dirty="0">
                  <a:solidFill>
                    <a:schemeClr val="tx1"/>
                  </a:solidFill>
                </a:rPr>
                <a:t>Holding focus groups to listen to the experiences of local people and make recommendations to how we can break down barriers and make access to health, care, employment and education fairer.</a:t>
              </a:r>
            </a:p>
            <a:p>
              <a:pPr marL="57150" lvl="1" indent="-57150" algn="l" defTabSz="444500">
                <a:lnSpc>
                  <a:spcPct val="90000"/>
                </a:lnSpc>
                <a:spcBef>
                  <a:spcPct val="0"/>
                </a:spcBef>
                <a:spcAft>
                  <a:spcPct val="15000"/>
                </a:spcAft>
                <a:buChar char="•"/>
              </a:pPr>
              <a:r>
                <a:rPr lang="en-GB" sz="1100" kern="1200" dirty="0">
                  <a:solidFill>
                    <a:schemeClr val="tx1"/>
                  </a:solidFill>
                </a:rPr>
                <a:t>Working with partners to establish the fairness charter which will help us to eradicate poverty in Luton.</a:t>
              </a:r>
            </a:p>
            <a:p>
              <a:pPr marL="57150" lvl="1" indent="-57150" algn="l" defTabSz="444500">
                <a:lnSpc>
                  <a:spcPct val="90000"/>
                </a:lnSpc>
                <a:spcBef>
                  <a:spcPct val="0"/>
                </a:spcBef>
                <a:spcAft>
                  <a:spcPct val="15000"/>
                </a:spcAft>
                <a:buChar char="•"/>
              </a:pPr>
              <a:r>
                <a:rPr lang="en-GB" sz="1100" kern="1200" dirty="0">
                  <a:solidFill>
                    <a:schemeClr val="tx1"/>
                  </a:solidFill>
                </a:rPr>
                <a:t>Expanding our research to help us better understand what’s important to local people.</a:t>
              </a:r>
            </a:p>
            <a:p>
              <a:pPr marL="57150" lvl="1" indent="-57150" algn="l" defTabSz="444500">
                <a:lnSpc>
                  <a:spcPct val="90000"/>
                </a:lnSpc>
                <a:spcBef>
                  <a:spcPct val="0"/>
                </a:spcBef>
                <a:spcAft>
                  <a:spcPct val="15000"/>
                </a:spcAft>
                <a:buChar char="•"/>
              </a:pPr>
              <a:endParaRPr lang="en-GB" sz="1100" kern="1200" dirty="0"/>
            </a:p>
          </p:txBody>
        </p:sp>
      </p:grpSp>
      <p:sp>
        <p:nvSpPr>
          <p:cNvPr id="2" name="Title 1">
            <a:extLst>
              <a:ext uri="{FF2B5EF4-FFF2-40B4-BE49-F238E27FC236}">
                <a16:creationId xmlns:a16="http://schemas.microsoft.com/office/drawing/2014/main" id="{DE079FD2-E8E1-4184-933E-99EBD523F6E9}"/>
              </a:ext>
            </a:extLst>
          </p:cNvPr>
          <p:cNvSpPr>
            <a:spLocks noGrp="1"/>
          </p:cNvSpPr>
          <p:nvPr>
            <p:ph type="title"/>
          </p:nvPr>
        </p:nvSpPr>
        <p:spPr>
          <a:xfrm>
            <a:off x="128412" y="-15502"/>
            <a:ext cx="9903285" cy="1234800"/>
          </a:xfrm>
        </p:spPr>
        <p:txBody>
          <a:bodyPr>
            <a:noAutofit/>
          </a:bodyPr>
          <a:lstStyle/>
          <a:p>
            <a:r>
              <a:rPr lang="en-GB" sz="1800" dirty="0"/>
              <a:t>Some examples of how members of the partnership are working together to deliver integrated care to achieve our vision of </a:t>
            </a:r>
            <a:r>
              <a:rPr lang="en-GB" sz="1800" dirty="0">
                <a:cs typeface="Arial" panose="020B0604020202020204" pitchFamily="34" charset="0"/>
              </a:rPr>
              <a:t>everyone in our towns, villages and communities living a longer, healthier life</a:t>
            </a:r>
            <a:endParaRPr lang="en-GB" sz="1800" dirty="0"/>
          </a:p>
        </p:txBody>
      </p:sp>
    </p:spTree>
    <p:extLst>
      <p:ext uri="{BB962C8B-B14F-4D97-AF65-F5344CB8AC3E}">
        <p14:creationId xmlns:p14="http://schemas.microsoft.com/office/powerpoint/2010/main" val="527577659"/>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d06b9faf-e485-43ba-9767-f211651fe416">COMENG-406079406-688100</_dlc_DocId>
    <_dlc_DocIdUrl xmlns="d06b9faf-e485-43ba-9767-f211651fe416">
      <Url>https://csucloudservices.sharepoint.com/teams/comms/_layouts/15/DocIdRedir.aspx?ID=COMENG-406079406-688100</Url>
      <Description>COMENG-406079406-688100</Description>
    </_dlc_DocIdUrl>
    <VMActioned xmlns="31f7c2ba-4170-4718-a5ff-dddeae16ca32">N/A</VMActioned>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BA76803C70C50249B000B3F4542A923E" ma:contentTypeVersion="1600" ma:contentTypeDescription="Create a new document." ma:contentTypeScope="" ma:versionID="ae45dfce41422933a36ae6da763b3af9">
  <xsd:schema xmlns:xsd="http://www.w3.org/2001/XMLSchema" xmlns:xs="http://www.w3.org/2001/XMLSchema" xmlns:p="http://schemas.microsoft.com/office/2006/metadata/properties" xmlns:ns2="d06b9faf-e485-43ba-9767-f211651fe416" xmlns:ns3="31f7c2ba-4170-4718-a5ff-dddeae16ca32" targetNamespace="http://schemas.microsoft.com/office/2006/metadata/properties" ma:root="true" ma:fieldsID="38c426439b278c435ba1ceeff9505222" ns2:_="" ns3:_="">
    <xsd:import namespace="d06b9faf-e485-43ba-9767-f211651fe416"/>
    <xsd:import namespace="31f7c2ba-4170-4718-a5ff-dddeae16ca32"/>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2:SharedWithUsers" minOccurs="0"/>
                <xsd:element ref="ns2:SharedWithDetails" minOccurs="0"/>
                <xsd:element ref="ns3:MediaServiceEventHashCode" minOccurs="0"/>
                <xsd:element ref="ns3:MediaServiceGenerationTime" minOccurs="0"/>
                <xsd:element ref="ns3:VMActioned"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6b9faf-e485-43ba-9767-f211651fe41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f7c2ba-4170-4718-a5ff-dddeae16ca3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VMActioned" ma:index="21" nillable="true" ma:displayName="Voice Mail Actioned?" ma:default="N/A" ma:format="RadioButtons" ma:indexed="true" ma:internalName="VMActioned">
      <xsd:simpleType>
        <xsd:restriction base="dms:Choice">
          <xsd:enumeration value="Yes"/>
          <xsd:enumeration value="No"/>
          <xsd:enumeration value="N/A"/>
        </xsd:restriction>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F4FA92-9980-4A10-8630-1A5681B9529A}">
  <ds:schemaRefs>
    <ds:schemaRef ds:uri="http://schemas.microsoft.com/sharepoint/events"/>
  </ds:schemaRefs>
</ds:datastoreItem>
</file>

<file path=customXml/itemProps2.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3.xml><?xml version="1.0" encoding="utf-8"?>
<ds:datastoreItem xmlns:ds="http://schemas.openxmlformats.org/officeDocument/2006/customXml" ds:itemID="{78153355-B80A-41EF-BBF7-77E2ADEBC77E}">
  <ds:schemaRefs>
    <ds:schemaRef ds:uri="http://schemas.microsoft.com/office/2006/metadata/properties"/>
    <ds:schemaRef ds:uri="http://www.w3.org/XML/1998/namespace"/>
    <ds:schemaRef ds:uri="http://purl.org/dc/dcmitype/"/>
    <ds:schemaRef ds:uri="http://purl.org/dc/elements/1.1/"/>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31f7c2ba-4170-4718-a5ff-dddeae16ca32"/>
    <ds:schemaRef ds:uri="d06b9faf-e485-43ba-9767-f211651fe416"/>
  </ds:schemaRefs>
</ds:datastoreItem>
</file>

<file path=customXml/itemProps4.xml><?xml version="1.0" encoding="utf-8"?>
<ds:datastoreItem xmlns:ds="http://schemas.openxmlformats.org/officeDocument/2006/customXml" ds:itemID="{F3798F98-1E41-47F7-8C34-85A819F168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06b9faf-e485-43ba-9767-f211651fe416"/>
    <ds:schemaRef ds:uri="31f7c2ba-4170-4718-a5ff-dddeae16ca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36535</TotalTime>
  <Words>753</Words>
  <Application>Microsoft Office PowerPoint</Application>
  <PresentationFormat>Widescreen</PresentationFormat>
  <Paragraphs>52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Century Gothic</vt:lpstr>
      <vt:lpstr>Office Theme</vt:lpstr>
      <vt:lpstr>Some examples of how members of the partnership are working together to deliver integrated care to achieve our vision of everyone in our towns, villages and communities living a longer, healthier life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SUMMERS, Michelle (NHS BEDFORDSHIRE, LUTON AND MILTON KEYNES CCG)</cp:lastModifiedBy>
  <cp:revision>395</cp:revision>
  <dcterms:created xsi:type="dcterms:W3CDTF">2021-04-30T07:09:02Z</dcterms:created>
  <dcterms:modified xsi:type="dcterms:W3CDTF">2022-06-29T13:27:04Z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0x010100BA76803C70C50249B000B3F4542A923E</vt:lpwstr>
  </property>
  <property fmtid="{D5CDD505-2E9C-101B-9397-08002B2CF9AE}" pid="3" name="_dlc_DocIdItemGuid">
    <vt:lpwstr>93024a7b-fed9-4ab7-acec-36d68c9763ea</vt:lpwstr>
  </property>
</Properties>
</file>