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1"/>
  </p:notesMasterIdLst>
  <p:handoutMasterIdLst>
    <p:handoutMasterId r:id="rId22"/>
  </p:handoutMasterIdLst>
  <p:sldIdLst>
    <p:sldId id="11479" r:id="rId6"/>
    <p:sldId id="11467" r:id="rId7"/>
    <p:sldId id="11465" r:id="rId8"/>
    <p:sldId id="11515" r:id="rId9"/>
    <p:sldId id="11466" r:id="rId10"/>
    <p:sldId id="11510" r:id="rId11"/>
    <p:sldId id="11509" r:id="rId12"/>
    <p:sldId id="11469" r:id="rId13"/>
    <p:sldId id="11473" r:id="rId14"/>
    <p:sldId id="11449" r:id="rId15"/>
    <p:sldId id="301" r:id="rId16"/>
    <p:sldId id="11478" r:id="rId17"/>
    <p:sldId id="11458" r:id="rId18"/>
    <p:sldId id="11476" r:id="rId19"/>
    <p:sldId id="11477"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797BE0D-A4F4-2010-9F9E-3CCA78EF1760}" name="Maria Wogan" initials="MW" userId="da541efc18af4660" providerId="Windows Live"/>
  <p188:author id="{6725233E-E29C-F0CE-0437-2F059F6E8FC7}" name="KAY, Nicola (NHS BEDFORDSHIRE, LUTON AND MILTON KEYNES CCG)" initials="KN(BLAMKC" userId="S::nicola.kay1@nhs.net::f2af215a-2b4d-4628-b932-93de781f5923" providerId="AD"/>
  <p188:author id="{264DDD5D-E639-1C0A-B154-248957F9E584}" name="Laura Clucas (MLCSU)" initials="LC(" userId="S::laura.clucas@mlcsu.nhs.uk::898b19ef-0b74-4490-9413-4a604a25e1dc" providerId="AD"/>
  <p188:author id="{CA6F2FA8-7A6C-53EA-3CA9-A61F0553ECE6}" name="Sharon Kendal (MLCSU)" initials="SK(" userId="S::sharon.kendal@mlcsu.nhs.uk::e065a7e3-5912-4383-95b1-d4249b4ce151" providerId="AD"/>
  <p188:author id="{DC6E4DCF-E60D-A62F-BDE6-E997E5C8A4C2}" name="TOVEY, Hilary (NHS BEDFORDSHIRE, LUTON AND MILTON KEYNES CCG)" initials="TH(BLAMKC" userId="S::hilary.tovey@nhs.net::43c24a39-ac21-45e1-975f-ceb70be5e6c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ummers Michelle [Capability House] - NHS Bedfordshire CCG" initials="SM[H-NBC" lastIdx="2" clrIdx="0"/>
  <p:cmAuthor id="2" name="SUMMERS, Michelle (NHS BEDFORDSHIRE, LUTON AND MILTON KEYNES CCG)" initials="SM(BLAMKC" lastIdx="1" clrIdx="1"/>
  <p:cmAuthor id="3" name="COX, Felicity (NHS BEDFORDSHIRE, LUTON AND MILTON KEYNES CCG)" initials="CF(BLAMKC" lastIdx="11" clrIdx="2">
    <p:extLst>
      <p:ext uri="{19B8F6BF-5375-455C-9EA6-DF929625EA0E}">
        <p15:presenceInfo xmlns:p15="http://schemas.microsoft.com/office/powerpoint/2012/main" userId="S::felicity.cox1@nhs.net::177aee50-dec4-4092-ad3e-5eb6b7a0da9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C13"/>
    <a:srgbClr val="F09009"/>
    <a:srgbClr val="106FB8"/>
    <a:srgbClr val="39A5DF"/>
    <a:srgbClr val="FF33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02C0283-5A75-47F6-A085-869F5F957885}" v="2" dt="2022-03-02T12:47:00.90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026" autoAdjust="0"/>
    <p:restoredTop sz="95918" autoAdjust="0"/>
  </p:normalViewPr>
  <p:slideViewPr>
    <p:cSldViewPr>
      <p:cViewPr varScale="1">
        <p:scale>
          <a:sx n="83" d="100"/>
          <a:sy n="83" d="100"/>
        </p:scale>
        <p:origin x="426" y="90"/>
      </p:cViewPr>
      <p:guideLst>
        <p:guide orient="horz" pos="2160"/>
        <p:guide pos="3840"/>
      </p:guideLst>
    </p:cSldViewPr>
  </p:slideViewPr>
  <p:outlineViewPr>
    <p:cViewPr>
      <p:scale>
        <a:sx n="33" d="100"/>
        <a:sy n="33" d="100"/>
      </p:scale>
      <p:origin x="0" y="-4674"/>
    </p:cViewPr>
  </p:outlineViewPr>
  <p:notesTextViewPr>
    <p:cViewPr>
      <p:scale>
        <a:sx n="1" d="1"/>
        <a:sy n="1" d="1"/>
      </p:scale>
      <p:origin x="0" y="0"/>
    </p:cViewPr>
  </p:notesTextViewPr>
  <p:sorterViewPr>
    <p:cViewPr>
      <p:scale>
        <a:sx n="110" d="100"/>
        <a:sy n="110" d="100"/>
      </p:scale>
      <p:origin x="0" y="-13464"/>
    </p:cViewPr>
  </p:sorterViewPr>
  <p:notesViewPr>
    <p:cSldViewPr>
      <p:cViewPr varScale="1">
        <p:scale>
          <a:sx n="77" d="100"/>
          <a:sy n="77" d="100"/>
        </p:scale>
        <p:origin x="310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openxmlformats.org/officeDocument/2006/relationships/tableStyles" Target="tableStyles.xml"/><Relationship Id="rId30"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ron Kendal (MLCSU)" userId="e065a7e3-5912-4383-95b1-d4249b4ce151" providerId="ADAL" clId="{A02C0283-5A75-47F6-A085-869F5F957885}"/>
    <pc:docChg chg="undo custSel modSld">
      <pc:chgData name="Sharon Kendal (MLCSU)" userId="e065a7e3-5912-4383-95b1-d4249b4ce151" providerId="ADAL" clId="{A02C0283-5A75-47F6-A085-869F5F957885}" dt="2022-03-02T12:47:21.713" v="21" actId="1076"/>
      <pc:docMkLst>
        <pc:docMk/>
      </pc:docMkLst>
      <pc:sldChg chg="addSp delSp modSp mod">
        <pc:chgData name="Sharon Kendal (MLCSU)" userId="e065a7e3-5912-4383-95b1-d4249b4ce151" providerId="ADAL" clId="{A02C0283-5A75-47F6-A085-869F5F957885}" dt="2022-03-02T12:47:21.713" v="21" actId="1076"/>
        <pc:sldMkLst>
          <pc:docMk/>
          <pc:sldMk cId="2329212030" sldId="11476"/>
        </pc:sldMkLst>
        <pc:picChg chg="add mod">
          <ac:chgData name="Sharon Kendal (MLCSU)" userId="e065a7e3-5912-4383-95b1-d4249b4ce151" providerId="ADAL" clId="{A02C0283-5A75-47F6-A085-869F5F957885}" dt="2022-03-02T12:47:21.713" v="21" actId="1076"/>
          <ac:picMkLst>
            <pc:docMk/>
            <pc:sldMk cId="2329212030" sldId="11476"/>
            <ac:picMk id="7" creationId="{68AB95B6-3A79-416D-9320-B1C069F49C01}"/>
          </ac:picMkLst>
        </pc:picChg>
        <pc:picChg chg="del">
          <ac:chgData name="Sharon Kendal (MLCSU)" userId="e065a7e3-5912-4383-95b1-d4249b4ce151" providerId="ADAL" clId="{A02C0283-5A75-47F6-A085-869F5F957885}" dt="2022-03-02T12:47:08.386" v="16" actId="478"/>
          <ac:picMkLst>
            <pc:docMk/>
            <pc:sldMk cId="2329212030" sldId="11476"/>
            <ac:picMk id="15" creationId="{1FF791DA-FC67-634C-A038-764071A780E2}"/>
          </ac:picMkLst>
        </pc:picChg>
      </pc:sldChg>
      <pc:sldChg chg="addSp delSp modSp mod">
        <pc:chgData name="Sharon Kendal (MLCSU)" userId="e065a7e3-5912-4383-95b1-d4249b4ce151" providerId="ADAL" clId="{A02C0283-5A75-47F6-A085-869F5F957885}" dt="2022-03-02T12:40:59.266" v="13" actId="1076"/>
        <pc:sldMkLst>
          <pc:docMk/>
          <pc:sldMk cId="1119542930" sldId="11515"/>
        </pc:sldMkLst>
        <pc:spChg chg="add del">
          <ac:chgData name="Sharon Kendal (MLCSU)" userId="e065a7e3-5912-4383-95b1-d4249b4ce151" providerId="ADAL" clId="{A02C0283-5A75-47F6-A085-869F5F957885}" dt="2022-03-02T12:40:31.514" v="3" actId="22"/>
          <ac:spMkLst>
            <pc:docMk/>
            <pc:sldMk cId="1119542930" sldId="11515"/>
            <ac:spMk id="13" creationId="{6859E02C-54B4-4942-A513-8D31FA28C87B}"/>
          </ac:spMkLst>
        </pc:spChg>
        <pc:picChg chg="add mod">
          <ac:chgData name="Sharon Kendal (MLCSU)" userId="e065a7e3-5912-4383-95b1-d4249b4ce151" providerId="ADAL" clId="{A02C0283-5A75-47F6-A085-869F5F957885}" dt="2022-03-02T12:40:59.266" v="13" actId="1076"/>
          <ac:picMkLst>
            <pc:docMk/>
            <pc:sldMk cId="1119542930" sldId="11515"/>
            <ac:picMk id="9" creationId="{62678F9E-E931-4DDA-9327-606331FC635B}"/>
          </ac:picMkLst>
        </pc:picChg>
        <pc:picChg chg="add del">
          <ac:chgData name="Sharon Kendal (MLCSU)" userId="e065a7e3-5912-4383-95b1-d4249b4ce151" providerId="ADAL" clId="{A02C0283-5A75-47F6-A085-869F5F957885}" dt="2022-03-02T12:40:50.351" v="10" actId="478"/>
          <ac:picMkLst>
            <pc:docMk/>
            <pc:sldMk cId="1119542930" sldId="11515"/>
            <ac:picMk id="23" creationId="{242A9D6A-B04D-944E-A5D9-AB98EB2D2A20}"/>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1641C83-CE3C-424A-A3C0-ACBB77819B5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4890427-98C8-1045-B09A-5ECB8A04380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B208CE8-14BE-B941-867D-D1C064CCABBA}" type="datetimeFigureOut">
              <a:rPr lang="en-US" smtClean="0"/>
              <a:t>3/2/2022</a:t>
            </a:fld>
            <a:endParaRPr lang="en-US"/>
          </a:p>
        </p:txBody>
      </p:sp>
      <p:sp>
        <p:nvSpPr>
          <p:cNvPr id="4" name="Footer Placeholder 3">
            <a:extLst>
              <a:ext uri="{FF2B5EF4-FFF2-40B4-BE49-F238E27FC236}">
                <a16:creationId xmlns:a16="http://schemas.microsoft.com/office/drawing/2014/main" id="{6A3E4524-8F7B-4F43-92F4-C394B4A7A57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C2D43A5-9F41-3A48-9F9C-630EA636C3D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07E522A-CE6C-6545-8AF7-8AF2D4697723}" type="slidenum">
              <a:rPr lang="en-US" smtClean="0"/>
              <a:t>‹#›</a:t>
            </a:fld>
            <a:endParaRPr lang="en-US"/>
          </a:p>
        </p:txBody>
      </p:sp>
    </p:spTree>
    <p:extLst>
      <p:ext uri="{BB962C8B-B14F-4D97-AF65-F5344CB8AC3E}">
        <p14:creationId xmlns:p14="http://schemas.microsoft.com/office/powerpoint/2010/main" val="7727211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352A32-C764-42B9-B872-738194D3D7E1}" type="datetimeFigureOut">
              <a:rPr lang="en-US"/>
              <a:t>3/2/2022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D2B880-4E56-49AE-BFD2-484CF7B3CBF2}" type="slidenum">
              <a:rPr lang="en-US"/>
              <a:t>‹#›</a:t>
            </a:fld>
            <a:endParaRPr lang="en-US"/>
          </a:p>
        </p:txBody>
      </p:sp>
    </p:spTree>
    <p:extLst>
      <p:ext uri="{BB962C8B-B14F-4D97-AF65-F5344CB8AC3E}">
        <p14:creationId xmlns:p14="http://schemas.microsoft.com/office/powerpoint/2010/main" val="3598166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D2B880-4E56-49AE-BFD2-484CF7B3CBF2}" type="slidenum">
              <a:rPr lang="en-US" smtClean="0"/>
              <a:t>3</a:t>
            </a:fld>
            <a:endParaRPr lang="en-US"/>
          </a:p>
        </p:txBody>
      </p:sp>
    </p:spTree>
    <p:extLst>
      <p:ext uri="{BB962C8B-B14F-4D97-AF65-F5344CB8AC3E}">
        <p14:creationId xmlns:p14="http://schemas.microsoft.com/office/powerpoint/2010/main" val="27074434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D2B880-4E56-49AE-BFD2-484CF7B3CBF2}" type="slidenum">
              <a:rPr lang="en-US" smtClean="0"/>
              <a:t>4</a:t>
            </a:fld>
            <a:endParaRPr lang="en-US"/>
          </a:p>
        </p:txBody>
      </p:sp>
    </p:spTree>
    <p:extLst>
      <p:ext uri="{BB962C8B-B14F-4D97-AF65-F5344CB8AC3E}">
        <p14:creationId xmlns:p14="http://schemas.microsoft.com/office/powerpoint/2010/main" val="2316582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D2B880-4E56-49AE-BFD2-484CF7B3CBF2}" type="slidenum">
              <a:rPr lang="en-US" smtClean="0"/>
              <a:t>6</a:t>
            </a:fld>
            <a:endParaRPr lang="en-US"/>
          </a:p>
        </p:txBody>
      </p:sp>
    </p:spTree>
    <p:extLst>
      <p:ext uri="{BB962C8B-B14F-4D97-AF65-F5344CB8AC3E}">
        <p14:creationId xmlns:p14="http://schemas.microsoft.com/office/powerpoint/2010/main" val="22367742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986EB5-EBFB-453D-A29B-F4479932E6DF}"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107750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D2B880-4E56-49AE-BFD2-484CF7B3CBF2}" type="slidenum">
              <a:rPr lang="en-US" smtClean="0"/>
              <a:t>9</a:t>
            </a:fld>
            <a:endParaRPr lang="en-US"/>
          </a:p>
        </p:txBody>
      </p:sp>
    </p:spTree>
    <p:extLst>
      <p:ext uri="{BB962C8B-B14F-4D97-AF65-F5344CB8AC3E}">
        <p14:creationId xmlns:p14="http://schemas.microsoft.com/office/powerpoint/2010/main" val="40479766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D986EB5-EBFB-453D-A29B-F4479932E6DF}" type="slidenum">
              <a:rPr lang="en-GB" smtClean="0"/>
              <a:t>10</a:t>
            </a:fld>
            <a:endParaRPr lang="en-GB"/>
          </a:p>
        </p:txBody>
      </p:sp>
    </p:spTree>
    <p:extLst>
      <p:ext uri="{BB962C8B-B14F-4D97-AF65-F5344CB8AC3E}">
        <p14:creationId xmlns:p14="http://schemas.microsoft.com/office/powerpoint/2010/main" val="3166642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D2B880-4E56-49AE-BFD2-484CF7B3CBF2}" type="slidenum">
              <a:rPr lang="en-US" smtClean="0"/>
              <a:t>11</a:t>
            </a:fld>
            <a:endParaRPr lang="en-US"/>
          </a:p>
        </p:txBody>
      </p:sp>
    </p:spTree>
    <p:extLst>
      <p:ext uri="{BB962C8B-B14F-4D97-AF65-F5344CB8AC3E}">
        <p14:creationId xmlns:p14="http://schemas.microsoft.com/office/powerpoint/2010/main" val="22116302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D2B880-4E56-49AE-BFD2-484CF7B3CBF2}" type="slidenum">
              <a:rPr lang="en-US" smtClean="0"/>
              <a:t>13</a:t>
            </a:fld>
            <a:endParaRPr lang="en-US"/>
          </a:p>
        </p:txBody>
      </p:sp>
      <p:graphicFrame>
        <p:nvGraphicFramePr>
          <p:cNvPr id="5" name="Table 5">
            <a:extLst>
              <a:ext uri="{FF2B5EF4-FFF2-40B4-BE49-F238E27FC236}">
                <a16:creationId xmlns:a16="http://schemas.microsoft.com/office/drawing/2014/main" id="{73E28628-C29B-4BB8-AB2E-175926D9B11F}"/>
              </a:ext>
            </a:extLst>
          </p:cNvPr>
          <p:cNvGraphicFramePr>
            <a:graphicFrameLocks noGrp="1"/>
          </p:cNvGraphicFramePr>
          <p:nvPr>
            <p:extLst>
              <p:ext uri="{D42A27DB-BD31-4B8C-83A1-F6EECF244321}">
                <p14:modId xmlns:p14="http://schemas.microsoft.com/office/powerpoint/2010/main" val="4256140927"/>
              </p:ext>
            </p:extLst>
          </p:nvPr>
        </p:nvGraphicFramePr>
        <p:xfrm>
          <a:off x="987144" y="4572000"/>
          <a:ext cx="4883712" cy="3267794"/>
        </p:xfrm>
        <a:graphic>
          <a:graphicData uri="http://schemas.openxmlformats.org/drawingml/2006/table">
            <a:tbl>
              <a:tblPr firstRow="1" bandRow="1">
                <a:tableStyleId>{5C22544A-7EE6-4342-B048-85BDC9FD1C3A}</a:tableStyleId>
              </a:tblPr>
              <a:tblGrid>
                <a:gridCol w="2441856">
                  <a:extLst>
                    <a:ext uri="{9D8B030D-6E8A-4147-A177-3AD203B41FA5}">
                      <a16:colId xmlns:a16="http://schemas.microsoft.com/office/drawing/2014/main" val="2758192922"/>
                    </a:ext>
                  </a:extLst>
                </a:gridCol>
                <a:gridCol w="2441856">
                  <a:extLst>
                    <a:ext uri="{9D8B030D-6E8A-4147-A177-3AD203B41FA5}">
                      <a16:colId xmlns:a16="http://schemas.microsoft.com/office/drawing/2014/main" val="1908008396"/>
                    </a:ext>
                  </a:extLst>
                </a:gridCol>
              </a:tblGrid>
              <a:tr h="1633897">
                <a:tc>
                  <a:txBody>
                    <a:bodyPr/>
                    <a:lstStyle/>
                    <a:p>
                      <a:pPr algn="ctr"/>
                      <a:r>
                        <a:rPr lang="en-US" sz="1200" dirty="0"/>
                        <a:t>Integrated Care Partnership  (ICP)</a:t>
                      </a:r>
                    </a:p>
                    <a:p>
                      <a:pPr algn="ctr"/>
                      <a:endParaRPr lang="en-US" sz="1200" b="0" dirty="0"/>
                    </a:p>
                    <a:p>
                      <a:pPr algn="ctr"/>
                      <a:r>
                        <a:rPr lang="en-US" sz="1200" b="0" dirty="0"/>
                        <a:t>A joint committee established by the ICB and the Local Authorities in BLMK that sets the strategy to integrate health and care and improve outcomes for people</a:t>
                      </a:r>
                    </a:p>
                  </a:txBody>
                  <a:tcPr>
                    <a:solidFill>
                      <a:srgbClr val="0070C0"/>
                    </a:solidFill>
                  </a:tcPr>
                </a:tc>
                <a:tc>
                  <a:txBody>
                    <a:bodyPr/>
                    <a:lstStyle/>
                    <a:p>
                      <a:pPr algn="ctr"/>
                      <a:r>
                        <a:rPr lang="en-US" sz="1200" dirty="0"/>
                        <a:t>Integrated Care Board  (ICB)</a:t>
                      </a:r>
                    </a:p>
                    <a:p>
                      <a:pPr algn="ctr"/>
                      <a:endParaRPr lang="en-US" sz="1200" b="0" dirty="0"/>
                    </a:p>
                    <a:p>
                      <a:pPr algn="ctr"/>
                      <a:r>
                        <a:rPr lang="en-US" sz="1200" b="0" dirty="0"/>
                        <a:t>The statutory organisation that replaces the CCG and has responsibility for delivering the strategy and system assurance and performance</a:t>
                      </a:r>
                    </a:p>
                  </a:txBody>
                  <a:tcPr>
                    <a:solidFill>
                      <a:schemeClr val="accent5"/>
                    </a:solidFill>
                  </a:tcPr>
                </a:tc>
                <a:extLst>
                  <a:ext uri="{0D108BD9-81ED-4DB2-BD59-A6C34878D82A}">
                    <a16:rowId xmlns:a16="http://schemas.microsoft.com/office/drawing/2014/main" val="302669596"/>
                  </a:ext>
                </a:extLst>
              </a:tr>
              <a:tr h="1633897">
                <a:tc>
                  <a:txBody>
                    <a:bodyPr/>
                    <a:lstStyle/>
                    <a:p>
                      <a:pPr algn="ctr"/>
                      <a:r>
                        <a:rPr lang="en-US" sz="1200" b="1" dirty="0">
                          <a:solidFill>
                            <a:schemeClr val="bg1"/>
                          </a:solidFill>
                        </a:rPr>
                        <a:t>Place Based Partnership</a:t>
                      </a:r>
                    </a:p>
                    <a:p>
                      <a:pPr algn="ctr"/>
                      <a:endParaRPr lang="en-GB" sz="1200" b="0" i="0" u="none" strike="noStrike" kern="1200" dirty="0">
                        <a:solidFill>
                          <a:schemeClr val="bg1"/>
                        </a:solidFill>
                        <a:effectLst/>
                        <a:latin typeface="+mn-lt"/>
                        <a:ea typeface="+mn-ea"/>
                        <a:cs typeface="+mn-cs"/>
                      </a:endParaRPr>
                    </a:p>
                    <a:p>
                      <a:pPr algn="ctr"/>
                      <a:r>
                        <a:rPr lang="en-GB" sz="1200" b="0" i="0" u="none" strike="noStrike" kern="1200" dirty="0">
                          <a:solidFill>
                            <a:schemeClr val="bg1"/>
                          </a:solidFill>
                          <a:effectLst/>
                          <a:latin typeface="+mn-lt"/>
                          <a:ea typeface="+mn-ea"/>
                          <a:cs typeface="+mn-cs"/>
                        </a:rPr>
                        <a:t>Collaborative arrangements formed by the organisations responsible for arranging and delivering health and care services on a local authority footprint</a:t>
                      </a:r>
                      <a:endParaRPr lang="en-US" sz="1200" dirty="0">
                        <a:solidFill>
                          <a:schemeClr val="bg1"/>
                        </a:solidFill>
                      </a:endParaRPr>
                    </a:p>
                  </a:txBody>
                  <a:tcPr>
                    <a:solidFill>
                      <a:schemeClr val="accent3">
                        <a:lumMod val="60000"/>
                        <a:lumOff val="40000"/>
                      </a:schemeClr>
                    </a:solidFill>
                  </a:tcPr>
                </a:tc>
                <a:tc>
                  <a:txBody>
                    <a:bodyPr/>
                    <a:lstStyle/>
                    <a:p>
                      <a:pPr algn="ctr"/>
                      <a:r>
                        <a:rPr lang="en-US" sz="1200" b="1" dirty="0">
                          <a:solidFill>
                            <a:schemeClr val="bg1"/>
                          </a:solidFill>
                        </a:rPr>
                        <a:t>Integrated Care System (ICS)</a:t>
                      </a:r>
                    </a:p>
                    <a:p>
                      <a:pPr algn="ctr"/>
                      <a:r>
                        <a:rPr lang="en-US" sz="1200" dirty="0">
                          <a:solidFill>
                            <a:schemeClr val="bg1"/>
                          </a:solidFill>
                        </a:rPr>
                        <a:t>BLMK NHS Trusts, GPs, PCNs, local authorities, Voluntary and Community Sector, partners such as Police, Fire, Education working together to deliver integrated health and care </a:t>
                      </a:r>
                    </a:p>
                  </a:txBody>
                  <a:tcPr>
                    <a:solidFill>
                      <a:schemeClr val="accent4">
                        <a:lumMod val="60000"/>
                        <a:lumOff val="40000"/>
                      </a:schemeClr>
                    </a:solidFill>
                  </a:tcPr>
                </a:tc>
                <a:extLst>
                  <a:ext uri="{0D108BD9-81ED-4DB2-BD59-A6C34878D82A}">
                    <a16:rowId xmlns:a16="http://schemas.microsoft.com/office/drawing/2014/main" val="1687285414"/>
                  </a:ext>
                </a:extLst>
              </a:tr>
            </a:tbl>
          </a:graphicData>
        </a:graphic>
      </p:graphicFrame>
    </p:spTree>
    <p:extLst>
      <p:ext uri="{BB962C8B-B14F-4D97-AF65-F5344CB8AC3E}">
        <p14:creationId xmlns:p14="http://schemas.microsoft.com/office/powerpoint/2010/main" val="18889364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D2B880-4E56-49AE-BFD2-484CF7B3CBF2}" type="slidenum">
              <a:rPr lang="en-US" smtClean="0"/>
              <a:t>14</a:t>
            </a:fld>
            <a:endParaRPr lang="en-US"/>
          </a:p>
        </p:txBody>
      </p:sp>
    </p:spTree>
    <p:extLst>
      <p:ext uri="{BB962C8B-B14F-4D97-AF65-F5344CB8AC3E}">
        <p14:creationId xmlns:p14="http://schemas.microsoft.com/office/powerpoint/2010/main" val="5355485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descr="Background pattern&#10;&#10;Description automatically generated">
            <a:extLst>
              <a:ext uri="{FF2B5EF4-FFF2-40B4-BE49-F238E27FC236}">
                <a16:creationId xmlns:a16="http://schemas.microsoft.com/office/drawing/2014/main" id="{1335B568-8FF3-674B-84AB-66C54892E9A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26400" y="-51993"/>
            <a:ext cx="4190280" cy="6902395"/>
          </a:xfrm>
          <a:prstGeom prst="rect">
            <a:avLst/>
          </a:prstGeom>
        </p:spPr>
      </p:pic>
      <p:sp>
        <p:nvSpPr>
          <p:cNvPr id="2" name="Title 1"/>
          <p:cNvSpPr>
            <a:spLocks noGrp="1"/>
          </p:cNvSpPr>
          <p:nvPr>
            <p:ph type="ctrTitle"/>
          </p:nvPr>
        </p:nvSpPr>
        <p:spPr>
          <a:xfrm>
            <a:off x="548967" y="1700808"/>
            <a:ext cx="7275225" cy="2198295"/>
          </a:xfrm>
        </p:spPr>
        <p:txBody>
          <a:bodyPr anchor="b" anchorCtr="0"/>
          <a:lstStyle>
            <a:lvl1pPr algn="l">
              <a:defRPr/>
            </a:lvl1pPr>
          </a:lstStyle>
          <a:p>
            <a:r>
              <a:rPr lang="en-US" dirty="0"/>
              <a:t>Click to edit Master title style</a:t>
            </a:r>
            <a:endParaRPr lang="en-GB" dirty="0"/>
          </a:p>
        </p:txBody>
      </p:sp>
      <p:sp>
        <p:nvSpPr>
          <p:cNvPr id="3" name="Subtitle 2"/>
          <p:cNvSpPr>
            <a:spLocks noGrp="1"/>
          </p:cNvSpPr>
          <p:nvPr>
            <p:ph type="subTitle" idx="1" hasCustomPrompt="1"/>
          </p:nvPr>
        </p:nvSpPr>
        <p:spPr>
          <a:xfrm>
            <a:off x="548967" y="4077072"/>
            <a:ext cx="7275225" cy="1270992"/>
          </a:xfr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t>
            </a:r>
            <a:endParaRPr lang="en-GB" dirty="0"/>
          </a:p>
        </p:txBody>
      </p:sp>
      <p:sp>
        <p:nvSpPr>
          <p:cNvPr id="4" name="Date Placeholder 3"/>
          <p:cNvSpPr>
            <a:spLocks noGrp="1"/>
          </p:cNvSpPr>
          <p:nvPr>
            <p:ph type="dt" sz="half" idx="10"/>
          </p:nvPr>
        </p:nvSpPr>
        <p:spPr>
          <a:xfrm>
            <a:off x="548967" y="6356351"/>
            <a:ext cx="3092829" cy="365125"/>
          </a:xfrm>
        </p:spPr>
        <p:txBody>
          <a:bodyPr/>
          <a:lstStyle/>
          <a:p>
            <a:endParaRPr lang="en-GB"/>
          </a:p>
        </p:txBody>
      </p:sp>
      <p:sp>
        <p:nvSpPr>
          <p:cNvPr id="5" name="Footer Placeholder 4"/>
          <p:cNvSpPr>
            <a:spLocks noGrp="1"/>
          </p:cNvSpPr>
          <p:nvPr>
            <p:ph type="ftr" sz="quarter" idx="11"/>
          </p:nvPr>
        </p:nvSpPr>
        <p:spPr/>
        <p:txBody>
          <a:bodyPr/>
          <a:lstStyle/>
          <a:p>
            <a:r>
              <a:rPr lang="en-GB"/>
              <a:t>Bedfordshire, Luton and Milton Keynes Health and Care Partnership</a:t>
            </a:r>
          </a:p>
        </p:txBody>
      </p:sp>
      <p:sp>
        <p:nvSpPr>
          <p:cNvPr id="6" name="Slide Number Placeholder 5"/>
          <p:cNvSpPr>
            <a:spLocks noGrp="1"/>
          </p:cNvSpPr>
          <p:nvPr>
            <p:ph type="sldNum" sz="quarter" idx="12"/>
          </p:nvPr>
        </p:nvSpPr>
        <p:spPr/>
        <p:txBody>
          <a:bodyPr/>
          <a:lstStyle/>
          <a:p>
            <a:fld id="{30A60DCE-9105-48A5-8A92-25C9283756D1}" type="slidenum">
              <a:rPr lang="en-GB" smtClean="0"/>
              <a:t>‹#›</a:t>
            </a:fld>
            <a:endParaRPr lang="en-GB"/>
          </a:p>
        </p:txBody>
      </p:sp>
      <p:pic>
        <p:nvPicPr>
          <p:cNvPr id="1028" name="Picture 4"/>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1981" y="-1317905"/>
            <a:ext cx="11783627" cy="431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descr="Logo&#10;&#10;Description automatically generated">
            <a:extLst>
              <a:ext uri="{FF2B5EF4-FFF2-40B4-BE49-F238E27FC236}">
                <a16:creationId xmlns:a16="http://schemas.microsoft.com/office/drawing/2014/main" id="{78D0013F-2DF3-334F-9F59-CE113D98051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48967" y="304598"/>
            <a:ext cx="2012124" cy="914602"/>
          </a:xfrm>
          <a:prstGeom prst="rect">
            <a:avLst/>
          </a:prstGeom>
        </p:spPr>
      </p:pic>
      <p:sp>
        <p:nvSpPr>
          <p:cNvPr id="12" name="Picture Placeholder 11">
            <a:extLst>
              <a:ext uri="{FF2B5EF4-FFF2-40B4-BE49-F238E27FC236}">
                <a16:creationId xmlns:a16="http://schemas.microsoft.com/office/drawing/2014/main" id="{065BF124-EE58-184B-8303-7C9EE0006F4B}"/>
              </a:ext>
            </a:extLst>
          </p:cNvPr>
          <p:cNvSpPr>
            <a:spLocks noGrp="1"/>
          </p:cNvSpPr>
          <p:nvPr>
            <p:ph type="pic" sz="quarter" idx="13"/>
          </p:nvPr>
        </p:nvSpPr>
        <p:spPr>
          <a:xfrm flipH="1">
            <a:off x="13491709" y="3069325"/>
            <a:ext cx="3797397" cy="3797397"/>
          </a:xfrm>
          <a:prstGeom prst="ellipse">
            <a:avLst/>
          </a:prstGeom>
          <a:noFill/>
        </p:spPr>
        <p:txBody>
          <a:bodyPr/>
          <a:lstStyle/>
          <a:p>
            <a:endParaRPr lang="en-US" dirty="0"/>
          </a:p>
        </p:txBody>
      </p:sp>
      <p:sp>
        <p:nvSpPr>
          <p:cNvPr id="14" name="Picture Placeholder 13">
            <a:extLst>
              <a:ext uri="{FF2B5EF4-FFF2-40B4-BE49-F238E27FC236}">
                <a16:creationId xmlns:a16="http://schemas.microsoft.com/office/drawing/2014/main" id="{0C3345FD-9198-AF48-823C-BB87935B7FE4}"/>
              </a:ext>
            </a:extLst>
          </p:cNvPr>
          <p:cNvSpPr>
            <a:spLocks noGrp="1"/>
          </p:cNvSpPr>
          <p:nvPr>
            <p:ph type="pic" sz="quarter" idx="14"/>
          </p:nvPr>
        </p:nvSpPr>
        <p:spPr>
          <a:xfrm>
            <a:off x="13722978" y="21501"/>
            <a:ext cx="2878306" cy="2880494"/>
          </a:xfrm>
          <a:prstGeom prst="ellipse">
            <a:avLst/>
          </a:prstGeom>
        </p:spPr>
        <p:txBody>
          <a:bodyPr/>
          <a:lstStyle/>
          <a:p>
            <a:endParaRPr lang="en-US"/>
          </a:p>
        </p:txBody>
      </p:sp>
    </p:spTree>
    <p:extLst>
      <p:ext uri="{BB962C8B-B14F-4D97-AF65-F5344CB8AC3E}">
        <p14:creationId xmlns:p14="http://schemas.microsoft.com/office/powerpoint/2010/main" val="1117162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bg1"/>
                </a:solidFill>
              </a:defRPr>
            </a:lvl3pPr>
          </a:lstStyle>
          <a:p>
            <a:pPr lvl="2"/>
            <a:endParaRPr lang="en-US" dirty="0"/>
          </a:p>
        </p:txBody>
      </p:sp>
      <p:sp>
        <p:nvSpPr>
          <p:cNvPr id="10" name="Picture Placeholder 11">
            <a:extLst>
              <a:ext uri="{FF2B5EF4-FFF2-40B4-BE49-F238E27FC236}">
                <a16:creationId xmlns:a16="http://schemas.microsoft.com/office/drawing/2014/main" id="{69CCEFD7-EF02-3D4D-A3BA-F73AC8AD7124}"/>
              </a:ext>
            </a:extLst>
          </p:cNvPr>
          <p:cNvSpPr>
            <a:spLocks noGrp="1"/>
          </p:cNvSpPr>
          <p:nvPr>
            <p:ph type="pic" sz="quarter" idx="14"/>
          </p:nvPr>
        </p:nvSpPr>
        <p:spPr>
          <a:xfrm flipH="1">
            <a:off x="7955934"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22023410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7" name="Picture 6">
            <a:extLst>
              <a:ext uri="{FF2B5EF4-FFF2-40B4-BE49-F238E27FC236}">
                <a16:creationId xmlns:a16="http://schemas.microsoft.com/office/drawing/2014/main" id="{7787194E-9B33-E844-A612-5A82ED29DDD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583730" y="459266"/>
            <a:ext cx="2012124" cy="760767"/>
          </a:xfrm>
          <a:prstGeom prst="rect">
            <a:avLst/>
          </a:prstGeom>
        </p:spPr>
      </p:pic>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bg1"/>
                </a:solidFill>
              </a:defRPr>
            </a:lvl3pPr>
          </a:lstStyle>
          <a:p>
            <a:pPr lvl="2"/>
            <a:endParaRPr lang="en-US" dirty="0"/>
          </a:p>
        </p:txBody>
      </p:sp>
    </p:spTree>
    <p:extLst>
      <p:ext uri="{BB962C8B-B14F-4D97-AF65-F5344CB8AC3E}">
        <p14:creationId xmlns:p14="http://schemas.microsoft.com/office/powerpoint/2010/main" val="12498823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7" name="Picture 6">
            <a:extLst>
              <a:ext uri="{FF2B5EF4-FFF2-40B4-BE49-F238E27FC236}">
                <a16:creationId xmlns:a16="http://schemas.microsoft.com/office/drawing/2014/main" id="{7787194E-9B33-E844-A612-5A82ED29DDD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583730" y="459266"/>
            <a:ext cx="2012124" cy="760767"/>
          </a:xfrm>
          <a:prstGeom prst="rect">
            <a:avLst/>
          </a:prstGeom>
        </p:spPr>
      </p:pic>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bg1"/>
                </a:solidFill>
              </a:defRPr>
            </a:lvl3pPr>
          </a:lstStyle>
          <a:p>
            <a:pPr lvl="2"/>
            <a:endParaRPr lang="en-US" dirty="0"/>
          </a:p>
        </p:txBody>
      </p:sp>
    </p:spTree>
    <p:extLst>
      <p:ext uri="{BB962C8B-B14F-4D97-AF65-F5344CB8AC3E}">
        <p14:creationId xmlns:p14="http://schemas.microsoft.com/office/powerpoint/2010/main" val="24494876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7" name="Picture 6">
            <a:extLst>
              <a:ext uri="{FF2B5EF4-FFF2-40B4-BE49-F238E27FC236}">
                <a16:creationId xmlns:a16="http://schemas.microsoft.com/office/drawing/2014/main" id="{7787194E-9B33-E844-A612-5A82ED29DDD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583730" y="459266"/>
            <a:ext cx="2012124" cy="760767"/>
          </a:xfrm>
          <a:prstGeom prst="rect">
            <a:avLst/>
          </a:prstGeom>
        </p:spPr>
      </p:pic>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bg1"/>
                </a:solidFill>
              </a:defRPr>
            </a:lvl3pPr>
          </a:lstStyle>
          <a:p>
            <a:pPr lvl="2"/>
            <a:endParaRPr lang="en-US" dirty="0"/>
          </a:p>
        </p:txBody>
      </p:sp>
    </p:spTree>
    <p:extLst>
      <p:ext uri="{BB962C8B-B14F-4D97-AF65-F5344CB8AC3E}">
        <p14:creationId xmlns:p14="http://schemas.microsoft.com/office/powerpoint/2010/main" val="3239586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7" name="Picture 6">
            <a:extLst>
              <a:ext uri="{FF2B5EF4-FFF2-40B4-BE49-F238E27FC236}">
                <a16:creationId xmlns:a16="http://schemas.microsoft.com/office/drawing/2014/main" id="{7787194E-9B33-E844-A612-5A82ED29DDD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583730" y="459266"/>
            <a:ext cx="2012124" cy="760767"/>
          </a:xfrm>
          <a:prstGeom prst="rect">
            <a:avLst/>
          </a:prstGeom>
        </p:spPr>
      </p:pic>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bg1"/>
                </a:solidFill>
              </a:defRPr>
            </a:lvl3pPr>
          </a:lstStyle>
          <a:p>
            <a:pPr lvl="2"/>
            <a:endParaRPr lang="en-US" dirty="0"/>
          </a:p>
        </p:txBody>
      </p:sp>
    </p:spTree>
    <p:extLst>
      <p:ext uri="{BB962C8B-B14F-4D97-AF65-F5344CB8AC3E}">
        <p14:creationId xmlns:p14="http://schemas.microsoft.com/office/powerpoint/2010/main" val="1627584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solidFill>
                  <a:schemeClr val="bg1"/>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7" name="Picture 6">
            <a:extLst>
              <a:ext uri="{FF2B5EF4-FFF2-40B4-BE49-F238E27FC236}">
                <a16:creationId xmlns:a16="http://schemas.microsoft.com/office/drawing/2014/main" id="{7787194E-9B33-E844-A612-5A82ED29DDD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583730" y="459266"/>
            <a:ext cx="2012124" cy="760767"/>
          </a:xfrm>
          <a:prstGeom prst="rect">
            <a:avLst/>
          </a:prstGeom>
        </p:spPr>
      </p:pic>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tx2"/>
                </a:solidFill>
              </a:defRPr>
            </a:lvl3pPr>
          </a:lstStyle>
          <a:p>
            <a:pPr lvl="2"/>
            <a:endParaRPr lang="en-US" dirty="0"/>
          </a:p>
        </p:txBody>
      </p:sp>
    </p:spTree>
    <p:extLst>
      <p:ext uri="{BB962C8B-B14F-4D97-AF65-F5344CB8AC3E}">
        <p14:creationId xmlns:p14="http://schemas.microsoft.com/office/powerpoint/2010/main" val="25100868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Bedfordshire, Luton and Milton Keynes Health and Care Partnership</a:t>
            </a:r>
          </a:p>
        </p:txBody>
      </p:sp>
      <p:sp>
        <p:nvSpPr>
          <p:cNvPr id="6" name="Slide Number Placeholder 5"/>
          <p:cNvSpPr>
            <a:spLocks noGrp="1"/>
          </p:cNvSpPr>
          <p:nvPr>
            <p:ph type="sldNum" sz="quarter" idx="12"/>
          </p:nvPr>
        </p:nvSpPr>
        <p:spPr/>
        <p:txBody>
          <a:bodyPr/>
          <a:lstStyle/>
          <a:p>
            <a:fld id="{30A60DCE-9105-48A5-8A92-25C9283756D1}" type="slidenum">
              <a:rPr lang="en-GB" smtClean="0"/>
              <a:t>‹#›</a:t>
            </a:fld>
            <a:endParaRPr lang="en-GB"/>
          </a:p>
        </p:txBody>
      </p:sp>
      <p:pic>
        <p:nvPicPr>
          <p:cNvPr id="7" name="Picture 6" descr="Background pattern&#10;&#10;Description automatically generated">
            <a:extLst>
              <a:ext uri="{FF2B5EF4-FFF2-40B4-BE49-F238E27FC236}">
                <a16:creationId xmlns:a16="http://schemas.microsoft.com/office/drawing/2014/main" id="{96087D88-2B50-7D4B-B089-E96A599AEB0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937" t="3129" b="65092"/>
          <a:stretch/>
        </p:blipFill>
        <p:spPr>
          <a:xfrm flipH="1">
            <a:off x="0" y="0"/>
            <a:ext cx="12192000" cy="6858000"/>
          </a:xfrm>
          <a:prstGeom prst="rect">
            <a:avLst/>
          </a:prstGeom>
        </p:spPr>
      </p:pic>
      <p:pic>
        <p:nvPicPr>
          <p:cNvPr id="9" name="Picture 8">
            <a:extLst>
              <a:ext uri="{FF2B5EF4-FFF2-40B4-BE49-F238E27FC236}">
                <a16:creationId xmlns:a16="http://schemas.microsoft.com/office/drawing/2014/main" id="{A0C7D8BB-BEC3-ED4E-8905-3FE19DD14C3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8883500" y="459266"/>
            <a:ext cx="2712354" cy="1025518"/>
          </a:xfrm>
          <a:prstGeom prst="rect">
            <a:avLst/>
          </a:prstGeom>
        </p:spPr>
      </p:pic>
    </p:spTree>
    <p:extLst>
      <p:ext uri="{BB962C8B-B14F-4D97-AF65-F5344CB8AC3E}">
        <p14:creationId xmlns:p14="http://schemas.microsoft.com/office/powerpoint/2010/main" val="40856069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Bedfordshire, Luton and Milton Keynes Health and Care Partnership</a:t>
            </a:r>
          </a:p>
        </p:txBody>
      </p:sp>
      <p:sp>
        <p:nvSpPr>
          <p:cNvPr id="7" name="Slide Number Placeholder 6"/>
          <p:cNvSpPr>
            <a:spLocks noGrp="1"/>
          </p:cNvSpPr>
          <p:nvPr>
            <p:ph type="sldNum" sz="quarter" idx="12"/>
          </p:nvPr>
        </p:nvSpPr>
        <p:spPr/>
        <p:txBody>
          <a:bodyPr/>
          <a:lstStyle/>
          <a:p>
            <a:fld id="{30A60DCE-9105-48A5-8A92-25C9283756D1}" type="slidenum">
              <a:rPr lang="en-GB" smtClean="0"/>
              <a:t>‹#›</a:t>
            </a:fld>
            <a:endParaRPr lang="en-GB"/>
          </a:p>
        </p:txBody>
      </p:sp>
    </p:spTree>
    <p:extLst>
      <p:ext uri="{BB962C8B-B14F-4D97-AF65-F5344CB8AC3E}">
        <p14:creationId xmlns:p14="http://schemas.microsoft.com/office/powerpoint/2010/main" val="29561623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r>
              <a:rPr lang="en-GB"/>
              <a:t>Bedfordshire, Luton and Milton Keynes Health and Care Partnership</a:t>
            </a:r>
          </a:p>
        </p:txBody>
      </p:sp>
      <p:sp>
        <p:nvSpPr>
          <p:cNvPr id="9" name="Slide Number Placeholder 8"/>
          <p:cNvSpPr>
            <a:spLocks noGrp="1"/>
          </p:cNvSpPr>
          <p:nvPr>
            <p:ph type="sldNum" sz="quarter" idx="12"/>
          </p:nvPr>
        </p:nvSpPr>
        <p:spPr/>
        <p:txBody>
          <a:bodyPr/>
          <a:lstStyle/>
          <a:p>
            <a:fld id="{30A60DCE-9105-48A5-8A92-25C9283756D1}" type="slidenum">
              <a:rPr lang="en-GB" smtClean="0"/>
              <a:t>‹#›</a:t>
            </a:fld>
            <a:endParaRPr lang="en-GB"/>
          </a:p>
        </p:txBody>
      </p:sp>
    </p:spTree>
    <p:extLst>
      <p:ext uri="{BB962C8B-B14F-4D97-AF65-F5344CB8AC3E}">
        <p14:creationId xmlns:p14="http://schemas.microsoft.com/office/powerpoint/2010/main" val="19751287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r>
              <a:rPr lang="en-GB"/>
              <a:t>Bedfordshire, Luton and Milton Keynes Health and Care Partnership</a:t>
            </a:r>
          </a:p>
        </p:txBody>
      </p:sp>
      <p:sp>
        <p:nvSpPr>
          <p:cNvPr id="5" name="Slide Number Placeholder 4"/>
          <p:cNvSpPr>
            <a:spLocks noGrp="1"/>
          </p:cNvSpPr>
          <p:nvPr>
            <p:ph type="sldNum" sz="quarter" idx="12"/>
          </p:nvPr>
        </p:nvSpPr>
        <p:spPr/>
        <p:txBody>
          <a:bodyPr/>
          <a:lstStyle/>
          <a:p>
            <a:fld id="{30A60DCE-9105-48A5-8A92-25C9283756D1}" type="slidenum">
              <a:rPr lang="en-GB" smtClean="0"/>
              <a:t>‹#›</a:t>
            </a:fld>
            <a:endParaRPr lang="en-GB"/>
          </a:p>
        </p:txBody>
      </p:sp>
    </p:spTree>
    <p:extLst>
      <p:ext uri="{BB962C8B-B14F-4D97-AF65-F5344CB8AC3E}">
        <p14:creationId xmlns:p14="http://schemas.microsoft.com/office/powerpoint/2010/main" val="3603160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3445" y="382349"/>
            <a:ext cx="8812915" cy="1234800"/>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4"/>
            <a:ext cx="10959008" cy="4280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7" name="Picture 6">
            <a:extLst>
              <a:ext uri="{FF2B5EF4-FFF2-40B4-BE49-F238E27FC236}">
                <a16:creationId xmlns:a16="http://schemas.microsoft.com/office/drawing/2014/main" id="{7787194E-9B33-E844-A612-5A82ED29DDD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583730" y="459266"/>
            <a:ext cx="2012124" cy="760767"/>
          </a:xfrm>
          <a:prstGeom prst="rect">
            <a:avLst/>
          </a:prstGeom>
        </p:spPr>
      </p:pic>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Tree>
    <p:extLst>
      <p:ext uri="{BB962C8B-B14F-4D97-AF65-F5344CB8AC3E}">
        <p14:creationId xmlns:p14="http://schemas.microsoft.com/office/powerpoint/2010/main" val="17650445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en-GB"/>
              <a:t>Bedfordshire, Luton and Milton Keynes Health and Care Partnership</a:t>
            </a:r>
          </a:p>
        </p:txBody>
      </p:sp>
      <p:sp>
        <p:nvSpPr>
          <p:cNvPr id="4" name="Slide Number Placeholder 3"/>
          <p:cNvSpPr>
            <a:spLocks noGrp="1"/>
          </p:cNvSpPr>
          <p:nvPr>
            <p:ph type="sldNum" sz="quarter" idx="12"/>
          </p:nvPr>
        </p:nvSpPr>
        <p:spPr/>
        <p:txBody>
          <a:bodyPr/>
          <a:lstStyle/>
          <a:p>
            <a:fld id="{30A60DCE-9105-48A5-8A92-25C9283756D1}" type="slidenum">
              <a:rPr lang="en-GB" smtClean="0"/>
              <a:t>‹#›</a:t>
            </a:fld>
            <a:endParaRPr lang="en-GB"/>
          </a:p>
        </p:txBody>
      </p:sp>
    </p:spTree>
    <p:extLst>
      <p:ext uri="{BB962C8B-B14F-4D97-AF65-F5344CB8AC3E}">
        <p14:creationId xmlns:p14="http://schemas.microsoft.com/office/powerpoint/2010/main" val="30217675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Bedfordshire, Luton and Milton Keynes Health and Care Partnership</a:t>
            </a:r>
          </a:p>
        </p:txBody>
      </p:sp>
      <p:sp>
        <p:nvSpPr>
          <p:cNvPr id="7" name="Slide Number Placeholder 6"/>
          <p:cNvSpPr>
            <a:spLocks noGrp="1"/>
          </p:cNvSpPr>
          <p:nvPr>
            <p:ph type="sldNum" sz="quarter" idx="12"/>
          </p:nvPr>
        </p:nvSpPr>
        <p:spPr/>
        <p:txBody>
          <a:bodyPr/>
          <a:lstStyle/>
          <a:p>
            <a:fld id="{30A60DCE-9105-48A5-8A92-25C9283756D1}" type="slidenum">
              <a:rPr lang="en-GB" smtClean="0"/>
              <a:t>‹#›</a:t>
            </a:fld>
            <a:endParaRPr lang="en-GB"/>
          </a:p>
        </p:txBody>
      </p:sp>
    </p:spTree>
    <p:extLst>
      <p:ext uri="{BB962C8B-B14F-4D97-AF65-F5344CB8AC3E}">
        <p14:creationId xmlns:p14="http://schemas.microsoft.com/office/powerpoint/2010/main" val="12736486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Bedfordshire, Luton and Milton Keynes Health and Care Partnership</a:t>
            </a:r>
          </a:p>
        </p:txBody>
      </p:sp>
      <p:sp>
        <p:nvSpPr>
          <p:cNvPr id="7" name="Slide Number Placeholder 6"/>
          <p:cNvSpPr>
            <a:spLocks noGrp="1"/>
          </p:cNvSpPr>
          <p:nvPr>
            <p:ph type="sldNum" sz="quarter" idx="12"/>
          </p:nvPr>
        </p:nvSpPr>
        <p:spPr/>
        <p:txBody>
          <a:bodyPr/>
          <a:lstStyle/>
          <a:p>
            <a:fld id="{30A60DCE-9105-48A5-8A92-25C9283756D1}" type="slidenum">
              <a:rPr lang="en-GB" smtClean="0"/>
              <a:t>‹#›</a:t>
            </a:fld>
            <a:endParaRPr lang="en-GB"/>
          </a:p>
        </p:txBody>
      </p:sp>
    </p:spTree>
    <p:extLst>
      <p:ext uri="{BB962C8B-B14F-4D97-AF65-F5344CB8AC3E}">
        <p14:creationId xmlns:p14="http://schemas.microsoft.com/office/powerpoint/2010/main" val="3637519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Bedfordshire, Luton and Milton Keynes Health and Care Partnership</a:t>
            </a:r>
          </a:p>
        </p:txBody>
      </p:sp>
      <p:sp>
        <p:nvSpPr>
          <p:cNvPr id="6" name="Slide Number Placeholder 5"/>
          <p:cNvSpPr>
            <a:spLocks noGrp="1"/>
          </p:cNvSpPr>
          <p:nvPr>
            <p:ph type="sldNum" sz="quarter" idx="12"/>
          </p:nvPr>
        </p:nvSpPr>
        <p:spPr/>
        <p:txBody>
          <a:bodyPr/>
          <a:lstStyle/>
          <a:p>
            <a:fld id="{30A60DCE-9105-48A5-8A92-25C9283756D1}" type="slidenum">
              <a:rPr lang="en-GB" smtClean="0"/>
              <a:t>‹#›</a:t>
            </a:fld>
            <a:endParaRPr lang="en-GB"/>
          </a:p>
        </p:txBody>
      </p:sp>
    </p:spTree>
    <p:extLst>
      <p:ext uri="{BB962C8B-B14F-4D97-AF65-F5344CB8AC3E}">
        <p14:creationId xmlns:p14="http://schemas.microsoft.com/office/powerpoint/2010/main" val="221458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Bedfordshire, Luton and Milton Keynes Health and Care Partnership</a:t>
            </a:r>
          </a:p>
        </p:txBody>
      </p:sp>
      <p:sp>
        <p:nvSpPr>
          <p:cNvPr id="6" name="Slide Number Placeholder 5"/>
          <p:cNvSpPr>
            <a:spLocks noGrp="1"/>
          </p:cNvSpPr>
          <p:nvPr>
            <p:ph type="sldNum" sz="quarter" idx="12"/>
          </p:nvPr>
        </p:nvSpPr>
        <p:spPr/>
        <p:txBody>
          <a:bodyPr/>
          <a:lstStyle/>
          <a:p>
            <a:fld id="{30A60DCE-9105-48A5-8A92-25C9283756D1}" type="slidenum">
              <a:rPr lang="en-GB" smtClean="0"/>
              <a:t>‹#›</a:t>
            </a:fld>
            <a:endParaRPr lang="en-GB"/>
          </a:p>
        </p:txBody>
      </p:sp>
    </p:spTree>
    <p:extLst>
      <p:ext uri="{BB962C8B-B14F-4D97-AF65-F5344CB8AC3E}">
        <p14:creationId xmlns:p14="http://schemas.microsoft.com/office/powerpoint/2010/main" val="1318579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bg1"/>
                </a:solidFill>
              </a:defRPr>
            </a:lvl3pPr>
          </a:lstStyle>
          <a:p>
            <a:pPr lvl="2"/>
            <a:endParaRPr lang="en-US" dirty="0"/>
          </a:p>
        </p:txBody>
      </p:sp>
      <p:sp>
        <p:nvSpPr>
          <p:cNvPr id="12" name="Picture Placeholder 11">
            <a:extLst>
              <a:ext uri="{FF2B5EF4-FFF2-40B4-BE49-F238E27FC236}">
                <a16:creationId xmlns:a16="http://schemas.microsoft.com/office/drawing/2014/main" id="{4240C868-5DEA-664E-9706-94E74A171536}"/>
              </a:ext>
            </a:extLst>
          </p:cNvPr>
          <p:cNvSpPr>
            <a:spLocks noGrp="1"/>
          </p:cNvSpPr>
          <p:nvPr>
            <p:ph type="pic" sz="quarter" idx="14"/>
          </p:nvPr>
        </p:nvSpPr>
        <p:spPr>
          <a:xfrm flipH="1">
            <a:off x="12504712"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166214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3200" b="1">
                <a:solidFill>
                  <a:schemeClr val="bg1"/>
                </a:solidFill>
              </a:defRPr>
            </a:lvl3pPr>
          </a:lstStyle>
          <a:p>
            <a:pPr lvl="2"/>
            <a:endParaRPr lang="en-US" dirty="0"/>
          </a:p>
        </p:txBody>
      </p:sp>
      <p:sp>
        <p:nvSpPr>
          <p:cNvPr id="10" name="Picture Placeholder 11">
            <a:extLst>
              <a:ext uri="{FF2B5EF4-FFF2-40B4-BE49-F238E27FC236}">
                <a16:creationId xmlns:a16="http://schemas.microsoft.com/office/drawing/2014/main" id="{67252FA6-3152-3F44-B2A6-FE7E0BA20998}"/>
              </a:ext>
            </a:extLst>
          </p:cNvPr>
          <p:cNvSpPr>
            <a:spLocks noGrp="1"/>
          </p:cNvSpPr>
          <p:nvPr>
            <p:ph type="pic" sz="quarter" idx="14"/>
          </p:nvPr>
        </p:nvSpPr>
        <p:spPr>
          <a:xfrm flipH="1">
            <a:off x="12504712"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2679395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3200" b="1">
                <a:solidFill>
                  <a:schemeClr val="bg1"/>
                </a:solidFill>
              </a:defRPr>
            </a:lvl3pPr>
          </a:lstStyle>
          <a:p>
            <a:pPr lvl="2"/>
            <a:endParaRPr lang="en-US" dirty="0"/>
          </a:p>
        </p:txBody>
      </p:sp>
      <p:sp>
        <p:nvSpPr>
          <p:cNvPr id="10" name="Picture Placeholder 11">
            <a:extLst>
              <a:ext uri="{FF2B5EF4-FFF2-40B4-BE49-F238E27FC236}">
                <a16:creationId xmlns:a16="http://schemas.microsoft.com/office/drawing/2014/main" id="{F53798AB-2C2E-4A44-9681-7EBDECEDE0AC}"/>
              </a:ext>
            </a:extLst>
          </p:cNvPr>
          <p:cNvSpPr>
            <a:spLocks noGrp="1"/>
          </p:cNvSpPr>
          <p:nvPr>
            <p:ph type="pic" sz="quarter" idx="14"/>
          </p:nvPr>
        </p:nvSpPr>
        <p:spPr>
          <a:xfrm flipH="1">
            <a:off x="12504712"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187675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3200" b="1">
                <a:solidFill>
                  <a:schemeClr val="bg1"/>
                </a:solidFill>
              </a:defRPr>
            </a:lvl3pPr>
          </a:lstStyle>
          <a:p>
            <a:pPr lvl="2"/>
            <a:endParaRPr lang="en-US" dirty="0"/>
          </a:p>
        </p:txBody>
      </p:sp>
      <p:sp>
        <p:nvSpPr>
          <p:cNvPr id="10" name="Picture Placeholder 11">
            <a:extLst>
              <a:ext uri="{FF2B5EF4-FFF2-40B4-BE49-F238E27FC236}">
                <a16:creationId xmlns:a16="http://schemas.microsoft.com/office/drawing/2014/main" id="{CE142D82-4BC6-8140-82E6-74351E4CC219}"/>
              </a:ext>
            </a:extLst>
          </p:cNvPr>
          <p:cNvSpPr>
            <a:spLocks noGrp="1"/>
          </p:cNvSpPr>
          <p:nvPr>
            <p:ph type="pic" sz="quarter" idx="14"/>
          </p:nvPr>
        </p:nvSpPr>
        <p:spPr>
          <a:xfrm flipH="1">
            <a:off x="12504712"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3798530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3200" b="1">
                <a:solidFill>
                  <a:schemeClr val="bg1"/>
                </a:solidFill>
              </a:defRPr>
            </a:lvl3pPr>
          </a:lstStyle>
          <a:p>
            <a:pPr lvl="2"/>
            <a:endParaRPr lang="en-US" dirty="0"/>
          </a:p>
        </p:txBody>
      </p:sp>
      <p:sp>
        <p:nvSpPr>
          <p:cNvPr id="10" name="Picture Placeholder 11">
            <a:extLst>
              <a:ext uri="{FF2B5EF4-FFF2-40B4-BE49-F238E27FC236}">
                <a16:creationId xmlns:a16="http://schemas.microsoft.com/office/drawing/2014/main" id="{CE142D82-4BC6-8140-82E6-74351E4CC219}"/>
              </a:ext>
            </a:extLst>
          </p:cNvPr>
          <p:cNvSpPr>
            <a:spLocks noGrp="1"/>
          </p:cNvSpPr>
          <p:nvPr>
            <p:ph type="pic" sz="quarter" idx="14"/>
          </p:nvPr>
        </p:nvSpPr>
        <p:spPr>
          <a:xfrm flipH="1">
            <a:off x="12504712"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1530165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3200" b="1">
                <a:solidFill>
                  <a:schemeClr val="bg1"/>
                </a:solidFill>
              </a:defRPr>
            </a:lvl3pPr>
          </a:lstStyle>
          <a:p>
            <a:pPr lvl="2"/>
            <a:endParaRPr lang="en-US" dirty="0"/>
          </a:p>
        </p:txBody>
      </p:sp>
      <p:sp>
        <p:nvSpPr>
          <p:cNvPr id="10" name="Picture Placeholder 11">
            <a:extLst>
              <a:ext uri="{FF2B5EF4-FFF2-40B4-BE49-F238E27FC236}">
                <a16:creationId xmlns:a16="http://schemas.microsoft.com/office/drawing/2014/main" id="{CE142D82-4BC6-8140-82E6-74351E4CC219}"/>
              </a:ext>
            </a:extLst>
          </p:cNvPr>
          <p:cNvSpPr>
            <a:spLocks noGrp="1"/>
          </p:cNvSpPr>
          <p:nvPr>
            <p:ph type="pic" sz="quarter" idx="14"/>
          </p:nvPr>
        </p:nvSpPr>
        <p:spPr>
          <a:xfrm flipH="1">
            <a:off x="12504712"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1518420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3200" b="1">
                <a:solidFill>
                  <a:schemeClr val="bg1"/>
                </a:solidFill>
              </a:defRPr>
            </a:lvl3pPr>
          </a:lstStyle>
          <a:p>
            <a:pPr lvl="2"/>
            <a:endParaRPr lang="en-US" dirty="0"/>
          </a:p>
        </p:txBody>
      </p:sp>
    </p:spTree>
    <p:extLst>
      <p:ext uri="{BB962C8B-B14F-4D97-AF65-F5344CB8AC3E}">
        <p14:creationId xmlns:p14="http://schemas.microsoft.com/office/powerpoint/2010/main" val="4014467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1371" y="332656"/>
            <a:ext cx="11233248" cy="114300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31371" y="1700809"/>
            <a:ext cx="11233248" cy="442535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361571" y="6356351"/>
            <a:ext cx="3092829"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Bedfordshire, Luton and Milton Keynes Health and Care Partnership</a:t>
            </a:r>
          </a:p>
        </p:txBody>
      </p:sp>
      <p:sp>
        <p:nvSpPr>
          <p:cNvPr id="6" name="Slide Number Placeholder 5"/>
          <p:cNvSpPr>
            <a:spLocks noGrp="1"/>
          </p:cNvSpPr>
          <p:nvPr>
            <p:ph type="sldNum" sz="quarter" idx="4"/>
          </p:nvPr>
        </p:nvSpPr>
        <p:spPr>
          <a:xfrm>
            <a:off x="8737600" y="6356351"/>
            <a:ext cx="29974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A60DCE-9105-48A5-8A92-25C9283756D1}" type="slidenum">
              <a:rPr lang="en-GB" smtClean="0"/>
              <a:t>‹#›</a:t>
            </a:fld>
            <a:endParaRPr lang="en-GB"/>
          </a:p>
        </p:txBody>
      </p:sp>
    </p:spTree>
    <p:extLst>
      <p:ext uri="{BB962C8B-B14F-4D97-AF65-F5344CB8AC3E}">
        <p14:creationId xmlns:p14="http://schemas.microsoft.com/office/powerpoint/2010/main" val="9453966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7" r:id="rId4"/>
    <p:sldLayoutId id="2147483668" r:id="rId5"/>
    <p:sldLayoutId id="2147483669" r:id="rId6"/>
    <p:sldLayoutId id="2147483670" r:id="rId7"/>
    <p:sldLayoutId id="2147483671" r:id="rId8"/>
    <p:sldLayoutId id="2147483672" r:id="rId9"/>
    <p:sldLayoutId id="2147483666" r:id="rId10"/>
    <p:sldLayoutId id="2147483661" r:id="rId11"/>
    <p:sldLayoutId id="2147483662" r:id="rId12"/>
    <p:sldLayoutId id="2147483664" r:id="rId13"/>
    <p:sldLayoutId id="2147483663" r:id="rId14"/>
    <p:sldLayoutId id="2147483665" r:id="rId15"/>
    <p:sldLayoutId id="2147483651" r:id="rId16"/>
    <p:sldLayoutId id="2147483652" r:id="rId17"/>
    <p:sldLayoutId id="2147483653" r:id="rId18"/>
    <p:sldLayoutId id="2147483654" r:id="rId19"/>
    <p:sldLayoutId id="2147483655" r:id="rId20"/>
    <p:sldLayoutId id="2147483656" r:id="rId21"/>
    <p:sldLayoutId id="2147483657" r:id="rId22"/>
    <p:sldLayoutId id="2147483658" r:id="rId23"/>
    <p:sldLayoutId id="2147483659" r:id="rId24"/>
  </p:sldLayoutIdLst>
  <p:hf hdr="0" dt="0"/>
  <p:txStyles>
    <p:titleStyle>
      <a:lvl1pPr algn="l" defTabSz="914400" rtl="0" eaLnBrk="1" latinLnBrk="0" hangingPunct="1">
        <a:spcBef>
          <a:spcPct val="0"/>
        </a:spcBef>
        <a:buNone/>
        <a:defRPr sz="4000" b="1"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hyperlink" Target="http://www.blmkccg.nhs.net/" TargetMode="External"/><Relationship Id="rId2" Type="http://schemas.openxmlformats.org/officeDocument/2006/relationships/hyperlink" Target="http://www.blmkccg.nh/" TargetMode="Externa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14.jpe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0.xml"/><Relationship Id="rId5" Type="http://schemas.openxmlformats.org/officeDocument/2006/relationships/image" Target="../media/image19.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32B5845B-7DF8-8649-A8EA-646CCB9FF4FC}"/>
              </a:ext>
            </a:extLst>
          </p:cNvPr>
          <p:cNvSpPr txBox="1">
            <a:spLocks/>
          </p:cNvSpPr>
          <p:nvPr/>
        </p:nvSpPr>
        <p:spPr>
          <a:xfrm>
            <a:off x="695400" y="2132856"/>
            <a:ext cx="8859401" cy="2198295"/>
          </a:xfrm>
          <a:prstGeom prst="rect">
            <a:avLst/>
          </a:prstGeom>
        </p:spPr>
        <p:txBody>
          <a:bodyPr vert="horz" lIns="0" tIns="0" rIns="0" bIns="0" rtlCol="0" anchor="b" anchorCtr="0">
            <a:normAutofit/>
          </a:bodyPr>
          <a:lstStyle>
            <a:lvl1pPr algn="l" defTabSz="914400" rtl="0" eaLnBrk="1" latinLnBrk="0" hangingPunct="1">
              <a:spcBef>
                <a:spcPct val="0"/>
              </a:spcBef>
              <a:buNone/>
              <a:defRPr sz="4000" b="1" kern="1200" cap="all">
                <a:solidFill>
                  <a:schemeClr val="tx2"/>
                </a:solidFill>
                <a:latin typeface="+mj-lt"/>
                <a:ea typeface="+mj-ea"/>
                <a:cs typeface="+mj-cs"/>
              </a:defRPr>
            </a:lvl1pPr>
          </a:lstStyle>
          <a:p>
            <a:pPr>
              <a:lnSpc>
                <a:spcPts val="4220"/>
              </a:lnSpc>
            </a:pPr>
            <a:r>
              <a:rPr lang="en-US" sz="3200" cap="none" dirty="0">
                <a:solidFill>
                  <a:schemeClr val="tx1"/>
                </a:solidFill>
              </a:rPr>
              <a:t>Bedfordshire, Luton and Milton Keynes</a:t>
            </a:r>
          </a:p>
          <a:p>
            <a:pPr>
              <a:lnSpc>
                <a:spcPts val="4220"/>
              </a:lnSpc>
            </a:pPr>
            <a:r>
              <a:rPr lang="en-US" sz="3200" b="0" cap="none" dirty="0">
                <a:solidFill>
                  <a:srgbClr val="106FB8"/>
                </a:solidFill>
              </a:rPr>
              <a:t>Integrated Care System</a:t>
            </a:r>
          </a:p>
        </p:txBody>
      </p:sp>
      <p:sp>
        <p:nvSpPr>
          <p:cNvPr id="5" name="Subtitle 5">
            <a:extLst>
              <a:ext uri="{FF2B5EF4-FFF2-40B4-BE49-F238E27FC236}">
                <a16:creationId xmlns:a16="http://schemas.microsoft.com/office/drawing/2014/main" id="{7EA58059-512A-434E-95E9-C5C1F4E7E24F}"/>
              </a:ext>
            </a:extLst>
          </p:cNvPr>
          <p:cNvSpPr txBox="1">
            <a:spLocks/>
          </p:cNvSpPr>
          <p:nvPr/>
        </p:nvSpPr>
        <p:spPr>
          <a:xfrm>
            <a:off x="695400" y="4725144"/>
            <a:ext cx="7275225" cy="1270992"/>
          </a:xfrm>
          <a:prstGeom prst="rect">
            <a:avLst/>
          </a:prstGeom>
        </p:spPr>
        <p:txBody>
          <a:bodyPr vert="horz" lIns="0" tIns="0" rIns="0" bIns="0" rtlCol="0" anchor="b">
            <a:normAutofit/>
          </a:bodyPr>
          <a:lstStyle>
            <a:lvl1pPr marL="0" indent="0" algn="l"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en-US" sz="2400" b="1" dirty="0">
                <a:solidFill>
                  <a:schemeClr val="tx2"/>
                </a:solidFill>
              </a:rPr>
              <a:t>A new approach to health and care</a:t>
            </a:r>
          </a:p>
        </p:txBody>
      </p:sp>
      <p:sp>
        <p:nvSpPr>
          <p:cNvPr id="8" name="Slide Number Placeholder 7">
            <a:extLst>
              <a:ext uri="{FF2B5EF4-FFF2-40B4-BE49-F238E27FC236}">
                <a16:creationId xmlns:a16="http://schemas.microsoft.com/office/drawing/2014/main" id="{606D532D-63F5-4D43-AE4B-68393BC1FFE9}"/>
              </a:ext>
            </a:extLst>
          </p:cNvPr>
          <p:cNvSpPr>
            <a:spLocks noGrp="1"/>
          </p:cNvSpPr>
          <p:nvPr>
            <p:ph type="sldNum" sz="quarter" idx="12"/>
          </p:nvPr>
        </p:nvSpPr>
        <p:spPr/>
        <p:txBody>
          <a:bodyPr/>
          <a:lstStyle/>
          <a:p>
            <a:fld id="{30A60DCE-9105-48A5-8A92-25C9283756D1}" type="slidenum">
              <a:rPr lang="en-GB" smtClean="0"/>
              <a:t>1</a:t>
            </a:fld>
            <a:endParaRPr lang="en-GB"/>
          </a:p>
        </p:txBody>
      </p:sp>
    </p:spTree>
    <p:extLst>
      <p:ext uri="{BB962C8B-B14F-4D97-AF65-F5344CB8AC3E}">
        <p14:creationId xmlns:p14="http://schemas.microsoft.com/office/powerpoint/2010/main" val="2254967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0B1FC80-D754-C844-848C-30FC3235C6A3}"/>
              </a:ext>
            </a:extLst>
          </p:cNvPr>
          <p:cNvSpPr>
            <a:spLocks noGrp="1"/>
          </p:cNvSpPr>
          <p:nvPr>
            <p:ph type="title"/>
          </p:nvPr>
        </p:nvSpPr>
        <p:spPr/>
        <p:txBody>
          <a:bodyPr>
            <a:normAutofit/>
          </a:bodyPr>
          <a:lstStyle/>
          <a:p>
            <a:r>
              <a:rPr lang="en-GB" sz="3600" dirty="0"/>
              <a:t>What problems could the ICS help solve?</a:t>
            </a:r>
            <a:endParaRPr lang="en-US" sz="3600" b="0" dirty="0"/>
          </a:p>
        </p:txBody>
      </p:sp>
      <p:sp>
        <p:nvSpPr>
          <p:cNvPr id="5" name="Content Placeholder 4">
            <a:extLst>
              <a:ext uri="{FF2B5EF4-FFF2-40B4-BE49-F238E27FC236}">
                <a16:creationId xmlns:a16="http://schemas.microsoft.com/office/drawing/2014/main" id="{7FA447A6-2151-D14A-8433-714752CFE1AF}"/>
              </a:ext>
            </a:extLst>
          </p:cNvPr>
          <p:cNvSpPr>
            <a:spLocks noGrp="1"/>
          </p:cNvSpPr>
          <p:nvPr>
            <p:ph idx="1"/>
          </p:nvPr>
        </p:nvSpPr>
        <p:spPr>
          <a:xfrm>
            <a:off x="623392" y="1844825"/>
            <a:ext cx="8712968" cy="4281340"/>
          </a:xfrm>
        </p:spPr>
        <p:txBody>
          <a:bodyPr>
            <a:normAutofit fontScale="62500" lnSpcReduction="20000"/>
          </a:bodyPr>
          <a:lstStyle/>
          <a:p>
            <a:pPr marL="15875" indent="0" defTabSz="482186">
              <a:spcBef>
                <a:spcPts val="316"/>
              </a:spcBef>
              <a:spcAft>
                <a:spcPts val="316"/>
              </a:spcAft>
              <a:buNone/>
            </a:pPr>
            <a:r>
              <a:rPr lang="en-GB" sz="4100" b="1" dirty="0">
                <a:solidFill>
                  <a:schemeClr val="accent1"/>
                </a:solidFill>
              </a:rPr>
              <a:t>Mary’s story… </a:t>
            </a:r>
          </a:p>
          <a:p>
            <a:pPr marL="15875" indent="0" defTabSz="482186">
              <a:lnSpc>
                <a:spcPct val="120000"/>
              </a:lnSpc>
              <a:spcBef>
                <a:spcPts val="570"/>
              </a:spcBef>
              <a:spcAft>
                <a:spcPts val="600"/>
              </a:spcAft>
              <a:buNone/>
            </a:pPr>
            <a:r>
              <a:rPr lang="en-US" sz="2600" b="1" dirty="0">
                <a:solidFill>
                  <a:schemeClr val="tx2"/>
                </a:solidFill>
              </a:rPr>
              <a:t>89-year-old Mary is admitted to hospital following a fall. She lives</a:t>
            </a:r>
            <a:br>
              <a:rPr lang="en-US" sz="2600" b="1" dirty="0">
                <a:solidFill>
                  <a:schemeClr val="tx2"/>
                </a:solidFill>
              </a:rPr>
            </a:br>
            <a:r>
              <a:rPr lang="en-US" sz="2600" b="1" dirty="0">
                <a:solidFill>
                  <a:schemeClr val="tx2"/>
                </a:solidFill>
              </a:rPr>
              <a:t>alone, has mild dementia, Type 2 diabetes and is feeling isolated.  </a:t>
            </a:r>
          </a:p>
          <a:p>
            <a:pPr marL="15875" indent="0" defTabSz="482186">
              <a:lnSpc>
                <a:spcPct val="120000"/>
              </a:lnSpc>
              <a:spcBef>
                <a:spcPts val="570"/>
              </a:spcBef>
              <a:spcAft>
                <a:spcPts val="600"/>
              </a:spcAft>
              <a:buNone/>
            </a:pPr>
            <a:r>
              <a:rPr lang="en-US" dirty="0">
                <a:solidFill>
                  <a:schemeClr val="tx1"/>
                </a:solidFill>
              </a:rPr>
              <a:t>The longer Mary stays in hospital, the more likely she will need additional support</a:t>
            </a:r>
            <a:br>
              <a:rPr lang="en-US" dirty="0">
                <a:solidFill>
                  <a:schemeClr val="tx1"/>
                </a:solidFill>
              </a:rPr>
            </a:br>
            <a:r>
              <a:rPr lang="en-US" dirty="0">
                <a:solidFill>
                  <a:schemeClr val="tx1"/>
                </a:solidFill>
              </a:rPr>
              <a:t>at home when she is discharged. </a:t>
            </a:r>
            <a:br>
              <a:rPr lang="en-US" dirty="0">
                <a:solidFill>
                  <a:schemeClr val="tx1"/>
                </a:solidFill>
              </a:rPr>
            </a:br>
            <a:br>
              <a:rPr lang="en-US" dirty="0">
                <a:solidFill>
                  <a:schemeClr val="tx1"/>
                </a:solidFill>
              </a:rPr>
            </a:br>
            <a:r>
              <a:rPr lang="en-US" dirty="0">
                <a:solidFill>
                  <a:schemeClr val="tx1"/>
                </a:solidFill>
              </a:rPr>
              <a:t>To go home she needs a complete care package that includes:</a:t>
            </a:r>
          </a:p>
          <a:p>
            <a:pPr marL="358775" defTabSz="482186">
              <a:lnSpc>
                <a:spcPct val="120000"/>
              </a:lnSpc>
              <a:spcBef>
                <a:spcPts val="570"/>
              </a:spcBef>
              <a:spcAft>
                <a:spcPts val="600"/>
              </a:spcAft>
            </a:pPr>
            <a:r>
              <a:rPr lang="en-US" dirty="0">
                <a:solidFill>
                  <a:schemeClr val="tx1"/>
                </a:solidFill>
              </a:rPr>
              <a:t>Nursing care to dress her wounds</a:t>
            </a:r>
          </a:p>
          <a:p>
            <a:pPr marL="358775" defTabSz="482186">
              <a:lnSpc>
                <a:spcPct val="120000"/>
              </a:lnSpc>
              <a:spcBef>
                <a:spcPts val="570"/>
              </a:spcBef>
              <a:spcAft>
                <a:spcPts val="600"/>
              </a:spcAft>
            </a:pPr>
            <a:r>
              <a:rPr lang="en-US" dirty="0">
                <a:solidFill>
                  <a:schemeClr val="tx1"/>
                </a:solidFill>
              </a:rPr>
              <a:t>Physiotherapy to help her mobility,</a:t>
            </a:r>
          </a:p>
          <a:p>
            <a:pPr marL="358775" defTabSz="482186">
              <a:lnSpc>
                <a:spcPct val="120000"/>
              </a:lnSpc>
              <a:spcBef>
                <a:spcPts val="570"/>
              </a:spcBef>
              <a:spcAft>
                <a:spcPts val="600"/>
              </a:spcAft>
            </a:pPr>
            <a:r>
              <a:rPr lang="en-US" dirty="0">
                <a:solidFill>
                  <a:schemeClr val="tx1"/>
                </a:solidFill>
              </a:rPr>
              <a:t>Additional care to make sure she is eating regularly eating, managing her diabetes and generally looking after herself.</a:t>
            </a:r>
          </a:p>
          <a:p>
            <a:pPr marL="15875" indent="0" defTabSz="482186">
              <a:lnSpc>
                <a:spcPct val="120000"/>
              </a:lnSpc>
              <a:spcBef>
                <a:spcPts val="570"/>
              </a:spcBef>
              <a:spcAft>
                <a:spcPts val="600"/>
              </a:spcAft>
              <a:buNone/>
            </a:pPr>
            <a:r>
              <a:rPr lang="en-US" dirty="0">
                <a:solidFill>
                  <a:schemeClr val="tx1"/>
                </a:solidFill>
              </a:rPr>
              <a:t>If Mary has </a:t>
            </a:r>
            <a:r>
              <a:rPr lang="en-US" b="1" dirty="0">
                <a:solidFill>
                  <a:srgbClr val="002060"/>
                </a:solidFill>
              </a:rPr>
              <a:t>one team </a:t>
            </a:r>
            <a:r>
              <a:rPr lang="en-US" b="1" dirty="0" err="1">
                <a:solidFill>
                  <a:srgbClr val="002060"/>
                </a:solidFill>
              </a:rPr>
              <a:t>co-ordinating</a:t>
            </a:r>
            <a:r>
              <a:rPr lang="en-US" b="1" dirty="0">
                <a:solidFill>
                  <a:srgbClr val="002060"/>
                </a:solidFill>
              </a:rPr>
              <a:t> </a:t>
            </a:r>
            <a:r>
              <a:rPr lang="en-US" dirty="0">
                <a:solidFill>
                  <a:schemeClr val="tx1"/>
                </a:solidFill>
              </a:rPr>
              <a:t>her varying needs, including a link to local groups for more social interaction, she can return home more quickly and stay independent for longer. </a:t>
            </a:r>
          </a:p>
        </p:txBody>
      </p:sp>
      <p:sp>
        <p:nvSpPr>
          <p:cNvPr id="2" name="Footer Placeholder 1">
            <a:extLst>
              <a:ext uri="{FF2B5EF4-FFF2-40B4-BE49-F238E27FC236}">
                <a16:creationId xmlns:a16="http://schemas.microsoft.com/office/drawing/2014/main" id="{8A713AB5-75F2-9648-B544-97ABDD5B11CB}"/>
              </a:ext>
            </a:extLst>
          </p:cNvPr>
          <p:cNvSpPr>
            <a:spLocks noGrp="1"/>
          </p:cNvSpPr>
          <p:nvPr>
            <p:ph type="ftr" sz="quarter" idx="11"/>
          </p:nvPr>
        </p:nvSpPr>
        <p:spPr/>
        <p:txBody>
          <a:bodyPr/>
          <a:lstStyle/>
          <a:p>
            <a:r>
              <a:rPr lang="en-GB" b="1"/>
              <a:t>Bedfordshire, Luton and Milton Keynes Health and Care Partnership</a:t>
            </a:r>
            <a:endParaRPr lang="en-GB" dirty="0"/>
          </a:p>
        </p:txBody>
      </p:sp>
      <p:sp>
        <p:nvSpPr>
          <p:cNvPr id="3" name="Slide Number Placeholder 2">
            <a:extLst>
              <a:ext uri="{FF2B5EF4-FFF2-40B4-BE49-F238E27FC236}">
                <a16:creationId xmlns:a16="http://schemas.microsoft.com/office/drawing/2014/main" id="{3310B216-1549-EE43-989D-98BC8D235793}"/>
              </a:ext>
            </a:extLst>
          </p:cNvPr>
          <p:cNvSpPr>
            <a:spLocks noGrp="1"/>
          </p:cNvSpPr>
          <p:nvPr>
            <p:ph type="sldNum" sz="quarter" idx="12"/>
          </p:nvPr>
        </p:nvSpPr>
        <p:spPr/>
        <p:txBody>
          <a:bodyPr/>
          <a:lstStyle/>
          <a:p>
            <a:fld id="{30A60DCE-9105-48A5-8A92-25C9283756D1}" type="slidenum">
              <a:rPr lang="en-GB" smtClean="0"/>
              <a:pPr/>
              <a:t>10</a:t>
            </a:fld>
            <a:endParaRPr lang="en-GB" dirty="0"/>
          </a:p>
        </p:txBody>
      </p:sp>
      <p:sp>
        <p:nvSpPr>
          <p:cNvPr id="7" name="Text Placeholder 6">
            <a:extLst>
              <a:ext uri="{FF2B5EF4-FFF2-40B4-BE49-F238E27FC236}">
                <a16:creationId xmlns:a16="http://schemas.microsoft.com/office/drawing/2014/main" id="{6FE8B810-B7F0-FB43-B73F-120FA93EC1D1}"/>
              </a:ext>
            </a:extLst>
          </p:cNvPr>
          <p:cNvSpPr>
            <a:spLocks noGrp="1"/>
          </p:cNvSpPr>
          <p:nvPr>
            <p:ph type="body" sz="quarter" idx="13"/>
          </p:nvPr>
        </p:nvSpPr>
        <p:spPr/>
        <p:txBody>
          <a:bodyPr>
            <a:normAutofit/>
          </a:bodyPr>
          <a:lstStyle/>
          <a:p>
            <a:pPr marL="0" indent="0" algn="ctr">
              <a:buNone/>
            </a:pPr>
            <a:r>
              <a:rPr lang="en-US" sz="3200" b="1" dirty="0">
                <a:solidFill>
                  <a:schemeClr val="bg1"/>
                </a:solidFill>
              </a:rPr>
              <a:t>08</a:t>
            </a:r>
            <a:endParaRPr lang="en-US" sz="3200" dirty="0"/>
          </a:p>
        </p:txBody>
      </p:sp>
      <p:pic>
        <p:nvPicPr>
          <p:cNvPr id="8" name="Picture 7" descr="Icon&#10;&#10;Description automatically generated">
            <a:extLst>
              <a:ext uri="{FF2B5EF4-FFF2-40B4-BE49-F238E27FC236}">
                <a16:creationId xmlns:a16="http://schemas.microsoft.com/office/drawing/2014/main" id="{505DD324-7EAC-4A4C-9304-142A296744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67376" y="476672"/>
            <a:ext cx="3128400" cy="3128400"/>
          </a:xfrm>
          <a:prstGeom prst="rect">
            <a:avLst/>
          </a:prstGeom>
        </p:spPr>
      </p:pic>
    </p:spTree>
    <p:extLst>
      <p:ext uri="{BB962C8B-B14F-4D97-AF65-F5344CB8AC3E}">
        <p14:creationId xmlns:p14="http://schemas.microsoft.com/office/powerpoint/2010/main" val="33678518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C0470D-DD98-49AC-ACBF-9B68F9AE1FE1}"/>
              </a:ext>
            </a:extLst>
          </p:cNvPr>
          <p:cNvSpPr>
            <a:spLocks noGrp="1"/>
          </p:cNvSpPr>
          <p:nvPr>
            <p:ph type="title"/>
          </p:nvPr>
        </p:nvSpPr>
        <p:spPr/>
        <p:txBody>
          <a:bodyPr>
            <a:normAutofit fontScale="90000"/>
          </a:bodyPr>
          <a:lstStyle/>
          <a:p>
            <a:pPr algn="l"/>
            <a:r>
              <a:rPr lang="en-GB" dirty="0"/>
              <a:t>What problems could the ICS help solve?</a:t>
            </a:r>
            <a:endParaRPr lang="en-GB" b="1" dirty="0"/>
          </a:p>
        </p:txBody>
      </p:sp>
      <p:sp>
        <p:nvSpPr>
          <p:cNvPr id="3" name="Content Placeholder 2">
            <a:extLst>
              <a:ext uri="{FF2B5EF4-FFF2-40B4-BE49-F238E27FC236}">
                <a16:creationId xmlns:a16="http://schemas.microsoft.com/office/drawing/2014/main" id="{60513ABE-DEFF-431F-9346-9F3AEB8445B2}"/>
              </a:ext>
            </a:extLst>
          </p:cNvPr>
          <p:cNvSpPr>
            <a:spLocks noGrp="1"/>
          </p:cNvSpPr>
          <p:nvPr>
            <p:ph idx="1"/>
          </p:nvPr>
        </p:nvSpPr>
        <p:spPr>
          <a:xfrm>
            <a:off x="596523" y="1660721"/>
            <a:ext cx="8928992" cy="4281340"/>
          </a:xfrm>
        </p:spPr>
        <p:txBody>
          <a:bodyPr>
            <a:noAutofit/>
          </a:bodyPr>
          <a:lstStyle/>
          <a:p>
            <a:pPr marL="0" indent="0">
              <a:spcBef>
                <a:spcPts val="0"/>
              </a:spcBef>
              <a:buNone/>
            </a:pPr>
            <a:r>
              <a:rPr lang="en-GB" sz="3200" b="1" dirty="0">
                <a:solidFill>
                  <a:schemeClr val="accent3"/>
                </a:solidFill>
              </a:rPr>
              <a:t>Helen’s story… </a:t>
            </a:r>
          </a:p>
          <a:p>
            <a:pPr marL="0" indent="0">
              <a:spcBef>
                <a:spcPts val="500"/>
              </a:spcBef>
              <a:spcAft>
                <a:spcPts val="500"/>
              </a:spcAft>
              <a:buNone/>
            </a:pPr>
            <a:r>
              <a:rPr lang="en-GB" sz="1800" b="1" dirty="0">
                <a:solidFill>
                  <a:schemeClr val="tx2"/>
                </a:solidFill>
              </a:rPr>
              <a:t>Helen is a 28 year old mum of three who is referred to local </a:t>
            </a:r>
            <a:br>
              <a:rPr lang="en-GB" sz="1800" b="1" dirty="0">
                <a:solidFill>
                  <a:schemeClr val="tx2"/>
                </a:solidFill>
              </a:rPr>
            </a:br>
            <a:r>
              <a:rPr lang="en-GB" sz="1800" b="1" dirty="0">
                <a:solidFill>
                  <a:schemeClr val="tx2"/>
                </a:solidFill>
              </a:rPr>
              <a:t>mental health support by her GP. </a:t>
            </a:r>
          </a:p>
          <a:p>
            <a:pPr marL="0" indent="0">
              <a:spcBef>
                <a:spcPts val="500"/>
              </a:spcBef>
              <a:spcAft>
                <a:spcPts val="500"/>
              </a:spcAft>
              <a:buNone/>
            </a:pPr>
            <a:r>
              <a:rPr lang="en-GB" sz="1750" dirty="0"/>
              <a:t>She is experiencing physical, mental and sexual assault from her partner, </a:t>
            </a:r>
            <a:br>
              <a:rPr lang="en-GB" sz="1750" dirty="0"/>
            </a:br>
            <a:r>
              <a:rPr lang="en-GB" sz="1750" dirty="0"/>
              <a:t>while living with her three children in a two bed flat. She is suffering with depression and low self-esteem and is self-harming.  </a:t>
            </a:r>
          </a:p>
          <a:p>
            <a:pPr marL="0" indent="0">
              <a:spcBef>
                <a:spcPts val="500"/>
              </a:spcBef>
              <a:spcAft>
                <a:spcPts val="500"/>
              </a:spcAft>
              <a:buNone/>
            </a:pPr>
            <a:r>
              <a:rPr lang="en-GB" sz="1750" dirty="0"/>
              <a:t>If Helen has </a:t>
            </a:r>
            <a:r>
              <a:rPr lang="en-GB" sz="1750" b="1" dirty="0">
                <a:solidFill>
                  <a:srgbClr val="002060"/>
                </a:solidFill>
              </a:rPr>
              <a:t>one team </a:t>
            </a:r>
            <a:r>
              <a:rPr lang="en-GB" sz="1750" dirty="0"/>
              <a:t>that works together: the NHS, the local council, school and </a:t>
            </a:r>
            <a:br>
              <a:rPr lang="en-GB" sz="1750" dirty="0"/>
            </a:br>
            <a:r>
              <a:rPr lang="en-GB" sz="1750" dirty="0"/>
              <a:t>Children and Family Practice, Helen and her family could be rehoused locally </a:t>
            </a:r>
            <a:br>
              <a:rPr lang="en-GB" sz="1750" dirty="0"/>
            </a:br>
            <a:r>
              <a:rPr lang="en-GB" sz="1750" dirty="0"/>
              <a:t>so the children can attend their existing school, and Helen can receive </a:t>
            </a:r>
            <a:br>
              <a:rPr lang="en-GB" sz="1750" dirty="0"/>
            </a:br>
            <a:r>
              <a:rPr lang="en-GB" sz="1750" dirty="0"/>
              <a:t>ongoing support. </a:t>
            </a:r>
          </a:p>
          <a:p>
            <a:pPr marL="0" indent="0">
              <a:spcBef>
                <a:spcPts val="500"/>
              </a:spcBef>
              <a:spcAft>
                <a:spcPts val="500"/>
              </a:spcAft>
              <a:buNone/>
            </a:pPr>
            <a:r>
              <a:rPr lang="en-GB" sz="1750" dirty="0"/>
              <a:t>Helen could also access talking therapies while being supported to look for work</a:t>
            </a:r>
            <a:br>
              <a:rPr lang="en-GB" sz="1750" dirty="0"/>
            </a:br>
            <a:r>
              <a:rPr lang="en-GB" sz="1750" dirty="0"/>
              <a:t>and re-train. </a:t>
            </a:r>
          </a:p>
          <a:p>
            <a:pPr marL="0" indent="0">
              <a:spcBef>
                <a:spcPts val="500"/>
              </a:spcBef>
              <a:spcAft>
                <a:spcPts val="500"/>
              </a:spcAft>
              <a:buNone/>
            </a:pPr>
            <a:r>
              <a:rPr lang="en-GB" sz="1750" dirty="0"/>
              <a:t>If Helen received a more co-ordinated approach to care, she and her children could be happier and settled in their new home more quickly.</a:t>
            </a:r>
          </a:p>
        </p:txBody>
      </p:sp>
      <p:sp>
        <p:nvSpPr>
          <p:cNvPr id="4" name="Footer Placeholder 3">
            <a:extLst>
              <a:ext uri="{FF2B5EF4-FFF2-40B4-BE49-F238E27FC236}">
                <a16:creationId xmlns:a16="http://schemas.microsoft.com/office/drawing/2014/main" id="{3C90A6A6-2C19-F544-B1C0-2FB8D63534BE}"/>
              </a:ext>
            </a:extLst>
          </p:cNvPr>
          <p:cNvSpPr>
            <a:spLocks noGrp="1"/>
          </p:cNvSpPr>
          <p:nvPr>
            <p:ph type="ftr" sz="quarter" idx="11"/>
          </p:nvPr>
        </p:nvSpPr>
        <p:spPr/>
        <p:txBody>
          <a:bodyPr/>
          <a:lstStyle/>
          <a:p>
            <a:r>
              <a:rPr lang="en-GB" b="1" dirty="0"/>
              <a:t>Bedfordshire, Luton and Milton Keynes Health and Care Partnership</a:t>
            </a:r>
            <a:endParaRPr lang="en-GB" dirty="0"/>
          </a:p>
        </p:txBody>
      </p:sp>
      <p:sp>
        <p:nvSpPr>
          <p:cNvPr id="5" name="Slide Number Placeholder 4">
            <a:extLst>
              <a:ext uri="{FF2B5EF4-FFF2-40B4-BE49-F238E27FC236}">
                <a16:creationId xmlns:a16="http://schemas.microsoft.com/office/drawing/2014/main" id="{9C340D50-34ED-F34D-9606-5BF2E537A889}"/>
              </a:ext>
            </a:extLst>
          </p:cNvPr>
          <p:cNvSpPr>
            <a:spLocks noGrp="1"/>
          </p:cNvSpPr>
          <p:nvPr>
            <p:ph type="sldNum" sz="quarter" idx="12"/>
          </p:nvPr>
        </p:nvSpPr>
        <p:spPr/>
        <p:txBody>
          <a:bodyPr/>
          <a:lstStyle/>
          <a:p>
            <a:fld id="{30A60DCE-9105-48A5-8A92-25C9283756D1}" type="slidenum">
              <a:rPr lang="en-GB" smtClean="0"/>
              <a:pPr/>
              <a:t>11</a:t>
            </a:fld>
            <a:endParaRPr lang="en-GB" dirty="0"/>
          </a:p>
        </p:txBody>
      </p:sp>
      <p:sp>
        <p:nvSpPr>
          <p:cNvPr id="6" name="Text Placeholder 5">
            <a:extLst>
              <a:ext uri="{FF2B5EF4-FFF2-40B4-BE49-F238E27FC236}">
                <a16:creationId xmlns:a16="http://schemas.microsoft.com/office/drawing/2014/main" id="{403F6C8B-0322-9F40-988A-F717F9D9A1C5}"/>
              </a:ext>
            </a:extLst>
          </p:cNvPr>
          <p:cNvSpPr>
            <a:spLocks noGrp="1"/>
          </p:cNvSpPr>
          <p:nvPr>
            <p:ph type="body" sz="quarter" idx="13"/>
          </p:nvPr>
        </p:nvSpPr>
        <p:spPr/>
        <p:txBody>
          <a:bodyPr/>
          <a:lstStyle/>
          <a:p>
            <a:pPr marL="0" lvl="0" indent="0" algn="ctr">
              <a:buNone/>
            </a:pPr>
            <a:r>
              <a:rPr lang="en-US" sz="3200" b="1" dirty="0">
                <a:solidFill>
                  <a:srgbClr val="FFFFFF"/>
                </a:solidFill>
              </a:rPr>
              <a:t>09</a:t>
            </a:r>
            <a:endParaRPr lang="en-US" sz="3200" dirty="0">
              <a:solidFill>
                <a:srgbClr val="000000">
                  <a:lumMod val="95000"/>
                  <a:lumOff val="5000"/>
                </a:srgbClr>
              </a:solidFill>
            </a:endParaRPr>
          </a:p>
        </p:txBody>
      </p:sp>
      <p:pic>
        <p:nvPicPr>
          <p:cNvPr id="8" name="Picture 7" descr="Icon&#10;&#10;Description automatically generated">
            <a:extLst>
              <a:ext uri="{FF2B5EF4-FFF2-40B4-BE49-F238E27FC236}">
                <a16:creationId xmlns:a16="http://schemas.microsoft.com/office/drawing/2014/main" id="{BB186D7A-87D3-1048-9E73-DF7FAFF99D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68623" y="522190"/>
            <a:ext cx="3140230" cy="3129212"/>
          </a:xfrm>
          <a:prstGeom prst="rect">
            <a:avLst/>
          </a:prstGeom>
        </p:spPr>
      </p:pic>
    </p:spTree>
    <p:extLst>
      <p:ext uri="{BB962C8B-B14F-4D97-AF65-F5344CB8AC3E}">
        <p14:creationId xmlns:p14="http://schemas.microsoft.com/office/powerpoint/2010/main" val="41849157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4CCF3-5C1E-44B2-BCDF-787F21D31E12}"/>
              </a:ext>
            </a:extLst>
          </p:cNvPr>
          <p:cNvSpPr>
            <a:spLocks noGrp="1"/>
          </p:cNvSpPr>
          <p:nvPr>
            <p:ph type="title"/>
          </p:nvPr>
        </p:nvSpPr>
        <p:spPr/>
        <p:txBody>
          <a:bodyPr>
            <a:normAutofit/>
          </a:bodyPr>
          <a:lstStyle/>
          <a:p>
            <a:r>
              <a:rPr lang="en-GB" dirty="0"/>
              <a:t>What’s going to change?</a:t>
            </a:r>
          </a:p>
        </p:txBody>
      </p:sp>
      <p:sp>
        <p:nvSpPr>
          <p:cNvPr id="5" name="Footer Placeholder 4">
            <a:extLst>
              <a:ext uri="{FF2B5EF4-FFF2-40B4-BE49-F238E27FC236}">
                <a16:creationId xmlns:a16="http://schemas.microsoft.com/office/drawing/2014/main" id="{BF340CDB-80E2-4142-829C-F310A5810F34}"/>
              </a:ext>
            </a:extLst>
          </p:cNvPr>
          <p:cNvSpPr>
            <a:spLocks noGrp="1"/>
          </p:cNvSpPr>
          <p:nvPr>
            <p:ph type="ftr" sz="quarter" idx="11"/>
          </p:nvPr>
        </p:nvSpPr>
        <p:spPr/>
        <p:txBody>
          <a:bodyPr/>
          <a:lstStyle/>
          <a:p>
            <a:r>
              <a:rPr lang="en-GB" b="1"/>
              <a:t>Bedfordshire, Luton and Milton Keynes Health and Care Partnership</a:t>
            </a:r>
            <a:endParaRPr lang="en-GB" dirty="0"/>
          </a:p>
        </p:txBody>
      </p:sp>
      <p:sp>
        <p:nvSpPr>
          <p:cNvPr id="6" name="Slide Number Placeholder 5">
            <a:extLst>
              <a:ext uri="{FF2B5EF4-FFF2-40B4-BE49-F238E27FC236}">
                <a16:creationId xmlns:a16="http://schemas.microsoft.com/office/drawing/2014/main" id="{FDD44C70-0374-9748-87E0-650EB785673F}"/>
              </a:ext>
            </a:extLst>
          </p:cNvPr>
          <p:cNvSpPr>
            <a:spLocks noGrp="1"/>
          </p:cNvSpPr>
          <p:nvPr>
            <p:ph type="sldNum" sz="quarter" idx="12"/>
          </p:nvPr>
        </p:nvSpPr>
        <p:spPr/>
        <p:txBody>
          <a:bodyPr/>
          <a:lstStyle/>
          <a:p>
            <a:fld id="{30A60DCE-9105-48A5-8A92-25C9283756D1}" type="slidenum">
              <a:rPr lang="en-GB" smtClean="0"/>
              <a:pPr/>
              <a:t>12</a:t>
            </a:fld>
            <a:endParaRPr lang="en-GB" dirty="0"/>
          </a:p>
        </p:txBody>
      </p:sp>
      <p:sp>
        <p:nvSpPr>
          <p:cNvPr id="9" name="Text Placeholder 8">
            <a:extLst>
              <a:ext uri="{FF2B5EF4-FFF2-40B4-BE49-F238E27FC236}">
                <a16:creationId xmlns:a16="http://schemas.microsoft.com/office/drawing/2014/main" id="{97C5CFB3-C629-BC4C-A555-C40DAAB6CF55}"/>
              </a:ext>
            </a:extLst>
          </p:cNvPr>
          <p:cNvSpPr>
            <a:spLocks noGrp="1"/>
          </p:cNvSpPr>
          <p:nvPr>
            <p:ph type="body" sz="quarter" idx="13"/>
          </p:nvPr>
        </p:nvSpPr>
        <p:spPr/>
        <p:txBody>
          <a:bodyPr/>
          <a:lstStyle/>
          <a:p>
            <a:pPr marL="0" indent="0" algn="ctr">
              <a:buNone/>
            </a:pPr>
            <a:r>
              <a:rPr lang="en-US" sz="3200" b="1" dirty="0">
                <a:solidFill>
                  <a:srgbClr val="FFFFFF"/>
                </a:solidFill>
              </a:rPr>
              <a:t>10</a:t>
            </a:r>
            <a:endParaRPr lang="en-US" dirty="0"/>
          </a:p>
        </p:txBody>
      </p:sp>
      <p:pic>
        <p:nvPicPr>
          <p:cNvPr id="12" name="Content Placeholder 11">
            <a:extLst>
              <a:ext uri="{FF2B5EF4-FFF2-40B4-BE49-F238E27FC236}">
                <a16:creationId xmlns:a16="http://schemas.microsoft.com/office/drawing/2014/main" id="{5F91F641-AC03-6F48-A716-678156ECCF9C}"/>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rcRect/>
          <a:stretch/>
        </p:blipFill>
        <p:spPr>
          <a:xfrm>
            <a:off x="3503712" y="1497136"/>
            <a:ext cx="4740176" cy="4740176"/>
          </a:xfrm>
        </p:spPr>
      </p:pic>
    </p:spTree>
    <p:extLst>
      <p:ext uri="{BB962C8B-B14F-4D97-AF65-F5344CB8AC3E}">
        <p14:creationId xmlns:p14="http://schemas.microsoft.com/office/powerpoint/2010/main" val="35673795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2EEFCA6D-B1F5-504D-AD08-4A1F6256A6D4}"/>
              </a:ext>
            </a:extLst>
          </p:cNvPr>
          <p:cNvSpPr>
            <a:spLocks noGrp="1"/>
          </p:cNvSpPr>
          <p:nvPr>
            <p:ph type="title"/>
          </p:nvPr>
        </p:nvSpPr>
        <p:spPr>
          <a:xfrm>
            <a:off x="1847528" y="382349"/>
            <a:ext cx="8784976" cy="1232291"/>
          </a:xfrm>
        </p:spPr>
        <p:txBody>
          <a:bodyPr>
            <a:normAutofit fontScale="90000"/>
          </a:bodyPr>
          <a:lstStyle/>
          <a:p>
            <a:r>
              <a:rPr lang="en-GB" kern="0" dirty="0"/>
              <a:t>New roles in the ICS (from 1 July 2022)</a:t>
            </a:r>
            <a:endParaRPr lang="en-US" dirty="0"/>
          </a:p>
        </p:txBody>
      </p:sp>
      <p:sp>
        <p:nvSpPr>
          <p:cNvPr id="12" name="Footer Placeholder 11">
            <a:extLst>
              <a:ext uri="{FF2B5EF4-FFF2-40B4-BE49-F238E27FC236}">
                <a16:creationId xmlns:a16="http://schemas.microsoft.com/office/drawing/2014/main" id="{A7FA9619-A358-0847-9CF4-76E1DDD58E18}"/>
              </a:ext>
            </a:extLst>
          </p:cNvPr>
          <p:cNvSpPr>
            <a:spLocks noGrp="1"/>
          </p:cNvSpPr>
          <p:nvPr>
            <p:ph type="ftr" sz="quarter" idx="11"/>
          </p:nvPr>
        </p:nvSpPr>
        <p:spPr/>
        <p:txBody>
          <a:bodyPr/>
          <a:lstStyle/>
          <a:p>
            <a:r>
              <a:rPr lang="en-GB" b="1" dirty="0"/>
              <a:t>Bedfordshire, Luton and Milton Keynes Health and Care Partnership</a:t>
            </a:r>
          </a:p>
        </p:txBody>
      </p:sp>
      <p:sp>
        <p:nvSpPr>
          <p:cNvPr id="2" name="Slide Number Placeholder 1">
            <a:extLst>
              <a:ext uri="{FF2B5EF4-FFF2-40B4-BE49-F238E27FC236}">
                <a16:creationId xmlns:a16="http://schemas.microsoft.com/office/drawing/2014/main" id="{6E927D28-9930-405D-9D13-D58EBA3E2EFE}"/>
              </a:ext>
            </a:extLst>
          </p:cNvPr>
          <p:cNvSpPr>
            <a:spLocks noGrp="1"/>
          </p:cNvSpPr>
          <p:nvPr>
            <p:ph type="sldNum" sz="quarter" idx="12"/>
          </p:nvPr>
        </p:nvSpPr>
        <p:spPr/>
        <p:txBody>
          <a:bodyPr/>
          <a:lstStyle/>
          <a:p>
            <a:fld id="{30A60DCE-9105-48A5-8A92-25C9283756D1}" type="slidenum">
              <a:rPr lang="en-GB" smtClean="0"/>
              <a:t>13</a:t>
            </a:fld>
            <a:endParaRPr lang="en-GB" dirty="0"/>
          </a:p>
        </p:txBody>
      </p:sp>
      <p:sp>
        <p:nvSpPr>
          <p:cNvPr id="16" name="Text Placeholder 15">
            <a:extLst>
              <a:ext uri="{FF2B5EF4-FFF2-40B4-BE49-F238E27FC236}">
                <a16:creationId xmlns:a16="http://schemas.microsoft.com/office/drawing/2014/main" id="{6F393488-2B09-3E4E-940C-117DC76C8CFF}"/>
              </a:ext>
            </a:extLst>
          </p:cNvPr>
          <p:cNvSpPr>
            <a:spLocks noGrp="1"/>
          </p:cNvSpPr>
          <p:nvPr>
            <p:ph type="body" sz="quarter" idx="13"/>
          </p:nvPr>
        </p:nvSpPr>
        <p:spPr/>
        <p:txBody>
          <a:bodyPr>
            <a:normAutofit/>
          </a:bodyPr>
          <a:lstStyle/>
          <a:p>
            <a:pPr marL="0" indent="0" algn="ctr">
              <a:buNone/>
            </a:pPr>
            <a:r>
              <a:rPr lang="en-US" sz="3200" b="1" dirty="0">
                <a:solidFill>
                  <a:schemeClr val="tx2"/>
                </a:solidFill>
              </a:rPr>
              <a:t>11</a:t>
            </a:r>
            <a:endParaRPr lang="en-US" sz="3200" dirty="0">
              <a:solidFill>
                <a:schemeClr val="tx2"/>
              </a:solidFill>
            </a:endParaRPr>
          </a:p>
        </p:txBody>
      </p:sp>
      <p:pic>
        <p:nvPicPr>
          <p:cNvPr id="25" name="Picture 24">
            <a:extLst>
              <a:ext uri="{FF2B5EF4-FFF2-40B4-BE49-F238E27FC236}">
                <a16:creationId xmlns:a16="http://schemas.microsoft.com/office/drawing/2014/main" id="{0F09734C-5F1C-EC47-9188-D121DFA7F0E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426708" y="2060848"/>
            <a:ext cx="3829532" cy="3600000"/>
          </a:xfrm>
          <a:prstGeom prst="rect">
            <a:avLst/>
          </a:prstGeom>
        </p:spPr>
      </p:pic>
      <p:sp>
        <p:nvSpPr>
          <p:cNvPr id="30" name="TextBox 29">
            <a:extLst>
              <a:ext uri="{FF2B5EF4-FFF2-40B4-BE49-F238E27FC236}">
                <a16:creationId xmlns:a16="http://schemas.microsoft.com/office/drawing/2014/main" id="{FD5C85D5-FFF4-1E4B-8C36-E5CE4F67DA42}"/>
              </a:ext>
            </a:extLst>
          </p:cNvPr>
          <p:cNvSpPr txBox="1"/>
          <p:nvPr/>
        </p:nvSpPr>
        <p:spPr>
          <a:xfrm>
            <a:off x="8328248" y="3487784"/>
            <a:ext cx="1590001" cy="584775"/>
          </a:xfrm>
          <a:prstGeom prst="rect">
            <a:avLst/>
          </a:prstGeom>
          <a:noFill/>
        </p:spPr>
        <p:txBody>
          <a:bodyPr wrap="square">
            <a:spAutoFit/>
          </a:bodyPr>
          <a:lstStyle/>
          <a:p>
            <a:r>
              <a:rPr lang="en-US" sz="1600" b="1" dirty="0">
                <a:solidFill>
                  <a:schemeClr val="tx2"/>
                </a:solidFill>
              </a:rPr>
              <a:t>Strategy development</a:t>
            </a:r>
          </a:p>
        </p:txBody>
      </p:sp>
      <p:sp>
        <p:nvSpPr>
          <p:cNvPr id="4" name="Rectangle 3">
            <a:extLst>
              <a:ext uri="{FF2B5EF4-FFF2-40B4-BE49-F238E27FC236}">
                <a16:creationId xmlns:a16="http://schemas.microsoft.com/office/drawing/2014/main" id="{9853A2D2-6FB3-0C45-BD7D-3FF7F39D8BF6}"/>
              </a:ext>
            </a:extLst>
          </p:cNvPr>
          <p:cNvSpPr/>
          <p:nvPr/>
        </p:nvSpPr>
        <p:spPr>
          <a:xfrm>
            <a:off x="11784632" y="4225430"/>
            <a:ext cx="121687" cy="17637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4DF8A460-E5BC-6741-BB14-6DC10251DD7B}"/>
              </a:ext>
            </a:extLst>
          </p:cNvPr>
          <p:cNvSpPr/>
          <p:nvPr/>
        </p:nvSpPr>
        <p:spPr>
          <a:xfrm>
            <a:off x="11784631" y="1846688"/>
            <a:ext cx="121687" cy="151030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FAD4B2A7-697D-044E-ABCA-04E3D59DFA32}"/>
              </a:ext>
            </a:extLst>
          </p:cNvPr>
          <p:cNvSpPr/>
          <p:nvPr/>
        </p:nvSpPr>
        <p:spPr>
          <a:xfrm>
            <a:off x="500015" y="1848407"/>
            <a:ext cx="104858" cy="17664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A53E5E89-6E00-D947-8665-E7C8464D28A1}"/>
              </a:ext>
            </a:extLst>
          </p:cNvPr>
          <p:cNvSpPr/>
          <p:nvPr/>
        </p:nvSpPr>
        <p:spPr>
          <a:xfrm>
            <a:off x="523445" y="4054601"/>
            <a:ext cx="104858" cy="22605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a:extLst>
              <a:ext uri="{FF2B5EF4-FFF2-40B4-BE49-F238E27FC236}">
                <a16:creationId xmlns:a16="http://schemas.microsoft.com/office/drawing/2014/main" id="{C4CAE834-0CFB-6848-AA59-80C0DA0CDFC0}"/>
              </a:ext>
            </a:extLst>
          </p:cNvPr>
          <p:cNvSpPr/>
          <p:nvPr/>
        </p:nvSpPr>
        <p:spPr>
          <a:xfrm>
            <a:off x="3993266" y="2013995"/>
            <a:ext cx="1354237" cy="312516"/>
          </a:xfrm>
          <a:custGeom>
            <a:avLst/>
            <a:gdLst>
              <a:gd name="connsiteX0" fmla="*/ 0 w 1956121"/>
              <a:gd name="connsiteY0" fmla="*/ 92598 h 405114"/>
              <a:gd name="connsiteX1" fmla="*/ 1041721 w 1956121"/>
              <a:gd name="connsiteY1" fmla="*/ 92598 h 405114"/>
              <a:gd name="connsiteX2" fmla="*/ 1354237 w 1956121"/>
              <a:gd name="connsiteY2" fmla="*/ 405114 h 405114"/>
              <a:gd name="connsiteX3" fmla="*/ 1481559 w 1956121"/>
              <a:gd name="connsiteY3" fmla="*/ 405114 h 405114"/>
              <a:gd name="connsiteX4" fmla="*/ 1956121 w 1956121"/>
              <a:gd name="connsiteY4" fmla="*/ 0 h 405114"/>
              <a:gd name="connsiteX0" fmla="*/ 0 w 1481559"/>
              <a:gd name="connsiteY0" fmla="*/ 0 h 312516"/>
              <a:gd name="connsiteX1" fmla="*/ 1041721 w 1481559"/>
              <a:gd name="connsiteY1" fmla="*/ 0 h 312516"/>
              <a:gd name="connsiteX2" fmla="*/ 1354237 w 1481559"/>
              <a:gd name="connsiteY2" fmla="*/ 312516 h 312516"/>
              <a:gd name="connsiteX3" fmla="*/ 1481559 w 1481559"/>
              <a:gd name="connsiteY3" fmla="*/ 312516 h 312516"/>
              <a:gd name="connsiteX0" fmla="*/ 0 w 1354237"/>
              <a:gd name="connsiteY0" fmla="*/ 0 h 312516"/>
              <a:gd name="connsiteX1" fmla="*/ 1041721 w 1354237"/>
              <a:gd name="connsiteY1" fmla="*/ 0 h 312516"/>
              <a:gd name="connsiteX2" fmla="*/ 1354237 w 1354237"/>
              <a:gd name="connsiteY2" fmla="*/ 312516 h 312516"/>
            </a:gdLst>
            <a:ahLst/>
            <a:cxnLst>
              <a:cxn ang="0">
                <a:pos x="connsiteX0" y="connsiteY0"/>
              </a:cxn>
              <a:cxn ang="0">
                <a:pos x="connsiteX1" y="connsiteY1"/>
              </a:cxn>
              <a:cxn ang="0">
                <a:pos x="connsiteX2" y="connsiteY2"/>
              </a:cxn>
            </a:cxnLst>
            <a:rect l="l" t="t" r="r" b="b"/>
            <a:pathLst>
              <a:path w="1354237" h="312516">
                <a:moveTo>
                  <a:pt x="0" y="0"/>
                </a:moveTo>
                <a:lnTo>
                  <a:pt x="1041721" y="0"/>
                </a:lnTo>
                <a:lnTo>
                  <a:pt x="1354237" y="312516"/>
                </a:lnTo>
              </a:path>
            </a:pathLst>
          </a:custGeom>
          <a:noFill/>
          <a:ln w="31750" cap="rnd">
            <a:solidFill>
              <a:schemeClr val="tx1">
                <a:lumMod val="85000"/>
                <a:lumOff val="15000"/>
              </a:schemeClr>
            </a:solidFill>
            <a:prstDash val="sysDot"/>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1450570E-B223-4A44-8CB1-6EEF34DF824A}"/>
              </a:ext>
            </a:extLst>
          </p:cNvPr>
          <p:cNvSpPr txBox="1"/>
          <p:nvPr/>
        </p:nvSpPr>
        <p:spPr>
          <a:xfrm>
            <a:off x="603765" y="1846687"/>
            <a:ext cx="3404003" cy="1768140"/>
          </a:xfrm>
          <a:prstGeom prst="rect">
            <a:avLst/>
          </a:prstGeom>
          <a:solidFill>
            <a:schemeClr val="bg1">
              <a:lumMod val="85000"/>
            </a:schemeClr>
          </a:solidFill>
        </p:spPr>
        <p:txBody>
          <a:bodyPr wrap="square" lIns="144000" tIns="144000" rIns="144000" bIns="144000" rtlCol="0">
            <a:spAutoFit/>
          </a:bodyPr>
          <a:lstStyle/>
          <a:p>
            <a:r>
              <a:rPr lang="en-US" sz="1600" dirty="0"/>
              <a:t>A legal organisation reporting to NHSE/I. Delivering the integrated care strategy for BLMK and reporting on system quality, finance and operational performance. </a:t>
            </a:r>
          </a:p>
        </p:txBody>
      </p:sp>
      <p:sp>
        <p:nvSpPr>
          <p:cNvPr id="22" name="Freeform 21">
            <a:extLst>
              <a:ext uri="{FF2B5EF4-FFF2-40B4-BE49-F238E27FC236}">
                <a16:creationId xmlns:a16="http://schemas.microsoft.com/office/drawing/2014/main" id="{76C21559-3987-094F-9592-FF1869BFFBC3}"/>
              </a:ext>
            </a:extLst>
          </p:cNvPr>
          <p:cNvSpPr/>
          <p:nvPr/>
        </p:nvSpPr>
        <p:spPr>
          <a:xfrm flipH="1">
            <a:off x="7093629" y="2013995"/>
            <a:ext cx="1354237" cy="312516"/>
          </a:xfrm>
          <a:custGeom>
            <a:avLst/>
            <a:gdLst>
              <a:gd name="connsiteX0" fmla="*/ 0 w 1956121"/>
              <a:gd name="connsiteY0" fmla="*/ 92598 h 405114"/>
              <a:gd name="connsiteX1" fmla="*/ 1041721 w 1956121"/>
              <a:gd name="connsiteY1" fmla="*/ 92598 h 405114"/>
              <a:gd name="connsiteX2" fmla="*/ 1354237 w 1956121"/>
              <a:gd name="connsiteY2" fmla="*/ 405114 h 405114"/>
              <a:gd name="connsiteX3" fmla="*/ 1481559 w 1956121"/>
              <a:gd name="connsiteY3" fmla="*/ 405114 h 405114"/>
              <a:gd name="connsiteX4" fmla="*/ 1956121 w 1956121"/>
              <a:gd name="connsiteY4" fmla="*/ 0 h 405114"/>
              <a:gd name="connsiteX0" fmla="*/ 0 w 1481559"/>
              <a:gd name="connsiteY0" fmla="*/ 0 h 312516"/>
              <a:gd name="connsiteX1" fmla="*/ 1041721 w 1481559"/>
              <a:gd name="connsiteY1" fmla="*/ 0 h 312516"/>
              <a:gd name="connsiteX2" fmla="*/ 1354237 w 1481559"/>
              <a:gd name="connsiteY2" fmla="*/ 312516 h 312516"/>
              <a:gd name="connsiteX3" fmla="*/ 1481559 w 1481559"/>
              <a:gd name="connsiteY3" fmla="*/ 312516 h 312516"/>
              <a:gd name="connsiteX0" fmla="*/ 0 w 1354237"/>
              <a:gd name="connsiteY0" fmla="*/ 0 h 312516"/>
              <a:gd name="connsiteX1" fmla="*/ 1041721 w 1354237"/>
              <a:gd name="connsiteY1" fmla="*/ 0 h 312516"/>
              <a:gd name="connsiteX2" fmla="*/ 1354237 w 1354237"/>
              <a:gd name="connsiteY2" fmla="*/ 312516 h 312516"/>
            </a:gdLst>
            <a:ahLst/>
            <a:cxnLst>
              <a:cxn ang="0">
                <a:pos x="connsiteX0" y="connsiteY0"/>
              </a:cxn>
              <a:cxn ang="0">
                <a:pos x="connsiteX1" y="connsiteY1"/>
              </a:cxn>
              <a:cxn ang="0">
                <a:pos x="connsiteX2" y="connsiteY2"/>
              </a:cxn>
            </a:cxnLst>
            <a:rect l="l" t="t" r="r" b="b"/>
            <a:pathLst>
              <a:path w="1354237" h="312516">
                <a:moveTo>
                  <a:pt x="0" y="0"/>
                </a:moveTo>
                <a:lnTo>
                  <a:pt x="1041721" y="0"/>
                </a:lnTo>
                <a:lnTo>
                  <a:pt x="1354237" y="312516"/>
                </a:lnTo>
              </a:path>
            </a:pathLst>
          </a:custGeom>
          <a:noFill/>
          <a:ln w="31750" cap="rnd">
            <a:solidFill>
              <a:schemeClr val="tx1">
                <a:lumMod val="85000"/>
                <a:lumOff val="15000"/>
              </a:schemeClr>
            </a:solidFill>
            <a:prstDash val="sysDot"/>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a:extLst>
              <a:ext uri="{FF2B5EF4-FFF2-40B4-BE49-F238E27FC236}">
                <a16:creationId xmlns:a16="http://schemas.microsoft.com/office/drawing/2014/main" id="{298C82A8-C34F-3048-A1F8-2B7E22A96347}"/>
              </a:ext>
            </a:extLst>
          </p:cNvPr>
          <p:cNvSpPr/>
          <p:nvPr/>
        </p:nvSpPr>
        <p:spPr>
          <a:xfrm flipV="1">
            <a:off x="3993266" y="5404080"/>
            <a:ext cx="1354237" cy="312516"/>
          </a:xfrm>
          <a:custGeom>
            <a:avLst/>
            <a:gdLst>
              <a:gd name="connsiteX0" fmla="*/ 0 w 1956121"/>
              <a:gd name="connsiteY0" fmla="*/ 92598 h 405114"/>
              <a:gd name="connsiteX1" fmla="*/ 1041721 w 1956121"/>
              <a:gd name="connsiteY1" fmla="*/ 92598 h 405114"/>
              <a:gd name="connsiteX2" fmla="*/ 1354237 w 1956121"/>
              <a:gd name="connsiteY2" fmla="*/ 405114 h 405114"/>
              <a:gd name="connsiteX3" fmla="*/ 1481559 w 1956121"/>
              <a:gd name="connsiteY3" fmla="*/ 405114 h 405114"/>
              <a:gd name="connsiteX4" fmla="*/ 1956121 w 1956121"/>
              <a:gd name="connsiteY4" fmla="*/ 0 h 405114"/>
              <a:gd name="connsiteX0" fmla="*/ 0 w 1481559"/>
              <a:gd name="connsiteY0" fmla="*/ 0 h 312516"/>
              <a:gd name="connsiteX1" fmla="*/ 1041721 w 1481559"/>
              <a:gd name="connsiteY1" fmla="*/ 0 h 312516"/>
              <a:gd name="connsiteX2" fmla="*/ 1354237 w 1481559"/>
              <a:gd name="connsiteY2" fmla="*/ 312516 h 312516"/>
              <a:gd name="connsiteX3" fmla="*/ 1481559 w 1481559"/>
              <a:gd name="connsiteY3" fmla="*/ 312516 h 312516"/>
              <a:gd name="connsiteX0" fmla="*/ 0 w 1354237"/>
              <a:gd name="connsiteY0" fmla="*/ 0 h 312516"/>
              <a:gd name="connsiteX1" fmla="*/ 1041721 w 1354237"/>
              <a:gd name="connsiteY1" fmla="*/ 0 h 312516"/>
              <a:gd name="connsiteX2" fmla="*/ 1354237 w 1354237"/>
              <a:gd name="connsiteY2" fmla="*/ 312516 h 312516"/>
            </a:gdLst>
            <a:ahLst/>
            <a:cxnLst>
              <a:cxn ang="0">
                <a:pos x="connsiteX0" y="connsiteY0"/>
              </a:cxn>
              <a:cxn ang="0">
                <a:pos x="connsiteX1" y="connsiteY1"/>
              </a:cxn>
              <a:cxn ang="0">
                <a:pos x="connsiteX2" y="connsiteY2"/>
              </a:cxn>
            </a:cxnLst>
            <a:rect l="l" t="t" r="r" b="b"/>
            <a:pathLst>
              <a:path w="1354237" h="312516">
                <a:moveTo>
                  <a:pt x="0" y="0"/>
                </a:moveTo>
                <a:lnTo>
                  <a:pt x="1041721" y="0"/>
                </a:lnTo>
                <a:lnTo>
                  <a:pt x="1354237" y="312516"/>
                </a:lnTo>
              </a:path>
            </a:pathLst>
          </a:custGeom>
          <a:noFill/>
          <a:ln w="31750" cap="rnd">
            <a:solidFill>
              <a:schemeClr val="tx1">
                <a:lumMod val="85000"/>
                <a:lumOff val="15000"/>
              </a:schemeClr>
            </a:solidFill>
            <a:prstDash val="sysDot"/>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a:extLst>
              <a:ext uri="{FF2B5EF4-FFF2-40B4-BE49-F238E27FC236}">
                <a16:creationId xmlns:a16="http://schemas.microsoft.com/office/drawing/2014/main" id="{84DABE53-3B18-BE4C-97B6-B685694C41CF}"/>
              </a:ext>
            </a:extLst>
          </p:cNvPr>
          <p:cNvSpPr/>
          <p:nvPr/>
        </p:nvSpPr>
        <p:spPr>
          <a:xfrm flipH="1" flipV="1">
            <a:off x="7093629" y="5404080"/>
            <a:ext cx="1354237" cy="312516"/>
          </a:xfrm>
          <a:custGeom>
            <a:avLst/>
            <a:gdLst>
              <a:gd name="connsiteX0" fmla="*/ 0 w 1956121"/>
              <a:gd name="connsiteY0" fmla="*/ 92598 h 405114"/>
              <a:gd name="connsiteX1" fmla="*/ 1041721 w 1956121"/>
              <a:gd name="connsiteY1" fmla="*/ 92598 h 405114"/>
              <a:gd name="connsiteX2" fmla="*/ 1354237 w 1956121"/>
              <a:gd name="connsiteY2" fmla="*/ 405114 h 405114"/>
              <a:gd name="connsiteX3" fmla="*/ 1481559 w 1956121"/>
              <a:gd name="connsiteY3" fmla="*/ 405114 h 405114"/>
              <a:gd name="connsiteX4" fmla="*/ 1956121 w 1956121"/>
              <a:gd name="connsiteY4" fmla="*/ 0 h 405114"/>
              <a:gd name="connsiteX0" fmla="*/ 0 w 1481559"/>
              <a:gd name="connsiteY0" fmla="*/ 0 h 312516"/>
              <a:gd name="connsiteX1" fmla="*/ 1041721 w 1481559"/>
              <a:gd name="connsiteY1" fmla="*/ 0 h 312516"/>
              <a:gd name="connsiteX2" fmla="*/ 1354237 w 1481559"/>
              <a:gd name="connsiteY2" fmla="*/ 312516 h 312516"/>
              <a:gd name="connsiteX3" fmla="*/ 1481559 w 1481559"/>
              <a:gd name="connsiteY3" fmla="*/ 312516 h 312516"/>
              <a:gd name="connsiteX0" fmla="*/ 0 w 1354237"/>
              <a:gd name="connsiteY0" fmla="*/ 0 h 312516"/>
              <a:gd name="connsiteX1" fmla="*/ 1041721 w 1354237"/>
              <a:gd name="connsiteY1" fmla="*/ 0 h 312516"/>
              <a:gd name="connsiteX2" fmla="*/ 1354237 w 1354237"/>
              <a:gd name="connsiteY2" fmla="*/ 312516 h 312516"/>
            </a:gdLst>
            <a:ahLst/>
            <a:cxnLst>
              <a:cxn ang="0">
                <a:pos x="connsiteX0" y="connsiteY0"/>
              </a:cxn>
              <a:cxn ang="0">
                <a:pos x="connsiteX1" y="connsiteY1"/>
              </a:cxn>
              <a:cxn ang="0">
                <a:pos x="connsiteX2" y="connsiteY2"/>
              </a:cxn>
            </a:cxnLst>
            <a:rect l="l" t="t" r="r" b="b"/>
            <a:pathLst>
              <a:path w="1354237" h="312516">
                <a:moveTo>
                  <a:pt x="0" y="0"/>
                </a:moveTo>
                <a:lnTo>
                  <a:pt x="1041721" y="0"/>
                </a:lnTo>
                <a:lnTo>
                  <a:pt x="1354237" y="312516"/>
                </a:lnTo>
              </a:path>
            </a:pathLst>
          </a:custGeom>
          <a:noFill/>
          <a:ln w="31750" cap="rnd">
            <a:solidFill>
              <a:schemeClr val="tx1">
                <a:lumMod val="85000"/>
                <a:lumOff val="15000"/>
              </a:schemeClr>
            </a:solidFill>
            <a:prstDash val="sysDot"/>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47D46250-A2B1-7847-BC07-79D313BEDA8A}"/>
              </a:ext>
            </a:extLst>
          </p:cNvPr>
          <p:cNvSpPr txBox="1"/>
          <p:nvPr/>
        </p:nvSpPr>
        <p:spPr>
          <a:xfrm>
            <a:off x="8447866" y="4221088"/>
            <a:ext cx="3336766" cy="1768140"/>
          </a:xfrm>
          <a:prstGeom prst="rect">
            <a:avLst/>
          </a:prstGeom>
          <a:solidFill>
            <a:schemeClr val="bg1">
              <a:lumMod val="85000"/>
            </a:schemeClr>
          </a:solidFill>
        </p:spPr>
        <p:txBody>
          <a:bodyPr wrap="square" lIns="144000" tIns="144000" rIns="144000" bIns="144000" rtlCol="0">
            <a:spAutoFit/>
          </a:bodyPr>
          <a:lstStyle/>
          <a:p>
            <a:pPr algn="r"/>
            <a:r>
              <a:rPr lang="en-US" sz="1600" dirty="0"/>
              <a:t>Partners, including Health &amp; Wellbeing Boards and Primary Care Networks, in the four local authority areas, working together to set strategy and deliver services locally.</a:t>
            </a:r>
          </a:p>
        </p:txBody>
      </p:sp>
      <p:sp>
        <p:nvSpPr>
          <p:cNvPr id="17" name="TextBox 16">
            <a:extLst>
              <a:ext uri="{FF2B5EF4-FFF2-40B4-BE49-F238E27FC236}">
                <a16:creationId xmlns:a16="http://schemas.microsoft.com/office/drawing/2014/main" id="{41553BB2-15E1-594B-86EA-CB2D44DA0F2B}"/>
              </a:ext>
            </a:extLst>
          </p:cNvPr>
          <p:cNvSpPr txBox="1"/>
          <p:nvPr/>
        </p:nvSpPr>
        <p:spPr>
          <a:xfrm>
            <a:off x="613352" y="4048072"/>
            <a:ext cx="3389501" cy="2260583"/>
          </a:xfrm>
          <a:prstGeom prst="rect">
            <a:avLst/>
          </a:prstGeom>
          <a:solidFill>
            <a:schemeClr val="bg1">
              <a:lumMod val="85000"/>
            </a:schemeClr>
          </a:solidFill>
        </p:spPr>
        <p:txBody>
          <a:bodyPr wrap="square" lIns="144000" tIns="144000" rIns="144000" bIns="144000" rtlCol="0">
            <a:spAutoFit/>
          </a:bodyPr>
          <a:lstStyle/>
          <a:p>
            <a:r>
              <a:rPr lang="en-US" sz="1600" dirty="0"/>
              <a:t>Groups of partners working together to deliver specific services across a wider geography than place. E.g. Bedfordshire Care Alliance and East of England Children &amp; Young People Provider Collaborative.</a:t>
            </a:r>
          </a:p>
        </p:txBody>
      </p:sp>
      <p:sp>
        <p:nvSpPr>
          <p:cNvPr id="3" name="TextBox 2">
            <a:extLst>
              <a:ext uri="{FF2B5EF4-FFF2-40B4-BE49-F238E27FC236}">
                <a16:creationId xmlns:a16="http://schemas.microsoft.com/office/drawing/2014/main" id="{1B7F7A13-2123-A248-9041-61D3D97B45F5}"/>
              </a:ext>
            </a:extLst>
          </p:cNvPr>
          <p:cNvSpPr txBox="1"/>
          <p:nvPr/>
        </p:nvSpPr>
        <p:spPr>
          <a:xfrm>
            <a:off x="8451895" y="1846687"/>
            <a:ext cx="3332738" cy="1521919"/>
          </a:xfrm>
          <a:prstGeom prst="rect">
            <a:avLst/>
          </a:prstGeom>
          <a:solidFill>
            <a:schemeClr val="bg1">
              <a:lumMod val="85000"/>
            </a:schemeClr>
          </a:solidFill>
        </p:spPr>
        <p:txBody>
          <a:bodyPr wrap="square" lIns="144000" tIns="144000" rIns="144000" bIns="144000" rtlCol="0">
            <a:spAutoFit/>
          </a:bodyPr>
          <a:lstStyle/>
          <a:p>
            <a:pPr algn="r"/>
            <a:r>
              <a:rPr lang="en-US" sz="1600" dirty="0"/>
              <a:t>All partners, including Healthwatch and the voluntary sector, working together to set the population health strategy for BLMK.</a:t>
            </a:r>
          </a:p>
        </p:txBody>
      </p:sp>
    </p:spTree>
    <p:extLst>
      <p:ext uri="{BB962C8B-B14F-4D97-AF65-F5344CB8AC3E}">
        <p14:creationId xmlns:p14="http://schemas.microsoft.com/office/powerpoint/2010/main" val="14305840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3B932-0E91-4D80-9D76-34BD7B0113CD}"/>
              </a:ext>
            </a:extLst>
          </p:cNvPr>
          <p:cNvSpPr>
            <a:spLocks noGrp="1"/>
          </p:cNvSpPr>
          <p:nvPr>
            <p:ph type="title"/>
          </p:nvPr>
        </p:nvSpPr>
        <p:spPr/>
        <p:txBody>
          <a:bodyPr>
            <a:normAutofit/>
          </a:bodyPr>
          <a:lstStyle/>
          <a:p>
            <a:r>
              <a:rPr lang="en-GB" dirty="0"/>
              <a:t>Our partners </a:t>
            </a:r>
          </a:p>
        </p:txBody>
      </p:sp>
      <p:sp>
        <p:nvSpPr>
          <p:cNvPr id="3" name="Content Placeholder 2">
            <a:extLst>
              <a:ext uri="{FF2B5EF4-FFF2-40B4-BE49-F238E27FC236}">
                <a16:creationId xmlns:a16="http://schemas.microsoft.com/office/drawing/2014/main" id="{E666F1EF-1576-4CD6-8F57-72B4AD4EC1A2}"/>
              </a:ext>
            </a:extLst>
          </p:cNvPr>
          <p:cNvSpPr>
            <a:spLocks noGrp="1"/>
          </p:cNvSpPr>
          <p:nvPr>
            <p:ph idx="1"/>
          </p:nvPr>
        </p:nvSpPr>
        <p:spPr>
          <a:xfrm>
            <a:off x="1415480" y="1484784"/>
            <a:ext cx="9483991" cy="565150"/>
          </a:xfrm>
        </p:spPr>
        <p:txBody>
          <a:bodyPr>
            <a:normAutofit fontScale="92500" lnSpcReduction="10000"/>
          </a:bodyPr>
          <a:lstStyle/>
          <a:p>
            <a:pPr marL="0" indent="0" algn="ctr">
              <a:buNone/>
            </a:pPr>
            <a:r>
              <a:rPr lang="en-GB" sz="1700" b="1" dirty="0">
                <a:solidFill>
                  <a:schemeClr val="tx2"/>
                </a:solidFill>
              </a:rPr>
              <a:t>Proud to be working together for better, more integrated services</a:t>
            </a:r>
            <a:br>
              <a:rPr lang="en-GB" sz="1700" b="1" dirty="0">
                <a:solidFill>
                  <a:schemeClr val="tx2"/>
                </a:solidFill>
              </a:rPr>
            </a:br>
            <a:r>
              <a:rPr lang="en-GB" sz="1700" dirty="0">
                <a:solidFill>
                  <a:schemeClr val="tx2"/>
                </a:solidFill>
              </a:rPr>
              <a:t>in Bedfordshire, Luton and Milton Keynes Integrated Care System </a:t>
            </a:r>
          </a:p>
        </p:txBody>
      </p:sp>
      <p:sp>
        <p:nvSpPr>
          <p:cNvPr id="4" name="Footer Placeholder 3">
            <a:extLst>
              <a:ext uri="{FF2B5EF4-FFF2-40B4-BE49-F238E27FC236}">
                <a16:creationId xmlns:a16="http://schemas.microsoft.com/office/drawing/2014/main" id="{FE588E24-D3DB-0D48-A8E6-E8992E8301D0}"/>
              </a:ext>
            </a:extLst>
          </p:cNvPr>
          <p:cNvSpPr>
            <a:spLocks noGrp="1"/>
          </p:cNvSpPr>
          <p:nvPr>
            <p:ph type="ftr" sz="quarter" idx="11"/>
          </p:nvPr>
        </p:nvSpPr>
        <p:spPr/>
        <p:txBody>
          <a:bodyPr/>
          <a:lstStyle/>
          <a:p>
            <a:r>
              <a:rPr lang="en-GB" b="1"/>
              <a:t>Bedfordshire, Luton and Milton Keynes Health and Care Partnership</a:t>
            </a:r>
            <a:endParaRPr lang="en-GB" dirty="0"/>
          </a:p>
        </p:txBody>
      </p:sp>
      <p:sp>
        <p:nvSpPr>
          <p:cNvPr id="5" name="Slide Number Placeholder 4">
            <a:extLst>
              <a:ext uri="{FF2B5EF4-FFF2-40B4-BE49-F238E27FC236}">
                <a16:creationId xmlns:a16="http://schemas.microsoft.com/office/drawing/2014/main" id="{FB536E1C-D5FD-5640-8458-BDA5BE095013}"/>
              </a:ext>
            </a:extLst>
          </p:cNvPr>
          <p:cNvSpPr>
            <a:spLocks noGrp="1"/>
          </p:cNvSpPr>
          <p:nvPr>
            <p:ph type="sldNum" sz="quarter" idx="12"/>
          </p:nvPr>
        </p:nvSpPr>
        <p:spPr/>
        <p:txBody>
          <a:bodyPr/>
          <a:lstStyle/>
          <a:p>
            <a:fld id="{30A60DCE-9105-48A5-8A92-25C9283756D1}" type="slidenum">
              <a:rPr lang="en-GB" smtClean="0"/>
              <a:pPr/>
              <a:t>14</a:t>
            </a:fld>
            <a:endParaRPr lang="en-GB" dirty="0"/>
          </a:p>
        </p:txBody>
      </p:sp>
      <p:sp>
        <p:nvSpPr>
          <p:cNvPr id="18" name="Text Placeholder 17">
            <a:extLst>
              <a:ext uri="{FF2B5EF4-FFF2-40B4-BE49-F238E27FC236}">
                <a16:creationId xmlns:a16="http://schemas.microsoft.com/office/drawing/2014/main" id="{E191A3E0-A0E4-764E-BFF4-E13DB02A0795}"/>
              </a:ext>
            </a:extLst>
          </p:cNvPr>
          <p:cNvSpPr>
            <a:spLocks noGrp="1"/>
          </p:cNvSpPr>
          <p:nvPr>
            <p:ph type="body" sz="quarter" idx="13"/>
          </p:nvPr>
        </p:nvSpPr>
        <p:spPr/>
        <p:txBody>
          <a:bodyPr>
            <a:normAutofit/>
          </a:bodyPr>
          <a:lstStyle/>
          <a:p>
            <a:pPr marL="0" indent="0" algn="ctr">
              <a:buNone/>
            </a:pPr>
            <a:r>
              <a:rPr lang="en-US" sz="3200" b="1" dirty="0">
                <a:solidFill>
                  <a:schemeClr val="bg1"/>
                </a:solidFill>
              </a:rPr>
              <a:t>12</a:t>
            </a:r>
          </a:p>
        </p:txBody>
      </p:sp>
      <p:pic>
        <p:nvPicPr>
          <p:cNvPr id="7" name="Picture 6" descr="Map&#10;&#10;Description automatically generated">
            <a:extLst>
              <a:ext uri="{FF2B5EF4-FFF2-40B4-BE49-F238E27FC236}">
                <a16:creationId xmlns:a16="http://schemas.microsoft.com/office/drawing/2014/main" id="{68AB95B6-3A79-416D-9320-B1C069F49C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4507" y="2150014"/>
            <a:ext cx="9022986" cy="4071619"/>
          </a:xfrm>
          <a:prstGeom prst="rect">
            <a:avLst/>
          </a:prstGeom>
        </p:spPr>
      </p:pic>
    </p:spTree>
    <p:extLst>
      <p:ext uri="{BB962C8B-B14F-4D97-AF65-F5344CB8AC3E}">
        <p14:creationId xmlns:p14="http://schemas.microsoft.com/office/powerpoint/2010/main" val="23292120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2C4B8F-F056-4E8B-916A-D3853BF2408B}"/>
              </a:ext>
            </a:extLst>
          </p:cNvPr>
          <p:cNvSpPr>
            <a:spLocks noGrp="1"/>
          </p:cNvSpPr>
          <p:nvPr>
            <p:ph type="title"/>
          </p:nvPr>
        </p:nvSpPr>
        <p:spPr/>
        <p:txBody>
          <a:bodyPr>
            <a:normAutofit/>
          </a:bodyPr>
          <a:lstStyle/>
          <a:p>
            <a:r>
              <a:rPr lang="en-GB" dirty="0">
                <a:solidFill>
                  <a:schemeClr val="bg1"/>
                </a:solidFill>
              </a:rPr>
              <a:t>More information </a:t>
            </a:r>
          </a:p>
        </p:txBody>
      </p:sp>
      <p:sp>
        <p:nvSpPr>
          <p:cNvPr id="3" name="Content Placeholder 2">
            <a:extLst>
              <a:ext uri="{FF2B5EF4-FFF2-40B4-BE49-F238E27FC236}">
                <a16:creationId xmlns:a16="http://schemas.microsoft.com/office/drawing/2014/main" id="{A33F0912-DCC7-4789-B538-419B602BDB65}"/>
              </a:ext>
            </a:extLst>
          </p:cNvPr>
          <p:cNvSpPr>
            <a:spLocks noGrp="1"/>
          </p:cNvSpPr>
          <p:nvPr>
            <p:ph idx="1"/>
          </p:nvPr>
        </p:nvSpPr>
        <p:spPr>
          <a:xfrm>
            <a:off x="623392" y="3573015"/>
            <a:ext cx="10959008" cy="2553149"/>
          </a:xfrm>
        </p:spPr>
        <p:txBody>
          <a:bodyPr>
            <a:normAutofit/>
          </a:bodyPr>
          <a:lstStyle/>
          <a:p>
            <a:pPr marL="0" indent="0">
              <a:buNone/>
            </a:pPr>
            <a:r>
              <a:rPr lang="en-GB" sz="2800" dirty="0">
                <a:solidFill>
                  <a:schemeClr val="bg1"/>
                </a:solidFill>
              </a:rPr>
              <a:t>For more information, visit </a:t>
            </a:r>
            <a:br>
              <a:rPr lang="en-GB" sz="3200" dirty="0">
                <a:solidFill>
                  <a:schemeClr val="bg1"/>
                </a:solidFill>
              </a:rPr>
            </a:br>
            <a:r>
              <a:rPr lang="en-GB" sz="3200" b="1" dirty="0" err="1">
                <a:solidFill>
                  <a:schemeClr val="bg1"/>
                </a:solidFill>
                <a:hlinkClick r:id="rId2">
                  <a:extLst>
                    <a:ext uri="{A12FA001-AC4F-418D-AE19-62706E023703}">
                      <ahyp:hlinkClr xmlns:ahyp="http://schemas.microsoft.com/office/drawing/2018/hyperlinkcolor" val="tx"/>
                    </a:ext>
                  </a:extLst>
                </a:hlinkClick>
              </a:rPr>
              <a:t>www.</a:t>
            </a:r>
            <a:r>
              <a:rPr lang="en-GB" sz="3200" b="1" u="sng" dirty="0" err="1">
                <a:solidFill>
                  <a:schemeClr val="bg1"/>
                </a:solidFill>
                <a:hlinkClick r:id="rId2">
                  <a:extLst>
                    <a:ext uri="{A12FA001-AC4F-418D-AE19-62706E023703}">
                      <ahyp:hlinkClr xmlns:ahyp="http://schemas.microsoft.com/office/drawing/2018/hyperlinkcolor" val="tx"/>
                    </a:ext>
                  </a:extLst>
                </a:hlinkClick>
              </a:rPr>
              <a:t>blmkccg.nh</a:t>
            </a:r>
            <a:r>
              <a:rPr lang="en-GB" sz="3200" b="1" u="sng" dirty="0" err="1">
                <a:solidFill>
                  <a:schemeClr val="bg1"/>
                </a:solidFill>
              </a:rPr>
              <a:t>s</a:t>
            </a:r>
            <a:r>
              <a:rPr lang="en-GB" sz="3200" b="1" u="sng" dirty="0" err="1">
                <a:solidFill>
                  <a:schemeClr val="bg1"/>
                </a:solidFill>
                <a:hlinkClick r:id="rId3">
                  <a:extLst>
                    <a:ext uri="{A12FA001-AC4F-418D-AE19-62706E023703}">
                      <ahyp:hlinkClr xmlns:ahyp="http://schemas.microsoft.com/office/drawing/2018/hyperlinkcolor" val="tx"/>
                    </a:ext>
                  </a:extLst>
                </a:hlinkClick>
              </a:rPr>
              <a:t>.</a:t>
            </a:r>
            <a:r>
              <a:rPr lang="en-GB" sz="3200" b="1" u="sng" dirty="0" err="1">
                <a:solidFill>
                  <a:schemeClr val="bg1"/>
                </a:solidFill>
              </a:rPr>
              <a:t>uk</a:t>
            </a:r>
            <a:r>
              <a:rPr lang="en-GB" sz="3200" b="1" u="sng" dirty="0">
                <a:solidFill>
                  <a:schemeClr val="bg1"/>
                </a:solidFill>
              </a:rPr>
              <a:t> </a:t>
            </a:r>
          </a:p>
        </p:txBody>
      </p:sp>
      <p:sp>
        <p:nvSpPr>
          <p:cNvPr id="4" name="Footer Placeholder 3">
            <a:extLst>
              <a:ext uri="{FF2B5EF4-FFF2-40B4-BE49-F238E27FC236}">
                <a16:creationId xmlns:a16="http://schemas.microsoft.com/office/drawing/2014/main" id="{8EB2262A-DD25-D74F-B72F-7003BCE9FB63}"/>
              </a:ext>
            </a:extLst>
          </p:cNvPr>
          <p:cNvSpPr>
            <a:spLocks noGrp="1"/>
          </p:cNvSpPr>
          <p:nvPr>
            <p:ph type="ftr" sz="quarter" idx="11"/>
          </p:nvPr>
        </p:nvSpPr>
        <p:spPr/>
        <p:txBody>
          <a:bodyPr/>
          <a:lstStyle/>
          <a:p>
            <a:r>
              <a:rPr lang="en-GB" b="1">
                <a:solidFill>
                  <a:schemeClr val="bg1"/>
                </a:solidFill>
              </a:rPr>
              <a:t>Bedfordshire, Luton and Milton Keynes Health and Care Partnership</a:t>
            </a:r>
            <a:endParaRPr lang="en-GB" dirty="0">
              <a:solidFill>
                <a:schemeClr val="bg1"/>
              </a:solidFill>
            </a:endParaRPr>
          </a:p>
        </p:txBody>
      </p:sp>
      <p:sp>
        <p:nvSpPr>
          <p:cNvPr id="5" name="Slide Number Placeholder 4">
            <a:extLst>
              <a:ext uri="{FF2B5EF4-FFF2-40B4-BE49-F238E27FC236}">
                <a16:creationId xmlns:a16="http://schemas.microsoft.com/office/drawing/2014/main" id="{46CD6123-1224-E846-A086-02A32A17253F}"/>
              </a:ext>
            </a:extLst>
          </p:cNvPr>
          <p:cNvSpPr>
            <a:spLocks noGrp="1"/>
          </p:cNvSpPr>
          <p:nvPr>
            <p:ph type="sldNum" sz="quarter" idx="12"/>
          </p:nvPr>
        </p:nvSpPr>
        <p:spPr/>
        <p:txBody>
          <a:bodyPr/>
          <a:lstStyle/>
          <a:p>
            <a:fld id="{30A60DCE-9105-48A5-8A92-25C9283756D1}" type="slidenum">
              <a:rPr lang="en-GB" smtClean="0"/>
              <a:pPr/>
              <a:t>15</a:t>
            </a:fld>
            <a:endParaRPr lang="en-GB" dirty="0"/>
          </a:p>
        </p:txBody>
      </p:sp>
      <p:sp>
        <p:nvSpPr>
          <p:cNvPr id="6" name="Text Placeholder 5">
            <a:extLst>
              <a:ext uri="{FF2B5EF4-FFF2-40B4-BE49-F238E27FC236}">
                <a16:creationId xmlns:a16="http://schemas.microsoft.com/office/drawing/2014/main" id="{2F913476-5FFA-0344-8B42-F275FAC5B44D}"/>
              </a:ext>
            </a:extLst>
          </p:cNvPr>
          <p:cNvSpPr>
            <a:spLocks noGrp="1"/>
          </p:cNvSpPr>
          <p:nvPr>
            <p:ph type="body" sz="quarter" idx="13"/>
          </p:nvPr>
        </p:nvSpPr>
        <p:spPr/>
        <p:txBody>
          <a:bodyPr>
            <a:normAutofit/>
          </a:bodyPr>
          <a:lstStyle/>
          <a:p>
            <a:pPr marL="0" indent="0" algn="ctr">
              <a:buNone/>
            </a:pPr>
            <a:r>
              <a:rPr lang="en-US" sz="3200" b="1" dirty="0">
                <a:solidFill>
                  <a:schemeClr val="tx2"/>
                </a:solidFill>
              </a:rPr>
              <a:t>13</a:t>
            </a:r>
          </a:p>
        </p:txBody>
      </p:sp>
    </p:spTree>
    <p:extLst>
      <p:ext uri="{BB962C8B-B14F-4D97-AF65-F5344CB8AC3E}">
        <p14:creationId xmlns:p14="http://schemas.microsoft.com/office/powerpoint/2010/main" val="34048694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D1198-6890-4836-856C-8789E707BCE5}"/>
              </a:ext>
            </a:extLst>
          </p:cNvPr>
          <p:cNvSpPr>
            <a:spLocks noGrp="1"/>
          </p:cNvSpPr>
          <p:nvPr>
            <p:ph type="title"/>
          </p:nvPr>
        </p:nvSpPr>
        <p:spPr/>
        <p:txBody>
          <a:bodyPr>
            <a:normAutofit/>
          </a:bodyPr>
          <a:lstStyle/>
          <a:p>
            <a:r>
              <a:rPr lang="en-GB" dirty="0"/>
              <a:t>Who we are</a:t>
            </a:r>
          </a:p>
        </p:txBody>
      </p:sp>
      <p:sp>
        <p:nvSpPr>
          <p:cNvPr id="3" name="Content Placeholder 2">
            <a:extLst>
              <a:ext uri="{FF2B5EF4-FFF2-40B4-BE49-F238E27FC236}">
                <a16:creationId xmlns:a16="http://schemas.microsoft.com/office/drawing/2014/main" id="{D1E9BC25-50B5-4D92-93BE-7B55C50FC961}"/>
              </a:ext>
            </a:extLst>
          </p:cNvPr>
          <p:cNvSpPr>
            <a:spLocks noGrp="1"/>
          </p:cNvSpPr>
          <p:nvPr>
            <p:ph idx="1"/>
          </p:nvPr>
        </p:nvSpPr>
        <p:spPr>
          <a:xfrm>
            <a:off x="623392" y="2373746"/>
            <a:ext cx="7303061" cy="2639430"/>
          </a:xfrm>
        </p:spPr>
        <p:txBody>
          <a:bodyPr>
            <a:noAutofit/>
          </a:bodyPr>
          <a:lstStyle/>
          <a:p>
            <a:pPr marL="0" indent="0">
              <a:spcAft>
                <a:spcPts val="600"/>
              </a:spcAft>
              <a:buNone/>
            </a:pPr>
            <a:r>
              <a:rPr lang="en-GB" dirty="0">
                <a:solidFill>
                  <a:schemeClr val="tx1"/>
                </a:solidFill>
              </a:rPr>
              <a:t>The Bedfordshire, Luton and Milton Keynes Health and Care Partnership is a group of our four local councils, our local NHS organisations and our local voluntary and community organisations, working together with local people to support and improve everyone’s health and wellbeing in our area. </a:t>
            </a:r>
          </a:p>
        </p:txBody>
      </p:sp>
      <p:sp>
        <p:nvSpPr>
          <p:cNvPr id="4" name="Footer Placeholder 3">
            <a:extLst>
              <a:ext uri="{FF2B5EF4-FFF2-40B4-BE49-F238E27FC236}">
                <a16:creationId xmlns:a16="http://schemas.microsoft.com/office/drawing/2014/main" id="{3F3E331F-1CB7-6D44-A766-057F2D250817}"/>
              </a:ext>
            </a:extLst>
          </p:cNvPr>
          <p:cNvSpPr>
            <a:spLocks noGrp="1"/>
          </p:cNvSpPr>
          <p:nvPr>
            <p:ph type="ftr" sz="quarter" idx="11"/>
          </p:nvPr>
        </p:nvSpPr>
        <p:spPr/>
        <p:txBody>
          <a:bodyPr/>
          <a:lstStyle/>
          <a:p>
            <a:r>
              <a:rPr lang="en-GB" b="1" dirty="0"/>
              <a:t>Bedfordshire, Luton and Milton Keynes Health and Care Partnership</a:t>
            </a:r>
            <a:endParaRPr lang="en-GB" dirty="0"/>
          </a:p>
        </p:txBody>
      </p:sp>
      <p:sp>
        <p:nvSpPr>
          <p:cNvPr id="5" name="Slide Number Placeholder 4">
            <a:extLst>
              <a:ext uri="{FF2B5EF4-FFF2-40B4-BE49-F238E27FC236}">
                <a16:creationId xmlns:a16="http://schemas.microsoft.com/office/drawing/2014/main" id="{35800034-8966-4A4B-B5B7-29BD01968976}"/>
              </a:ext>
            </a:extLst>
          </p:cNvPr>
          <p:cNvSpPr>
            <a:spLocks noGrp="1"/>
          </p:cNvSpPr>
          <p:nvPr>
            <p:ph type="sldNum" sz="quarter" idx="12"/>
          </p:nvPr>
        </p:nvSpPr>
        <p:spPr/>
        <p:txBody>
          <a:bodyPr/>
          <a:lstStyle/>
          <a:p>
            <a:fld id="{30A60DCE-9105-48A5-8A92-25C9283756D1}" type="slidenum">
              <a:rPr lang="en-GB" smtClean="0"/>
              <a:pPr/>
              <a:t>2</a:t>
            </a:fld>
            <a:endParaRPr lang="en-GB" dirty="0"/>
          </a:p>
        </p:txBody>
      </p:sp>
      <p:sp>
        <p:nvSpPr>
          <p:cNvPr id="6" name="Text Placeholder 5">
            <a:extLst>
              <a:ext uri="{FF2B5EF4-FFF2-40B4-BE49-F238E27FC236}">
                <a16:creationId xmlns:a16="http://schemas.microsoft.com/office/drawing/2014/main" id="{554C8E7A-10F2-F14E-9444-EB6EB355A847}"/>
              </a:ext>
            </a:extLst>
          </p:cNvPr>
          <p:cNvSpPr>
            <a:spLocks noGrp="1"/>
          </p:cNvSpPr>
          <p:nvPr>
            <p:ph type="body" sz="quarter" idx="13"/>
          </p:nvPr>
        </p:nvSpPr>
        <p:spPr/>
        <p:txBody>
          <a:bodyPr>
            <a:normAutofit/>
          </a:bodyPr>
          <a:lstStyle/>
          <a:p>
            <a:pPr marL="0" indent="0" algn="ctr">
              <a:buNone/>
            </a:pPr>
            <a:r>
              <a:rPr lang="en-US" sz="3200" b="1" dirty="0">
                <a:solidFill>
                  <a:schemeClr val="tx2"/>
                </a:solidFill>
              </a:rPr>
              <a:t>01</a:t>
            </a:r>
          </a:p>
        </p:txBody>
      </p:sp>
      <p:pic>
        <p:nvPicPr>
          <p:cNvPr id="12" name="Picture Placeholder 11" descr="A picture containing person, indoor, wall, person&#10;&#10;Description automatically generated">
            <a:extLst>
              <a:ext uri="{FF2B5EF4-FFF2-40B4-BE49-F238E27FC236}">
                <a16:creationId xmlns:a16="http://schemas.microsoft.com/office/drawing/2014/main" id="{479B7C02-3A7E-954A-A94A-6210B6889CC0}"/>
              </a:ext>
            </a:extLst>
          </p:cNvPr>
          <p:cNvPicPr>
            <a:picLocks noGrp="1" noChangeAspect="1"/>
          </p:cNvPicPr>
          <p:nvPr>
            <p:ph type="pic" sz="quarter" idx="14"/>
          </p:nvPr>
        </p:nvPicPr>
        <p:blipFill rotWithShape="1">
          <a:blip r:embed="rId2" cstate="print">
            <a:extLst>
              <a:ext uri="{28A0092B-C50C-407E-A947-70E740481C1C}">
                <a14:useLocalDpi xmlns:a14="http://schemas.microsoft.com/office/drawing/2010/main" val="0"/>
              </a:ext>
            </a:extLst>
          </a:blip>
          <a:srcRect/>
          <a:stretch>
            <a:fillRect/>
          </a:stretch>
        </p:blipFill>
        <p:spPr>
          <a:xfrm flipH="1">
            <a:off x="8112224" y="1607656"/>
            <a:ext cx="3797300" cy="3797300"/>
          </a:xfrm>
        </p:spPr>
      </p:pic>
    </p:spTree>
    <p:extLst>
      <p:ext uri="{BB962C8B-B14F-4D97-AF65-F5344CB8AC3E}">
        <p14:creationId xmlns:p14="http://schemas.microsoft.com/office/powerpoint/2010/main" val="2416114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470B8-762A-4EC6-BED7-968580BAEBC9}"/>
              </a:ext>
            </a:extLst>
          </p:cNvPr>
          <p:cNvSpPr>
            <a:spLocks noGrp="1"/>
          </p:cNvSpPr>
          <p:nvPr>
            <p:ph type="title"/>
          </p:nvPr>
        </p:nvSpPr>
        <p:spPr/>
        <p:txBody>
          <a:bodyPr>
            <a:normAutofit/>
          </a:bodyPr>
          <a:lstStyle/>
          <a:p>
            <a:r>
              <a:rPr lang="en-GB" sz="4400" dirty="0"/>
              <a:t>A better future</a:t>
            </a:r>
          </a:p>
        </p:txBody>
      </p:sp>
      <p:sp>
        <p:nvSpPr>
          <p:cNvPr id="3" name="Content Placeholder 2">
            <a:extLst>
              <a:ext uri="{FF2B5EF4-FFF2-40B4-BE49-F238E27FC236}">
                <a16:creationId xmlns:a16="http://schemas.microsoft.com/office/drawing/2014/main" id="{DF03DD8F-CAB0-4459-B53C-CBAA95C95FC8}"/>
              </a:ext>
            </a:extLst>
          </p:cNvPr>
          <p:cNvSpPr>
            <a:spLocks noGrp="1"/>
          </p:cNvSpPr>
          <p:nvPr>
            <p:ph idx="1"/>
          </p:nvPr>
        </p:nvSpPr>
        <p:spPr>
          <a:xfrm>
            <a:off x="623392" y="1844825"/>
            <a:ext cx="7488832" cy="4281340"/>
          </a:xfrm>
        </p:spPr>
        <p:txBody>
          <a:bodyPr>
            <a:normAutofit/>
          </a:bodyPr>
          <a:lstStyle/>
          <a:p>
            <a:pPr marL="0" indent="0">
              <a:spcAft>
                <a:spcPts val="600"/>
              </a:spcAft>
              <a:buNone/>
            </a:pPr>
            <a:r>
              <a:rPr lang="en-GB" b="1" dirty="0"/>
              <a:t>Our aim is simple;</a:t>
            </a:r>
          </a:p>
          <a:p>
            <a:pPr marL="0" indent="0">
              <a:spcAft>
                <a:spcPts val="600"/>
              </a:spcAft>
              <a:buNone/>
            </a:pPr>
            <a:r>
              <a:rPr lang="en-GB" sz="2600" b="1" i="1" dirty="0">
                <a:solidFill>
                  <a:schemeClr val="tx2"/>
                </a:solidFill>
              </a:rPr>
              <a:t>We want everyone in our towns, </a:t>
            </a:r>
            <a:br>
              <a:rPr lang="en-GB" sz="2600" b="1" i="1" dirty="0">
                <a:solidFill>
                  <a:schemeClr val="tx2"/>
                </a:solidFill>
              </a:rPr>
            </a:br>
            <a:r>
              <a:rPr lang="en-GB" sz="2600" b="1" i="1" dirty="0">
                <a:solidFill>
                  <a:schemeClr val="tx2"/>
                </a:solidFill>
              </a:rPr>
              <a:t>villages and communities to live a </a:t>
            </a:r>
            <a:br>
              <a:rPr lang="en-GB" sz="2600" b="1" i="1" dirty="0">
                <a:solidFill>
                  <a:schemeClr val="tx2"/>
                </a:solidFill>
              </a:rPr>
            </a:br>
            <a:r>
              <a:rPr lang="en-GB" sz="2600" b="1" i="1" dirty="0">
                <a:solidFill>
                  <a:schemeClr val="tx2"/>
                </a:solidFill>
              </a:rPr>
              <a:t>longer, healthier life</a:t>
            </a:r>
            <a:endParaRPr lang="en-GB" sz="2600" b="1" dirty="0"/>
          </a:p>
          <a:p>
            <a:pPr marL="0" indent="0">
              <a:spcAft>
                <a:spcPts val="1200"/>
              </a:spcAft>
              <a:buNone/>
            </a:pPr>
            <a:r>
              <a:rPr lang="en-GB" sz="2300" dirty="0"/>
              <a:t>We are working with our communities to </a:t>
            </a:r>
            <a:br>
              <a:rPr lang="en-GB" sz="2300" dirty="0"/>
            </a:br>
            <a:r>
              <a:rPr lang="en-GB" sz="2300" dirty="0"/>
              <a:t>improve the things that are most important to </a:t>
            </a:r>
            <a:br>
              <a:rPr lang="en-GB" sz="2300" dirty="0"/>
            </a:br>
            <a:r>
              <a:rPr lang="en-GB" sz="2300" dirty="0"/>
              <a:t>us – like giving our children the best start in life, helping our 1m population be healthier, and working to grow our economy so that we can </a:t>
            </a:r>
            <a:br>
              <a:rPr lang="en-GB" sz="2300" dirty="0"/>
            </a:br>
            <a:r>
              <a:rPr lang="en-GB" sz="2300" dirty="0"/>
              <a:t>all live well for longer.</a:t>
            </a:r>
          </a:p>
        </p:txBody>
      </p:sp>
      <p:sp>
        <p:nvSpPr>
          <p:cNvPr id="5" name="Footer Placeholder 4">
            <a:extLst>
              <a:ext uri="{FF2B5EF4-FFF2-40B4-BE49-F238E27FC236}">
                <a16:creationId xmlns:a16="http://schemas.microsoft.com/office/drawing/2014/main" id="{DC540BE6-18DD-5C44-9452-66565CBEDA3B}"/>
              </a:ext>
            </a:extLst>
          </p:cNvPr>
          <p:cNvSpPr>
            <a:spLocks noGrp="1"/>
          </p:cNvSpPr>
          <p:nvPr>
            <p:ph type="ftr" sz="quarter" idx="11"/>
          </p:nvPr>
        </p:nvSpPr>
        <p:spPr/>
        <p:txBody>
          <a:bodyPr/>
          <a:lstStyle/>
          <a:p>
            <a:r>
              <a:rPr lang="en-GB" b="1"/>
              <a:t>Bedfordshire, Luton and Milton Keynes Health and Care Partnership</a:t>
            </a:r>
            <a:endParaRPr lang="en-GB" dirty="0"/>
          </a:p>
        </p:txBody>
      </p:sp>
      <p:sp>
        <p:nvSpPr>
          <p:cNvPr id="6" name="Slide Number Placeholder 5">
            <a:extLst>
              <a:ext uri="{FF2B5EF4-FFF2-40B4-BE49-F238E27FC236}">
                <a16:creationId xmlns:a16="http://schemas.microsoft.com/office/drawing/2014/main" id="{91BAC865-2966-C941-B7B0-BE3BFA4F4DAD}"/>
              </a:ext>
            </a:extLst>
          </p:cNvPr>
          <p:cNvSpPr>
            <a:spLocks noGrp="1"/>
          </p:cNvSpPr>
          <p:nvPr>
            <p:ph type="sldNum" sz="quarter" idx="12"/>
          </p:nvPr>
        </p:nvSpPr>
        <p:spPr/>
        <p:txBody>
          <a:bodyPr/>
          <a:lstStyle/>
          <a:p>
            <a:fld id="{30A60DCE-9105-48A5-8A92-25C9283756D1}" type="slidenum">
              <a:rPr lang="en-GB" smtClean="0"/>
              <a:pPr/>
              <a:t>3</a:t>
            </a:fld>
            <a:endParaRPr lang="en-GB" dirty="0"/>
          </a:p>
        </p:txBody>
      </p:sp>
      <p:sp>
        <p:nvSpPr>
          <p:cNvPr id="11" name="Text Placeholder 10">
            <a:extLst>
              <a:ext uri="{FF2B5EF4-FFF2-40B4-BE49-F238E27FC236}">
                <a16:creationId xmlns:a16="http://schemas.microsoft.com/office/drawing/2014/main" id="{91F3FF29-4015-724C-82C8-EE7D072AFA36}"/>
              </a:ext>
            </a:extLst>
          </p:cNvPr>
          <p:cNvSpPr>
            <a:spLocks noGrp="1"/>
          </p:cNvSpPr>
          <p:nvPr>
            <p:ph type="body" sz="quarter" idx="13"/>
          </p:nvPr>
        </p:nvSpPr>
        <p:spPr/>
        <p:txBody>
          <a:bodyPr lIns="0" rIns="0">
            <a:noAutofit/>
          </a:bodyPr>
          <a:lstStyle/>
          <a:p>
            <a:pPr marL="0" indent="0" algn="ctr">
              <a:buNone/>
            </a:pPr>
            <a:r>
              <a:rPr lang="en-US" sz="3200" b="1" dirty="0">
                <a:solidFill>
                  <a:schemeClr val="bg1"/>
                </a:solidFill>
              </a:rPr>
              <a:t>02</a:t>
            </a:r>
          </a:p>
        </p:txBody>
      </p:sp>
      <p:pic>
        <p:nvPicPr>
          <p:cNvPr id="10" name="Picture Placeholder 9" descr="A group of people posing for a photo&#10;&#10;Description automatically generated with medium confidence">
            <a:extLst>
              <a:ext uri="{FF2B5EF4-FFF2-40B4-BE49-F238E27FC236}">
                <a16:creationId xmlns:a16="http://schemas.microsoft.com/office/drawing/2014/main" id="{8ED675EA-1E1C-D844-8C10-0B05204F05E4}"/>
              </a:ext>
            </a:extLst>
          </p:cNvPr>
          <p:cNvPicPr preferRelativeResize="0">
            <a:picLocks/>
          </p:cNvPicPr>
          <p:nvPr/>
        </p:nvPicPr>
        <p:blipFill rotWithShape="1">
          <a:blip r:embed="rId4" cstate="print">
            <a:extLst>
              <a:ext uri="{28A0092B-C50C-407E-A947-70E740481C1C}">
                <a14:useLocalDpi xmlns:a14="http://schemas.microsoft.com/office/drawing/2010/main" val="0"/>
              </a:ext>
            </a:extLst>
          </a:blip>
          <a:srcRect t="21" b="21"/>
          <a:stretch/>
        </p:blipFill>
        <p:spPr>
          <a:xfrm flipH="1">
            <a:off x="7414436" y="476672"/>
            <a:ext cx="4281340" cy="4281340"/>
          </a:xfrm>
          <a:prstGeom prst="ellipse">
            <a:avLst/>
          </a:prstGeom>
        </p:spPr>
      </p:pic>
    </p:spTree>
    <p:extLst>
      <p:ext uri="{BB962C8B-B14F-4D97-AF65-F5344CB8AC3E}">
        <p14:creationId xmlns:p14="http://schemas.microsoft.com/office/powerpoint/2010/main" val="19309278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7DAC10-AE76-4B53-B8C2-586B0D188F62}"/>
              </a:ext>
            </a:extLst>
          </p:cNvPr>
          <p:cNvSpPr>
            <a:spLocks noGrp="1"/>
          </p:cNvSpPr>
          <p:nvPr>
            <p:ph type="title"/>
          </p:nvPr>
        </p:nvSpPr>
        <p:spPr/>
        <p:txBody>
          <a:bodyPr anchor="ctr">
            <a:normAutofit/>
          </a:bodyPr>
          <a:lstStyle/>
          <a:p>
            <a:r>
              <a:rPr lang="en-GB" dirty="0"/>
              <a:t>Our area</a:t>
            </a:r>
          </a:p>
        </p:txBody>
      </p:sp>
      <p:sp>
        <p:nvSpPr>
          <p:cNvPr id="3" name="Content Placeholder 2">
            <a:extLst>
              <a:ext uri="{FF2B5EF4-FFF2-40B4-BE49-F238E27FC236}">
                <a16:creationId xmlns:a16="http://schemas.microsoft.com/office/drawing/2014/main" id="{C17CE1A1-4828-4347-82DF-9EFADA255C84}"/>
              </a:ext>
            </a:extLst>
          </p:cNvPr>
          <p:cNvSpPr>
            <a:spLocks noGrp="1"/>
          </p:cNvSpPr>
          <p:nvPr>
            <p:ph idx="1"/>
          </p:nvPr>
        </p:nvSpPr>
        <p:spPr>
          <a:xfrm>
            <a:off x="596522" y="1866110"/>
            <a:ext cx="2691166" cy="3964501"/>
          </a:xfrm>
          <a:solidFill>
            <a:schemeClr val="accent3"/>
          </a:solidFill>
        </p:spPr>
        <p:txBody>
          <a:bodyPr wrap="square" lIns="180000" tIns="180000" rIns="180000" bIns="180000">
            <a:spAutoFit/>
          </a:bodyPr>
          <a:lstStyle/>
          <a:p>
            <a:pPr marL="0" indent="0">
              <a:buNone/>
            </a:pPr>
            <a:r>
              <a:rPr lang="en-GB" sz="1800" spc="-40" dirty="0">
                <a:solidFill>
                  <a:schemeClr val="bg1"/>
                </a:solidFill>
              </a:rPr>
              <a:t>The four places in our Integrated Care System are vibrant and culturally diverse and cover a population of 1million. Whilst there are health inequalities, there is growth and opportunities for us to improve the health and wellbeing of people who live here.</a:t>
            </a:r>
          </a:p>
        </p:txBody>
      </p:sp>
      <p:sp>
        <p:nvSpPr>
          <p:cNvPr id="4" name="Footer Placeholder 3">
            <a:extLst>
              <a:ext uri="{FF2B5EF4-FFF2-40B4-BE49-F238E27FC236}">
                <a16:creationId xmlns:a16="http://schemas.microsoft.com/office/drawing/2014/main" id="{AB7E097A-97EA-4A72-A2B0-B9D0C1F19D0D}"/>
              </a:ext>
            </a:extLst>
          </p:cNvPr>
          <p:cNvSpPr>
            <a:spLocks noGrp="1"/>
          </p:cNvSpPr>
          <p:nvPr>
            <p:ph type="ftr" sz="quarter" idx="11"/>
          </p:nvPr>
        </p:nvSpPr>
        <p:spPr/>
        <p:txBody>
          <a:bodyPr anchor="ctr">
            <a:normAutofit/>
          </a:bodyPr>
          <a:lstStyle/>
          <a:p>
            <a:pPr>
              <a:spcAft>
                <a:spcPts val="600"/>
              </a:spcAft>
            </a:pPr>
            <a:r>
              <a:rPr lang="en-GB" b="1"/>
              <a:t>Bedfordshire, Luton and Milton Keynes Health and Care Partnership</a:t>
            </a:r>
            <a:endParaRPr lang="en-GB"/>
          </a:p>
        </p:txBody>
      </p:sp>
      <p:sp>
        <p:nvSpPr>
          <p:cNvPr id="5" name="Slide Number Placeholder 4">
            <a:extLst>
              <a:ext uri="{FF2B5EF4-FFF2-40B4-BE49-F238E27FC236}">
                <a16:creationId xmlns:a16="http://schemas.microsoft.com/office/drawing/2014/main" id="{3D71B51C-4CD8-4C1D-A081-98C9B533BEF6}"/>
              </a:ext>
            </a:extLst>
          </p:cNvPr>
          <p:cNvSpPr>
            <a:spLocks noGrp="1"/>
          </p:cNvSpPr>
          <p:nvPr>
            <p:ph type="sldNum" sz="quarter" idx="12"/>
          </p:nvPr>
        </p:nvSpPr>
        <p:spPr/>
        <p:txBody>
          <a:bodyPr anchor="ctr">
            <a:normAutofit/>
          </a:bodyPr>
          <a:lstStyle/>
          <a:p>
            <a:pPr>
              <a:spcAft>
                <a:spcPts val="600"/>
              </a:spcAft>
            </a:pPr>
            <a:fld id="{30A60DCE-9105-48A5-8A92-25C9283756D1}" type="slidenum">
              <a:rPr lang="en-GB" smtClean="0"/>
              <a:pPr>
                <a:spcAft>
                  <a:spcPts val="600"/>
                </a:spcAft>
              </a:pPr>
              <a:t>4</a:t>
            </a:fld>
            <a:endParaRPr lang="en-GB"/>
          </a:p>
        </p:txBody>
      </p:sp>
      <p:sp>
        <p:nvSpPr>
          <p:cNvPr id="6" name="Text Placeholder 5">
            <a:extLst>
              <a:ext uri="{FF2B5EF4-FFF2-40B4-BE49-F238E27FC236}">
                <a16:creationId xmlns:a16="http://schemas.microsoft.com/office/drawing/2014/main" id="{0EECD52B-ED0F-4ACA-B860-4657F34516BB}"/>
              </a:ext>
            </a:extLst>
          </p:cNvPr>
          <p:cNvSpPr>
            <a:spLocks noGrp="1"/>
          </p:cNvSpPr>
          <p:nvPr>
            <p:ph type="body" sz="quarter" idx="13"/>
          </p:nvPr>
        </p:nvSpPr>
        <p:spPr/>
        <p:txBody>
          <a:bodyPr anchor="ctr">
            <a:normAutofit/>
          </a:bodyPr>
          <a:lstStyle/>
          <a:p>
            <a:pPr marL="0" indent="0" algn="ctr">
              <a:buNone/>
            </a:pPr>
            <a:r>
              <a:rPr lang="en-GB" sz="2900" b="1" dirty="0">
                <a:solidFill>
                  <a:schemeClr val="bg1"/>
                </a:solidFill>
              </a:rPr>
              <a:t>03</a:t>
            </a:r>
          </a:p>
        </p:txBody>
      </p:sp>
      <p:sp>
        <p:nvSpPr>
          <p:cNvPr id="15" name="TextBox 14">
            <a:extLst>
              <a:ext uri="{FF2B5EF4-FFF2-40B4-BE49-F238E27FC236}">
                <a16:creationId xmlns:a16="http://schemas.microsoft.com/office/drawing/2014/main" id="{2730422A-6145-5243-8977-FE973EC7E7CE}"/>
              </a:ext>
            </a:extLst>
          </p:cNvPr>
          <p:cNvSpPr txBox="1"/>
          <p:nvPr/>
        </p:nvSpPr>
        <p:spPr>
          <a:xfrm>
            <a:off x="3402310" y="4093214"/>
            <a:ext cx="2909713" cy="1985159"/>
          </a:xfrm>
          <a:prstGeom prst="rect">
            <a:avLst/>
          </a:prstGeom>
          <a:noFill/>
        </p:spPr>
        <p:txBody>
          <a:bodyPr wrap="square">
            <a:spAutoFit/>
          </a:bodyPr>
          <a:lstStyle/>
          <a:p>
            <a:r>
              <a:rPr lang="en-GB" b="1" dirty="0">
                <a:solidFill>
                  <a:schemeClr val="tx2"/>
                </a:solidFill>
                <a:effectLst/>
                <a:latin typeface="+mj-lt"/>
              </a:rPr>
              <a:t>Milton Keynes</a:t>
            </a:r>
          </a:p>
          <a:p>
            <a:r>
              <a:rPr lang="en-GB" sz="1500" dirty="0">
                <a:solidFill>
                  <a:schemeClr val="tx1">
                    <a:lumMod val="95000"/>
                    <a:lumOff val="5000"/>
                  </a:schemeClr>
                </a:solidFill>
                <a:latin typeface="+mj-lt"/>
              </a:rPr>
              <a:t>A mixture of urban and rural areas </a:t>
            </a:r>
            <a:r>
              <a:rPr lang="en-GB" sz="1500">
                <a:solidFill>
                  <a:schemeClr val="tx1">
                    <a:lumMod val="95000"/>
                    <a:lumOff val="5000"/>
                  </a:schemeClr>
                </a:solidFill>
                <a:latin typeface="+mj-lt"/>
              </a:rPr>
              <a:t>including distinct </a:t>
            </a:r>
          </a:p>
          <a:p>
            <a:r>
              <a:rPr lang="en-GB" sz="1500">
                <a:solidFill>
                  <a:schemeClr val="tx1">
                    <a:lumMod val="95000"/>
                    <a:lumOff val="5000"/>
                  </a:schemeClr>
                </a:solidFill>
                <a:latin typeface="+mj-lt"/>
              </a:rPr>
              <a:t>towns </a:t>
            </a:r>
            <a:r>
              <a:rPr lang="en-GB" sz="1500" dirty="0">
                <a:solidFill>
                  <a:schemeClr val="tx1">
                    <a:lumMod val="95000"/>
                    <a:lumOff val="5000"/>
                  </a:schemeClr>
                </a:solidFill>
                <a:latin typeface="+mj-lt"/>
              </a:rPr>
              <a:t>and villages. 140 languages are spoken in our schools; the population is young with 27% of residents aged 19 or younger.</a:t>
            </a:r>
          </a:p>
        </p:txBody>
      </p:sp>
      <p:sp>
        <p:nvSpPr>
          <p:cNvPr id="16" name="TextBox 15">
            <a:extLst>
              <a:ext uri="{FF2B5EF4-FFF2-40B4-BE49-F238E27FC236}">
                <a16:creationId xmlns:a16="http://schemas.microsoft.com/office/drawing/2014/main" id="{F0208F20-0F3F-8042-9D69-9443451E84F5}"/>
              </a:ext>
            </a:extLst>
          </p:cNvPr>
          <p:cNvSpPr txBox="1"/>
          <p:nvPr/>
        </p:nvSpPr>
        <p:spPr>
          <a:xfrm>
            <a:off x="3402310" y="1857981"/>
            <a:ext cx="2909713" cy="1985159"/>
          </a:xfrm>
          <a:prstGeom prst="rect">
            <a:avLst/>
          </a:prstGeom>
          <a:noFill/>
        </p:spPr>
        <p:txBody>
          <a:bodyPr wrap="square">
            <a:spAutoFit/>
          </a:bodyPr>
          <a:lstStyle/>
          <a:p>
            <a:r>
              <a:rPr lang="en-GB" b="1" dirty="0">
                <a:solidFill>
                  <a:schemeClr val="tx2"/>
                </a:solidFill>
                <a:effectLst/>
                <a:latin typeface="+mj-lt"/>
              </a:rPr>
              <a:t>Bedford Borough</a:t>
            </a:r>
          </a:p>
          <a:p>
            <a:r>
              <a:rPr lang="en-GB" sz="1500" dirty="0">
                <a:solidFill>
                  <a:schemeClr val="tx1">
                    <a:lumMod val="95000"/>
                    <a:lumOff val="5000"/>
                  </a:schemeClr>
                </a:solidFill>
                <a:effectLst/>
                <a:latin typeface="+mj-lt"/>
              </a:rPr>
              <a:t>A diverse Borough with up to 100 different ethnicities and 149 spoken languages. Two thirds of the population live</a:t>
            </a:r>
          </a:p>
          <a:p>
            <a:r>
              <a:rPr lang="en-GB" sz="1500" dirty="0">
                <a:solidFill>
                  <a:schemeClr val="tx1">
                    <a:lumMod val="95000"/>
                    <a:lumOff val="5000"/>
                  </a:schemeClr>
                </a:solidFill>
                <a:effectLst/>
                <a:latin typeface="+mj-lt"/>
              </a:rPr>
              <a:t>in our urban centres </a:t>
            </a:r>
          </a:p>
          <a:p>
            <a:r>
              <a:rPr lang="en-GB" sz="1500">
                <a:solidFill>
                  <a:schemeClr val="tx1">
                    <a:lumMod val="95000"/>
                    <a:lumOff val="5000"/>
                  </a:schemeClr>
                </a:solidFill>
                <a:effectLst/>
                <a:latin typeface="+mj-lt"/>
              </a:rPr>
              <a:t>whilst </a:t>
            </a:r>
            <a:r>
              <a:rPr lang="en-GB" sz="1500" dirty="0">
                <a:solidFill>
                  <a:schemeClr val="tx1">
                    <a:lumMod val="95000"/>
                    <a:lumOff val="5000"/>
                  </a:schemeClr>
                </a:solidFill>
                <a:effectLst/>
                <a:latin typeface="+mj-lt"/>
              </a:rPr>
              <a:t>the </a:t>
            </a:r>
            <a:r>
              <a:rPr lang="en-GB" sz="1500">
                <a:solidFill>
                  <a:schemeClr val="tx1">
                    <a:lumMod val="95000"/>
                    <a:lumOff val="5000"/>
                  </a:schemeClr>
                </a:solidFill>
                <a:effectLst/>
                <a:latin typeface="+mj-lt"/>
              </a:rPr>
              <a:t>remaining live</a:t>
            </a:r>
          </a:p>
          <a:p>
            <a:r>
              <a:rPr lang="en-GB" sz="1500">
                <a:solidFill>
                  <a:schemeClr val="tx1">
                    <a:lumMod val="95000"/>
                    <a:lumOff val="5000"/>
                  </a:schemeClr>
                </a:solidFill>
                <a:effectLst/>
                <a:latin typeface="+mj-lt"/>
              </a:rPr>
              <a:t>in </a:t>
            </a:r>
            <a:r>
              <a:rPr lang="en-GB" sz="1500" dirty="0">
                <a:solidFill>
                  <a:schemeClr val="tx1">
                    <a:lumMod val="95000"/>
                    <a:lumOff val="5000"/>
                  </a:schemeClr>
                </a:solidFill>
                <a:effectLst/>
                <a:latin typeface="+mj-lt"/>
              </a:rPr>
              <a:t>our many rural areas.</a:t>
            </a:r>
          </a:p>
        </p:txBody>
      </p:sp>
      <p:sp>
        <p:nvSpPr>
          <p:cNvPr id="17" name="TextBox 16">
            <a:extLst>
              <a:ext uri="{FF2B5EF4-FFF2-40B4-BE49-F238E27FC236}">
                <a16:creationId xmlns:a16="http://schemas.microsoft.com/office/drawing/2014/main" id="{25A832E0-3849-664C-B74F-94324820DF11}"/>
              </a:ext>
            </a:extLst>
          </p:cNvPr>
          <p:cNvSpPr txBox="1"/>
          <p:nvPr/>
        </p:nvSpPr>
        <p:spPr>
          <a:xfrm>
            <a:off x="9336360" y="1745368"/>
            <a:ext cx="2503432" cy="1985159"/>
          </a:xfrm>
          <a:prstGeom prst="rect">
            <a:avLst/>
          </a:prstGeom>
          <a:noFill/>
        </p:spPr>
        <p:txBody>
          <a:bodyPr wrap="square">
            <a:spAutoFit/>
          </a:bodyPr>
          <a:lstStyle/>
          <a:p>
            <a:pPr algn="r"/>
            <a:r>
              <a:rPr lang="en-GB" b="1" dirty="0">
                <a:solidFill>
                  <a:schemeClr val="tx2"/>
                </a:solidFill>
                <a:latin typeface="+mj-lt"/>
              </a:rPr>
              <a:t>Central Bedfordshire</a:t>
            </a:r>
          </a:p>
          <a:p>
            <a:pPr algn="r"/>
            <a:r>
              <a:rPr lang="en-GB" sz="1500" dirty="0">
                <a:solidFill>
                  <a:schemeClr val="tx1">
                    <a:lumMod val="95000"/>
                    <a:lumOff val="5000"/>
                  </a:schemeClr>
                </a:solidFill>
                <a:latin typeface="+mj-lt"/>
              </a:rPr>
              <a:t>A diverse area, with over half of the population living in rural areas and the rest in market towns. The area is generally affluent but there are areas of deprivation.</a:t>
            </a:r>
          </a:p>
        </p:txBody>
      </p:sp>
      <p:sp>
        <p:nvSpPr>
          <p:cNvPr id="18" name="TextBox 17">
            <a:extLst>
              <a:ext uri="{FF2B5EF4-FFF2-40B4-BE49-F238E27FC236}">
                <a16:creationId xmlns:a16="http://schemas.microsoft.com/office/drawing/2014/main" id="{F1CE09C5-C162-DF48-85F9-4D95EB89A9D2}"/>
              </a:ext>
            </a:extLst>
          </p:cNvPr>
          <p:cNvSpPr txBox="1"/>
          <p:nvPr/>
        </p:nvSpPr>
        <p:spPr>
          <a:xfrm>
            <a:off x="8817772" y="3820026"/>
            <a:ext cx="3054590" cy="2446824"/>
          </a:xfrm>
          <a:prstGeom prst="rect">
            <a:avLst/>
          </a:prstGeom>
          <a:noFill/>
        </p:spPr>
        <p:txBody>
          <a:bodyPr wrap="square">
            <a:spAutoFit/>
          </a:bodyPr>
          <a:lstStyle/>
          <a:p>
            <a:pPr algn="r"/>
            <a:r>
              <a:rPr lang="en-GB" b="1" dirty="0">
                <a:solidFill>
                  <a:schemeClr val="tx2"/>
                </a:solidFill>
                <a:latin typeface="+mj-lt"/>
              </a:rPr>
              <a:t>Luton</a:t>
            </a:r>
          </a:p>
          <a:p>
            <a:pPr algn="r"/>
            <a:r>
              <a:rPr lang="en-GB" sz="1500" dirty="0">
                <a:solidFill>
                  <a:schemeClr val="tx1">
                    <a:lumMod val="95000"/>
                    <a:lumOff val="5000"/>
                  </a:schemeClr>
                </a:solidFill>
                <a:latin typeface="+mj-lt"/>
              </a:rPr>
              <a:t>Diverse, densely populated town with over 150 languages and dialects spoken. It has a younger than average population and above average levels of unemployment and deprivation, with high levels of child poverty.</a:t>
            </a:r>
          </a:p>
        </p:txBody>
      </p:sp>
      <p:pic>
        <p:nvPicPr>
          <p:cNvPr id="9" name="Picture 8" descr="Map&#10;&#10;Description automatically generated">
            <a:extLst>
              <a:ext uri="{FF2B5EF4-FFF2-40B4-BE49-F238E27FC236}">
                <a16:creationId xmlns:a16="http://schemas.microsoft.com/office/drawing/2014/main" id="{62678F9E-E931-4DDA-9327-606331FC63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0895" y="1391916"/>
            <a:ext cx="3670087" cy="4612880"/>
          </a:xfrm>
          <a:prstGeom prst="rect">
            <a:avLst/>
          </a:prstGeom>
        </p:spPr>
      </p:pic>
    </p:spTree>
    <p:extLst>
      <p:ext uri="{BB962C8B-B14F-4D97-AF65-F5344CB8AC3E}">
        <p14:creationId xmlns:p14="http://schemas.microsoft.com/office/powerpoint/2010/main" val="1119542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D3E44-CEFC-4E95-939C-9DDBFEB5A481}"/>
              </a:ext>
            </a:extLst>
          </p:cNvPr>
          <p:cNvSpPr>
            <a:spLocks noGrp="1"/>
          </p:cNvSpPr>
          <p:nvPr>
            <p:ph type="title"/>
          </p:nvPr>
        </p:nvSpPr>
        <p:spPr/>
        <p:txBody>
          <a:bodyPr>
            <a:normAutofit/>
          </a:bodyPr>
          <a:lstStyle/>
          <a:p>
            <a:r>
              <a:rPr lang="en-GB" dirty="0"/>
              <a:t>A great place to live</a:t>
            </a:r>
          </a:p>
        </p:txBody>
      </p:sp>
      <p:sp>
        <p:nvSpPr>
          <p:cNvPr id="5" name="Footer Placeholder 4">
            <a:extLst>
              <a:ext uri="{FF2B5EF4-FFF2-40B4-BE49-F238E27FC236}">
                <a16:creationId xmlns:a16="http://schemas.microsoft.com/office/drawing/2014/main" id="{74CDAB6E-EED4-544A-99F1-006A7212271A}"/>
              </a:ext>
            </a:extLst>
          </p:cNvPr>
          <p:cNvSpPr>
            <a:spLocks noGrp="1"/>
          </p:cNvSpPr>
          <p:nvPr>
            <p:ph type="ftr" sz="quarter" idx="11"/>
          </p:nvPr>
        </p:nvSpPr>
        <p:spPr/>
        <p:txBody>
          <a:bodyPr/>
          <a:lstStyle/>
          <a:p>
            <a:r>
              <a:rPr lang="en-GB" b="1" dirty="0">
                <a:solidFill>
                  <a:schemeClr val="tx1">
                    <a:lumMod val="50000"/>
                    <a:lumOff val="50000"/>
                  </a:schemeClr>
                </a:solidFill>
              </a:rPr>
              <a:t>Bedfordshire, Luton and Milton Keynes Health and Care Partnership</a:t>
            </a:r>
            <a:endParaRPr lang="en-GB" dirty="0">
              <a:solidFill>
                <a:schemeClr val="tx1">
                  <a:lumMod val="50000"/>
                  <a:lumOff val="50000"/>
                </a:schemeClr>
              </a:solidFill>
            </a:endParaRPr>
          </a:p>
        </p:txBody>
      </p:sp>
      <p:sp>
        <p:nvSpPr>
          <p:cNvPr id="6" name="Slide Number Placeholder 5">
            <a:extLst>
              <a:ext uri="{FF2B5EF4-FFF2-40B4-BE49-F238E27FC236}">
                <a16:creationId xmlns:a16="http://schemas.microsoft.com/office/drawing/2014/main" id="{9CB69783-90B7-8140-BC92-0385C3CB3E25}"/>
              </a:ext>
            </a:extLst>
          </p:cNvPr>
          <p:cNvSpPr>
            <a:spLocks noGrp="1"/>
          </p:cNvSpPr>
          <p:nvPr>
            <p:ph type="sldNum" sz="quarter" idx="12"/>
          </p:nvPr>
        </p:nvSpPr>
        <p:spPr/>
        <p:txBody>
          <a:bodyPr/>
          <a:lstStyle/>
          <a:p>
            <a:fld id="{30A60DCE-9105-48A5-8A92-25C9283756D1}" type="slidenum">
              <a:rPr lang="en-GB" smtClean="0"/>
              <a:pPr/>
              <a:t>5</a:t>
            </a:fld>
            <a:endParaRPr lang="en-GB" dirty="0"/>
          </a:p>
        </p:txBody>
      </p:sp>
      <p:sp>
        <p:nvSpPr>
          <p:cNvPr id="7" name="Text Placeholder 6">
            <a:extLst>
              <a:ext uri="{FF2B5EF4-FFF2-40B4-BE49-F238E27FC236}">
                <a16:creationId xmlns:a16="http://schemas.microsoft.com/office/drawing/2014/main" id="{BBE40843-2548-FD4E-A8E9-5620AD0C1B0F}"/>
              </a:ext>
            </a:extLst>
          </p:cNvPr>
          <p:cNvSpPr>
            <a:spLocks noGrp="1"/>
          </p:cNvSpPr>
          <p:nvPr>
            <p:ph type="body" sz="quarter" idx="13"/>
          </p:nvPr>
        </p:nvSpPr>
        <p:spPr/>
        <p:txBody>
          <a:bodyPr>
            <a:normAutofit/>
          </a:bodyPr>
          <a:lstStyle/>
          <a:p>
            <a:pPr marL="0" indent="0" algn="ctr">
              <a:buNone/>
            </a:pPr>
            <a:r>
              <a:rPr lang="en-US" sz="3200" b="1" dirty="0">
                <a:solidFill>
                  <a:schemeClr val="bg1"/>
                </a:solidFill>
              </a:rPr>
              <a:t>03</a:t>
            </a:r>
          </a:p>
        </p:txBody>
      </p:sp>
      <p:sp>
        <p:nvSpPr>
          <p:cNvPr id="11" name="TextBox 10">
            <a:extLst>
              <a:ext uri="{FF2B5EF4-FFF2-40B4-BE49-F238E27FC236}">
                <a16:creationId xmlns:a16="http://schemas.microsoft.com/office/drawing/2014/main" id="{1989F2F3-3C78-E942-B11C-2EF3026338EB}"/>
              </a:ext>
            </a:extLst>
          </p:cNvPr>
          <p:cNvSpPr txBox="1"/>
          <p:nvPr/>
        </p:nvSpPr>
        <p:spPr>
          <a:xfrm>
            <a:off x="1186620" y="1772251"/>
            <a:ext cx="4666487" cy="2155521"/>
          </a:xfrm>
          <a:prstGeom prst="roundRect">
            <a:avLst>
              <a:gd name="adj" fmla="val 2700"/>
            </a:avLst>
          </a:prstGeom>
          <a:solidFill>
            <a:schemeClr val="accent3"/>
          </a:solidFill>
        </p:spPr>
        <p:txBody>
          <a:bodyPr wrap="square" lIns="684000" tIns="180000" rIns="180000" bIns="180000" anchor="ctr" anchorCtr="0">
            <a:noAutofit/>
          </a:bodyPr>
          <a:lstStyle/>
          <a:p>
            <a:pPr marL="0" indent="0">
              <a:buNone/>
            </a:pPr>
            <a:r>
              <a:rPr lang="en-GB" dirty="0">
                <a:solidFill>
                  <a:schemeClr val="bg1"/>
                </a:solidFill>
              </a:rPr>
              <a:t>Our area covers four places </a:t>
            </a:r>
            <a:r>
              <a:rPr lang="en-GB" b="1" dirty="0">
                <a:solidFill>
                  <a:schemeClr val="bg1"/>
                </a:solidFill>
              </a:rPr>
              <a:t>Bedford, Central Bedfordshire, Luton and Milton Keynes </a:t>
            </a:r>
            <a:r>
              <a:rPr lang="en-GB" dirty="0">
                <a:solidFill>
                  <a:schemeClr val="bg1"/>
                </a:solidFill>
              </a:rPr>
              <a:t>- all vibrant, unique and rich in cultural heritage. Our population is diverse with more than 150 languages spoken. </a:t>
            </a:r>
          </a:p>
        </p:txBody>
      </p:sp>
      <p:sp>
        <p:nvSpPr>
          <p:cNvPr id="13" name="TextBox 12">
            <a:extLst>
              <a:ext uri="{FF2B5EF4-FFF2-40B4-BE49-F238E27FC236}">
                <a16:creationId xmlns:a16="http://schemas.microsoft.com/office/drawing/2014/main" id="{8A503C95-45FC-2140-A150-8789F2973BA4}"/>
              </a:ext>
            </a:extLst>
          </p:cNvPr>
          <p:cNvSpPr txBox="1"/>
          <p:nvPr/>
        </p:nvSpPr>
        <p:spPr>
          <a:xfrm>
            <a:off x="1186619" y="4144072"/>
            <a:ext cx="4666487" cy="1846057"/>
          </a:xfrm>
          <a:prstGeom prst="roundRect">
            <a:avLst>
              <a:gd name="adj" fmla="val 2614"/>
            </a:avLst>
          </a:prstGeom>
          <a:solidFill>
            <a:schemeClr val="accent3"/>
          </a:solidFill>
        </p:spPr>
        <p:txBody>
          <a:bodyPr wrap="square" lIns="684000" tIns="180000" rIns="180000" bIns="180000" anchor="ctr" anchorCtr="0">
            <a:noAutofit/>
          </a:bodyPr>
          <a:lstStyle/>
          <a:p>
            <a:pPr marL="0" indent="0">
              <a:buNone/>
            </a:pPr>
            <a:r>
              <a:rPr lang="en-GB" dirty="0">
                <a:solidFill>
                  <a:schemeClr val="bg1"/>
                </a:solidFill>
              </a:rPr>
              <a:t>Our five health providers are rated </a:t>
            </a:r>
            <a:r>
              <a:rPr lang="en-GB" b="1" dirty="0">
                <a:solidFill>
                  <a:schemeClr val="bg1"/>
                </a:solidFill>
              </a:rPr>
              <a:t>outstanding</a:t>
            </a:r>
            <a:r>
              <a:rPr lang="en-GB" dirty="0">
                <a:solidFill>
                  <a:schemeClr val="bg1"/>
                </a:solidFill>
              </a:rPr>
              <a:t> or good by CQC. Our health and care partners support a range of health conditions in and out of hospital.</a:t>
            </a:r>
          </a:p>
        </p:txBody>
      </p:sp>
      <p:sp>
        <p:nvSpPr>
          <p:cNvPr id="15" name="TextBox 14">
            <a:extLst>
              <a:ext uri="{FF2B5EF4-FFF2-40B4-BE49-F238E27FC236}">
                <a16:creationId xmlns:a16="http://schemas.microsoft.com/office/drawing/2014/main" id="{1E59B15F-2EDF-1F42-A027-0C208C6731F2}"/>
              </a:ext>
            </a:extLst>
          </p:cNvPr>
          <p:cNvSpPr txBox="1"/>
          <p:nvPr/>
        </p:nvSpPr>
        <p:spPr>
          <a:xfrm>
            <a:off x="6723186" y="1772251"/>
            <a:ext cx="4666487" cy="2155521"/>
          </a:xfrm>
          <a:prstGeom prst="roundRect">
            <a:avLst>
              <a:gd name="adj" fmla="val 1965"/>
            </a:avLst>
          </a:prstGeom>
          <a:solidFill>
            <a:schemeClr val="accent3"/>
          </a:solidFill>
        </p:spPr>
        <p:txBody>
          <a:bodyPr wrap="square" lIns="684000" tIns="180000" rIns="180000" bIns="180000" anchor="ctr" anchorCtr="0">
            <a:noAutofit/>
          </a:bodyPr>
          <a:lstStyle/>
          <a:p>
            <a:pPr marL="0" indent="0">
              <a:buNone/>
            </a:pPr>
            <a:r>
              <a:rPr lang="en-GB" dirty="0">
                <a:solidFill>
                  <a:schemeClr val="bg1"/>
                </a:solidFill>
              </a:rPr>
              <a:t>With </a:t>
            </a:r>
            <a:r>
              <a:rPr lang="en-GB" b="1" dirty="0">
                <a:solidFill>
                  <a:schemeClr val="bg1"/>
                </a:solidFill>
              </a:rPr>
              <a:t>2million jobs </a:t>
            </a:r>
            <a:r>
              <a:rPr lang="en-GB" dirty="0">
                <a:solidFill>
                  <a:schemeClr val="bg1"/>
                </a:solidFill>
              </a:rPr>
              <a:t>we are one of the fastest growing economies in England, contributing </a:t>
            </a:r>
            <a:r>
              <a:rPr lang="en-GB" b="1" dirty="0">
                <a:solidFill>
                  <a:schemeClr val="bg1"/>
                </a:solidFill>
              </a:rPr>
              <a:t>£110bn </a:t>
            </a:r>
            <a:r>
              <a:rPr lang="en-GB" dirty="0">
                <a:solidFill>
                  <a:schemeClr val="bg1"/>
                </a:solidFill>
              </a:rPr>
              <a:t>to the economy. We are served by an airport, train and road networks and infrastructure.</a:t>
            </a:r>
          </a:p>
        </p:txBody>
      </p:sp>
      <p:sp>
        <p:nvSpPr>
          <p:cNvPr id="17" name="TextBox 16">
            <a:extLst>
              <a:ext uri="{FF2B5EF4-FFF2-40B4-BE49-F238E27FC236}">
                <a16:creationId xmlns:a16="http://schemas.microsoft.com/office/drawing/2014/main" id="{EEC725A9-58CA-354D-A9DE-F702355D995A}"/>
              </a:ext>
            </a:extLst>
          </p:cNvPr>
          <p:cNvSpPr txBox="1"/>
          <p:nvPr/>
        </p:nvSpPr>
        <p:spPr>
          <a:xfrm>
            <a:off x="6723185" y="4144072"/>
            <a:ext cx="4666487" cy="1846057"/>
          </a:xfrm>
          <a:prstGeom prst="roundRect">
            <a:avLst>
              <a:gd name="adj" fmla="val 3067"/>
            </a:avLst>
          </a:prstGeom>
          <a:solidFill>
            <a:schemeClr val="accent3"/>
          </a:solidFill>
        </p:spPr>
        <p:txBody>
          <a:bodyPr wrap="square" lIns="684000" tIns="180000" rIns="180000" bIns="180000" anchor="ctr" anchorCtr="0">
            <a:noAutofit/>
          </a:bodyPr>
          <a:lstStyle/>
          <a:p>
            <a:pPr marL="0" indent="0">
              <a:buNone/>
            </a:pPr>
            <a:r>
              <a:rPr lang="en-GB" dirty="0">
                <a:solidFill>
                  <a:schemeClr val="bg1"/>
                </a:solidFill>
              </a:rPr>
              <a:t>We are also one of </a:t>
            </a:r>
            <a:r>
              <a:rPr lang="en-GB" b="1" dirty="0">
                <a:solidFill>
                  <a:schemeClr val="bg1"/>
                </a:solidFill>
              </a:rPr>
              <a:t>the fastest growing areas in the country</a:t>
            </a:r>
            <a:r>
              <a:rPr lang="en-GB" dirty="0">
                <a:solidFill>
                  <a:schemeClr val="bg1"/>
                </a:solidFill>
              </a:rPr>
              <a:t>, with the population expected to exceed </a:t>
            </a:r>
            <a:r>
              <a:rPr lang="en-GB" b="1" dirty="0">
                <a:solidFill>
                  <a:schemeClr val="bg1"/>
                </a:solidFill>
              </a:rPr>
              <a:t>1.2m</a:t>
            </a:r>
            <a:r>
              <a:rPr lang="en-GB" dirty="0">
                <a:solidFill>
                  <a:schemeClr val="bg1"/>
                </a:solidFill>
              </a:rPr>
              <a:t> within the next decade. </a:t>
            </a:r>
          </a:p>
        </p:txBody>
      </p:sp>
      <p:pic>
        <p:nvPicPr>
          <p:cNvPr id="23" name="Picture 22">
            <a:extLst>
              <a:ext uri="{FF2B5EF4-FFF2-40B4-BE49-F238E27FC236}">
                <a16:creationId xmlns:a16="http://schemas.microsoft.com/office/drawing/2014/main" id="{AE075AF1-61CF-8F4A-9999-2FED0D5AA88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623392" y="2060848"/>
            <a:ext cx="1087659" cy="1080000"/>
          </a:xfrm>
          <a:prstGeom prst="rect">
            <a:avLst/>
          </a:prstGeom>
        </p:spPr>
      </p:pic>
      <p:pic>
        <p:nvPicPr>
          <p:cNvPr id="24" name="Picture 23">
            <a:extLst>
              <a:ext uri="{FF2B5EF4-FFF2-40B4-BE49-F238E27FC236}">
                <a16:creationId xmlns:a16="http://schemas.microsoft.com/office/drawing/2014/main" id="{64AC15F5-33AA-444B-8F1D-16D883FF471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179355" y="2060848"/>
            <a:ext cx="1087659" cy="1080000"/>
          </a:xfrm>
          <a:prstGeom prst="rect">
            <a:avLst/>
          </a:prstGeom>
        </p:spPr>
      </p:pic>
      <p:pic>
        <p:nvPicPr>
          <p:cNvPr id="25" name="Picture 24">
            <a:extLst>
              <a:ext uri="{FF2B5EF4-FFF2-40B4-BE49-F238E27FC236}">
                <a16:creationId xmlns:a16="http://schemas.microsoft.com/office/drawing/2014/main" id="{4305A498-0A9E-9E4D-A89F-350CCD660BC9}"/>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30998" y="4418951"/>
            <a:ext cx="1072447" cy="1080000"/>
          </a:xfrm>
          <a:prstGeom prst="rect">
            <a:avLst/>
          </a:prstGeom>
        </p:spPr>
      </p:pic>
      <p:pic>
        <p:nvPicPr>
          <p:cNvPr id="26" name="Picture 25">
            <a:extLst>
              <a:ext uri="{FF2B5EF4-FFF2-40B4-BE49-F238E27FC236}">
                <a16:creationId xmlns:a16="http://schemas.microsoft.com/office/drawing/2014/main" id="{B0B33320-E04B-3741-A746-4C133A0877DD}"/>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6168008" y="4418951"/>
            <a:ext cx="1080000" cy="1080000"/>
          </a:xfrm>
          <a:prstGeom prst="rect">
            <a:avLst/>
          </a:prstGeom>
        </p:spPr>
      </p:pic>
    </p:spTree>
    <p:extLst>
      <p:ext uri="{BB962C8B-B14F-4D97-AF65-F5344CB8AC3E}">
        <p14:creationId xmlns:p14="http://schemas.microsoft.com/office/powerpoint/2010/main" val="38659272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D1198-6890-4836-856C-8789E707BCE5}"/>
              </a:ext>
            </a:extLst>
          </p:cNvPr>
          <p:cNvSpPr>
            <a:spLocks noGrp="1"/>
          </p:cNvSpPr>
          <p:nvPr>
            <p:ph type="title"/>
          </p:nvPr>
        </p:nvSpPr>
        <p:spPr>
          <a:xfrm>
            <a:off x="1847528" y="382349"/>
            <a:ext cx="8928992" cy="1232291"/>
          </a:xfrm>
        </p:spPr>
        <p:txBody>
          <a:bodyPr>
            <a:normAutofit fontScale="90000"/>
          </a:bodyPr>
          <a:lstStyle/>
          <a:p>
            <a:r>
              <a:rPr lang="en-GB" dirty="0"/>
              <a:t>Evidence says problems can be better addressed by us working together</a:t>
            </a:r>
          </a:p>
        </p:txBody>
      </p:sp>
      <p:sp>
        <p:nvSpPr>
          <p:cNvPr id="4" name="Footer Placeholder 3">
            <a:extLst>
              <a:ext uri="{FF2B5EF4-FFF2-40B4-BE49-F238E27FC236}">
                <a16:creationId xmlns:a16="http://schemas.microsoft.com/office/drawing/2014/main" id="{3F3E331F-1CB7-6D44-A766-057F2D250817}"/>
              </a:ext>
            </a:extLst>
          </p:cNvPr>
          <p:cNvSpPr>
            <a:spLocks noGrp="1"/>
          </p:cNvSpPr>
          <p:nvPr>
            <p:ph type="ftr" sz="quarter" idx="11"/>
          </p:nvPr>
        </p:nvSpPr>
        <p:spPr/>
        <p:txBody>
          <a:bodyPr/>
          <a:lstStyle/>
          <a:p>
            <a:r>
              <a:rPr lang="en-GB" b="1" dirty="0"/>
              <a:t>Bedfordshire, Luton and Milton Keynes Health and Care Partnership</a:t>
            </a:r>
            <a:endParaRPr lang="en-GB" dirty="0"/>
          </a:p>
        </p:txBody>
      </p:sp>
      <p:sp>
        <p:nvSpPr>
          <p:cNvPr id="5" name="Slide Number Placeholder 4">
            <a:extLst>
              <a:ext uri="{FF2B5EF4-FFF2-40B4-BE49-F238E27FC236}">
                <a16:creationId xmlns:a16="http://schemas.microsoft.com/office/drawing/2014/main" id="{35800034-8966-4A4B-B5B7-29BD01968976}"/>
              </a:ext>
            </a:extLst>
          </p:cNvPr>
          <p:cNvSpPr>
            <a:spLocks noGrp="1"/>
          </p:cNvSpPr>
          <p:nvPr>
            <p:ph type="sldNum" sz="quarter" idx="12"/>
          </p:nvPr>
        </p:nvSpPr>
        <p:spPr/>
        <p:txBody>
          <a:bodyPr/>
          <a:lstStyle/>
          <a:p>
            <a:fld id="{30A60DCE-9105-48A5-8A92-25C9283756D1}" type="slidenum">
              <a:rPr lang="en-GB" smtClean="0"/>
              <a:pPr/>
              <a:t>6</a:t>
            </a:fld>
            <a:endParaRPr lang="en-GB" dirty="0"/>
          </a:p>
        </p:txBody>
      </p:sp>
      <p:sp>
        <p:nvSpPr>
          <p:cNvPr id="6" name="Text Placeholder 5">
            <a:extLst>
              <a:ext uri="{FF2B5EF4-FFF2-40B4-BE49-F238E27FC236}">
                <a16:creationId xmlns:a16="http://schemas.microsoft.com/office/drawing/2014/main" id="{554C8E7A-10F2-F14E-9444-EB6EB355A847}"/>
              </a:ext>
            </a:extLst>
          </p:cNvPr>
          <p:cNvSpPr>
            <a:spLocks noGrp="1"/>
          </p:cNvSpPr>
          <p:nvPr>
            <p:ph type="body" sz="quarter" idx="13"/>
          </p:nvPr>
        </p:nvSpPr>
        <p:spPr/>
        <p:txBody>
          <a:bodyPr>
            <a:normAutofit/>
          </a:bodyPr>
          <a:lstStyle/>
          <a:p>
            <a:pPr marL="0" indent="0" algn="ctr">
              <a:buNone/>
            </a:pPr>
            <a:r>
              <a:rPr lang="en-US" sz="3200" b="1" dirty="0">
                <a:solidFill>
                  <a:schemeClr val="bg1"/>
                </a:solidFill>
              </a:rPr>
              <a:t>04</a:t>
            </a:r>
          </a:p>
        </p:txBody>
      </p:sp>
      <p:sp>
        <p:nvSpPr>
          <p:cNvPr id="12" name="Content Placeholder 2">
            <a:extLst>
              <a:ext uri="{FF2B5EF4-FFF2-40B4-BE49-F238E27FC236}">
                <a16:creationId xmlns:a16="http://schemas.microsoft.com/office/drawing/2014/main" id="{A7EECFAA-0979-064F-BA3B-87CD048E876C}"/>
              </a:ext>
            </a:extLst>
          </p:cNvPr>
          <p:cNvSpPr txBox="1">
            <a:spLocks/>
          </p:cNvSpPr>
          <p:nvPr/>
        </p:nvSpPr>
        <p:spPr>
          <a:xfrm>
            <a:off x="617548" y="1764662"/>
            <a:ext cx="5262428" cy="1232290"/>
          </a:xfrm>
          <a:prstGeom prst="rect">
            <a:avLst/>
          </a:prstGeom>
          <a:solidFill>
            <a:schemeClr val="bg1">
              <a:lumMod val="85000"/>
            </a:schemeClr>
          </a:solidFill>
        </p:spPr>
        <p:txBody>
          <a:bodyPr vert="horz" wrap="square" lIns="180000" tIns="180000" rIns="180000" bIns="180000" rtlCol="0" anchor="ctr" anchorCtr="0">
            <a:no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1700" spc="-40" dirty="0">
                <a:solidFill>
                  <a:schemeClr val="tx1"/>
                </a:solidFill>
              </a:rPr>
              <a:t>There are areas where people live </a:t>
            </a:r>
            <a:br>
              <a:rPr lang="en-GB" sz="1800" spc="-40" dirty="0">
                <a:solidFill>
                  <a:schemeClr val="tx1"/>
                </a:solidFill>
              </a:rPr>
            </a:br>
            <a:r>
              <a:rPr lang="en-GB" sz="2000" b="1" spc="-40" dirty="0">
                <a:solidFill>
                  <a:schemeClr val="tx2"/>
                </a:solidFill>
              </a:rPr>
              <a:t>shorter</a:t>
            </a:r>
            <a:r>
              <a:rPr lang="en-GB" sz="1800" spc="-40" dirty="0">
                <a:solidFill>
                  <a:schemeClr val="tx1"/>
                </a:solidFill>
              </a:rPr>
              <a:t> </a:t>
            </a:r>
            <a:r>
              <a:rPr lang="en-GB" sz="1700" spc="-40" dirty="0">
                <a:solidFill>
                  <a:schemeClr val="tx1"/>
                </a:solidFill>
              </a:rPr>
              <a:t>lives in poorer health. </a:t>
            </a:r>
          </a:p>
        </p:txBody>
      </p:sp>
      <p:sp>
        <p:nvSpPr>
          <p:cNvPr id="13" name="Content Placeholder 2">
            <a:extLst>
              <a:ext uri="{FF2B5EF4-FFF2-40B4-BE49-F238E27FC236}">
                <a16:creationId xmlns:a16="http://schemas.microsoft.com/office/drawing/2014/main" id="{3B47C854-75ED-8748-AB53-CF18C25622D7}"/>
              </a:ext>
            </a:extLst>
          </p:cNvPr>
          <p:cNvSpPr txBox="1">
            <a:spLocks/>
          </p:cNvSpPr>
          <p:nvPr/>
        </p:nvSpPr>
        <p:spPr>
          <a:xfrm>
            <a:off x="617548" y="3140968"/>
            <a:ext cx="5262428" cy="1658363"/>
          </a:xfrm>
          <a:prstGeom prst="rect">
            <a:avLst/>
          </a:prstGeom>
          <a:solidFill>
            <a:schemeClr val="bg1">
              <a:lumMod val="85000"/>
            </a:schemeClr>
          </a:solidFill>
        </p:spPr>
        <p:txBody>
          <a:bodyPr vert="horz" wrap="square" lIns="180000" tIns="180000" rIns="180000" bIns="180000" rtlCol="0" anchor="ctr" anchorCtr="0">
            <a:no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1700" spc="-40" dirty="0">
                <a:solidFill>
                  <a:schemeClr val="tx1"/>
                </a:solidFill>
              </a:rPr>
              <a:t>In Luton, women can expect to live a healthy life until they are </a:t>
            </a:r>
            <a:r>
              <a:rPr lang="en-GB" sz="2300" b="1" spc="-40" dirty="0">
                <a:solidFill>
                  <a:schemeClr val="tx2"/>
                </a:solidFill>
              </a:rPr>
              <a:t>60</a:t>
            </a:r>
            <a:r>
              <a:rPr lang="en-GB" sz="1700" spc="-40" dirty="0">
                <a:solidFill>
                  <a:schemeClr val="tx1"/>
                </a:solidFill>
              </a:rPr>
              <a:t>, but just a few miles </a:t>
            </a:r>
            <a:br>
              <a:rPr lang="en-GB" sz="1700" spc="-40" dirty="0">
                <a:solidFill>
                  <a:schemeClr val="tx1"/>
                </a:solidFill>
              </a:rPr>
            </a:br>
            <a:r>
              <a:rPr lang="en-GB" sz="1700" spc="-40" dirty="0">
                <a:solidFill>
                  <a:schemeClr val="tx1"/>
                </a:solidFill>
              </a:rPr>
              <a:t>away in Central Bedfordshire, they </a:t>
            </a:r>
            <a:br>
              <a:rPr lang="en-GB" sz="1700" spc="-40" dirty="0">
                <a:solidFill>
                  <a:schemeClr val="tx1"/>
                </a:solidFill>
              </a:rPr>
            </a:br>
            <a:r>
              <a:rPr lang="en-GB" sz="1700" spc="-40" dirty="0">
                <a:solidFill>
                  <a:schemeClr val="tx1"/>
                </a:solidFill>
              </a:rPr>
              <a:t>can expect to live healthily to </a:t>
            </a:r>
            <a:r>
              <a:rPr lang="en-GB" sz="2300" b="1" spc="-40" dirty="0">
                <a:solidFill>
                  <a:schemeClr val="tx2"/>
                </a:solidFill>
              </a:rPr>
              <a:t>67</a:t>
            </a:r>
            <a:r>
              <a:rPr lang="en-GB" sz="1800" spc="-40" dirty="0">
                <a:solidFill>
                  <a:schemeClr val="tx1"/>
                </a:solidFill>
              </a:rPr>
              <a:t>.</a:t>
            </a:r>
          </a:p>
        </p:txBody>
      </p:sp>
      <p:sp>
        <p:nvSpPr>
          <p:cNvPr id="14" name="Content Placeholder 2">
            <a:extLst>
              <a:ext uri="{FF2B5EF4-FFF2-40B4-BE49-F238E27FC236}">
                <a16:creationId xmlns:a16="http://schemas.microsoft.com/office/drawing/2014/main" id="{8FB621B9-BB61-DA41-8D94-31961A4A7A81}"/>
              </a:ext>
            </a:extLst>
          </p:cNvPr>
          <p:cNvSpPr txBox="1">
            <a:spLocks/>
          </p:cNvSpPr>
          <p:nvPr/>
        </p:nvSpPr>
        <p:spPr>
          <a:xfrm>
            <a:off x="6528048" y="3362228"/>
            <a:ext cx="5262428" cy="1388615"/>
          </a:xfrm>
          <a:prstGeom prst="rect">
            <a:avLst/>
          </a:prstGeom>
          <a:solidFill>
            <a:schemeClr val="bg1">
              <a:lumMod val="85000"/>
            </a:schemeClr>
          </a:solidFill>
        </p:spPr>
        <p:txBody>
          <a:bodyPr vert="horz" wrap="square" lIns="180000" tIns="180000" rIns="180000" bIns="180000" rtlCol="0" anchor="ctr" anchorCtr="0">
            <a:no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1700" spc="-40" dirty="0">
                <a:solidFill>
                  <a:schemeClr val="tx1"/>
                </a:solidFill>
              </a:rPr>
              <a:t>The number of people with </a:t>
            </a:r>
            <a:br>
              <a:rPr lang="en-GB" sz="1700" spc="-40" dirty="0">
                <a:solidFill>
                  <a:schemeClr val="tx1"/>
                </a:solidFill>
              </a:rPr>
            </a:br>
            <a:r>
              <a:rPr lang="en-GB" sz="1700" spc="-40" dirty="0">
                <a:solidFill>
                  <a:schemeClr val="tx1"/>
                </a:solidFill>
              </a:rPr>
              <a:t>preventable diseases and cancers in </a:t>
            </a:r>
            <a:br>
              <a:rPr lang="en-GB" sz="1700" spc="-40" dirty="0">
                <a:solidFill>
                  <a:schemeClr val="tx1"/>
                </a:solidFill>
              </a:rPr>
            </a:br>
            <a:r>
              <a:rPr lang="en-GB" sz="1700" spc="-40" dirty="0">
                <a:solidFill>
                  <a:schemeClr val="tx1"/>
                </a:solidFill>
              </a:rPr>
              <a:t>Luton and Milton Keynes is </a:t>
            </a:r>
            <a:r>
              <a:rPr lang="en-GB" sz="2000" b="1" spc="-40" dirty="0">
                <a:solidFill>
                  <a:schemeClr val="tx2"/>
                </a:solidFill>
              </a:rPr>
              <a:t>higher</a:t>
            </a:r>
            <a:r>
              <a:rPr lang="en-GB" sz="1800" spc="-40" dirty="0">
                <a:solidFill>
                  <a:schemeClr val="tx1"/>
                </a:solidFill>
              </a:rPr>
              <a:t> </a:t>
            </a:r>
            <a:br>
              <a:rPr lang="en-GB" sz="1800" spc="-40" dirty="0">
                <a:solidFill>
                  <a:schemeClr val="tx1"/>
                </a:solidFill>
              </a:rPr>
            </a:br>
            <a:r>
              <a:rPr lang="en-GB" sz="1700" spc="-40" dirty="0">
                <a:solidFill>
                  <a:schemeClr val="tx1"/>
                </a:solidFill>
              </a:rPr>
              <a:t>than the national average.</a:t>
            </a:r>
          </a:p>
        </p:txBody>
      </p:sp>
      <p:sp>
        <p:nvSpPr>
          <p:cNvPr id="15" name="Content Placeholder 2">
            <a:extLst>
              <a:ext uri="{FF2B5EF4-FFF2-40B4-BE49-F238E27FC236}">
                <a16:creationId xmlns:a16="http://schemas.microsoft.com/office/drawing/2014/main" id="{C71BB6EA-BEF1-C04C-835A-F37E5C5F7017}"/>
              </a:ext>
            </a:extLst>
          </p:cNvPr>
          <p:cNvSpPr txBox="1">
            <a:spLocks/>
          </p:cNvSpPr>
          <p:nvPr/>
        </p:nvSpPr>
        <p:spPr>
          <a:xfrm>
            <a:off x="626330" y="4953801"/>
            <a:ext cx="5253646" cy="1271456"/>
          </a:xfrm>
          <a:prstGeom prst="rect">
            <a:avLst/>
          </a:prstGeom>
          <a:solidFill>
            <a:schemeClr val="bg1">
              <a:lumMod val="85000"/>
            </a:schemeClr>
          </a:solidFill>
        </p:spPr>
        <p:txBody>
          <a:bodyPr vert="horz" wrap="square" lIns="180000" tIns="180000" rIns="180000" bIns="180000" rtlCol="0" anchor="ctr" anchorCtr="0">
            <a:sp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2300" b="1" spc="-40" dirty="0">
                <a:solidFill>
                  <a:schemeClr val="tx2"/>
                </a:solidFill>
              </a:rPr>
              <a:t>30-40% </a:t>
            </a:r>
            <a:r>
              <a:rPr lang="en-GB" sz="1700" spc="-40" dirty="0">
                <a:solidFill>
                  <a:schemeClr val="tx1"/>
                </a:solidFill>
              </a:rPr>
              <a:t>of children aged 10 to </a:t>
            </a:r>
            <a:br>
              <a:rPr lang="en-GB" sz="1700" spc="-40" dirty="0">
                <a:solidFill>
                  <a:schemeClr val="tx1"/>
                </a:solidFill>
              </a:rPr>
            </a:br>
            <a:r>
              <a:rPr lang="en-GB" sz="1700" spc="-40" dirty="0">
                <a:solidFill>
                  <a:schemeClr val="tx1"/>
                </a:solidFill>
              </a:rPr>
              <a:t>11 years in our area are overweight </a:t>
            </a:r>
            <a:br>
              <a:rPr lang="en-GB" sz="1700" spc="-40" dirty="0">
                <a:solidFill>
                  <a:schemeClr val="tx1"/>
                </a:solidFill>
              </a:rPr>
            </a:br>
            <a:r>
              <a:rPr lang="en-GB" sz="1700" spc="-40" dirty="0">
                <a:solidFill>
                  <a:schemeClr val="tx1"/>
                </a:solidFill>
              </a:rPr>
              <a:t>or obese.</a:t>
            </a:r>
          </a:p>
        </p:txBody>
      </p:sp>
      <p:sp>
        <p:nvSpPr>
          <p:cNvPr id="16" name="Content Placeholder 2">
            <a:extLst>
              <a:ext uri="{FF2B5EF4-FFF2-40B4-BE49-F238E27FC236}">
                <a16:creationId xmlns:a16="http://schemas.microsoft.com/office/drawing/2014/main" id="{5530149B-84A4-DC42-AE90-394603509786}"/>
              </a:ext>
            </a:extLst>
          </p:cNvPr>
          <p:cNvSpPr txBox="1">
            <a:spLocks/>
          </p:cNvSpPr>
          <p:nvPr/>
        </p:nvSpPr>
        <p:spPr>
          <a:xfrm>
            <a:off x="6528048" y="1764662"/>
            <a:ext cx="5253646" cy="1428521"/>
          </a:xfrm>
          <a:prstGeom prst="rect">
            <a:avLst/>
          </a:prstGeom>
          <a:solidFill>
            <a:schemeClr val="bg1">
              <a:lumMod val="85000"/>
            </a:schemeClr>
          </a:solidFill>
        </p:spPr>
        <p:txBody>
          <a:bodyPr vert="horz" wrap="square" lIns="180000" tIns="180000" rIns="180000" bIns="180000" rtlCol="0" anchor="ctr" anchorCtr="0">
            <a:no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1700" spc="-40" dirty="0">
                <a:solidFill>
                  <a:schemeClr val="tx1"/>
                </a:solidFill>
              </a:rPr>
              <a:t>Nationally, people with learning </a:t>
            </a:r>
            <a:br>
              <a:rPr lang="en-GB" sz="1700" spc="-40" dirty="0">
                <a:solidFill>
                  <a:schemeClr val="tx1"/>
                </a:solidFill>
              </a:rPr>
            </a:br>
            <a:r>
              <a:rPr lang="en-GB" sz="1700" spc="-40" dirty="0">
                <a:solidFill>
                  <a:schemeClr val="tx1"/>
                </a:solidFill>
              </a:rPr>
              <a:t>disabilities can expect to live between </a:t>
            </a:r>
            <a:br>
              <a:rPr lang="en-GB" sz="1800" spc="-40" dirty="0">
                <a:solidFill>
                  <a:schemeClr val="tx1"/>
                </a:solidFill>
              </a:rPr>
            </a:br>
            <a:r>
              <a:rPr lang="en-GB" sz="2300" b="1" spc="-40" dirty="0">
                <a:solidFill>
                  <a:schemeClr val="tx2"/>
                </a:solidFill>
              </a:rPr>
              <a:t>14</a:t>
            </a:r>
            <a:r>
              <a:rPr lang="en-GB" sz="2000" b="1" spc="-40" dirty="0">
                <a:solidFill>
                  <a:schemeClr val="tx2"/>
                </a:solidFill>
              </a:rPr>
              <a:t> and </a:t>
            </a:r>
            <a:r>
              <a:rPr lang="en-GB" sz="2300" b="1" spc="-40" dirty="0">
                <a:solidFill>
                  <a:schemeClr val="tx2"/>
                </a:solidFill>
              </a:rPr>
              <a:t>17</a:t>
            </a:r>
            <a:r>
              <a:rPr lang="en-GB" sz="2000" b="1" spc="-40" dirty="0">
                <a:solidFill>
                  <a:schemeClr val="tx2"/>
                </a:solidFill>
              </a:rPr>
              <a:t> years less</a:t>
            </a:r>
            <a:r>
              <a:rPr lang="en-GB" sz="1700" b="1" spc="-40" dirty="0">
                <a:solidFill>
                  <a:schemeClr val="tx2"/>
                </a:solidFill>
              </a:rPr>
              <a:t> </a:t>
            </a:r>
            <a:r>
              <a:rPr lang="en-GB" sz="1700" spc="-40" dirty="0">
                <a:solidFill>
                  <a:schemeClr val="tx1"/>
                </a:solidFill>
              </a:rPr>
              <a:t>than the </a:t>
            </a:r>
            <a:br>
              <a:rPr lang="en-GB" sz="1700" spc="-40" dirty="0">
                <a:solidFill>
                  <a:schemeClr val="tx1"/>
                </a:solidFill>
              </a:rPr>
            </a:br>
            <a:r>
              <a:rPr lang="en-GB" sz="1700" spc="-40" dirty="0">
                <a:solidFill>
                  <a:schemeClr val="tx1"/>
                </a:solidFill>
              </a:rPr>
              <a:t>general population.</a:t>
            </a:r>
          </a:p>
        </p:txBody>
      </p:sp>
      <p:sp>
        <p:nvSpPr>
          <p:cNvPr id="17" name="Content Placeholder 2">
            <a:extLst>
              <a:ext uri="{FF2B5EF4-FFF2-40B4-BE49-F238E27FC236}">
                <a16:creationId xmlns:a16="http://schemas.microsoft.com/office/drawing/2014/main" id="{7449628F-1951-2C4D-B2FC-ED5BE5519F7E}"/>
              </a:ext>
            </a:extLst>
          </p:cNvPr>
          <p:cNvSpPr txBox="1">
            <a:spLocks/>
          </p:cNvSpPr>
          <p:nvPr/>
        </p:nvSpPr>
        <p:spPr>
          <a:xfrm>
            <a:off x="6536830" y="4923023"/>
            <a:ext cx="5253646" cy="1302234"/>
          </a:xfrm>
          <a:prstGeom prst="rect">
            <a:avLst/>
          </a:prstGeom>
          <a:solidFill>
            <a:schemeClr val="bg1">
              <a:lumMod val="85000"/>
            </a:schemeClr>
          </a:solidFill>
        </p:spPr>
        <p:txBody>
          <a:bodyPr vert="horz" wrap="square" lIns="180000" tIns="180000" rIns="180000" bIns="180000" rtlCol="0" anchor="ctr" anchorCtr="0">
            <a:sp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1700" spc="-40" dirty="0">
                <a:solidFill>
                  <a:schemeClr val="tx1"/>
                </a:solidFill>
              </a:rPr>
              <a:t>People with serious mental illness </a:t>
            </a:r>
            <a:br>
              <a:rPr lang="en-GB" sz="1700" spc="-40" dirty="0">
                <a:solidFill>
                  <a:schemeClr val="tx1"/>
                </a:solidFill>
              </a:rPr>
            </a:br>
            <a:r>
              <a:rPr lang="en-GB" sz="1700" spc="-40" dirty="0">
                <a:solidFill>
                  <a:schemeClr val="tx1"/>
                </a:solidFill>
              </a:rPr>
              <a:t>live between </a:t>
            </a:r>
            <a:r>
              <a:rPr lang="en-GB" sz="2300" b="1" spc="-40" dirty="0">
                <a:solidFill>
                  <a:schemeClr val="tx2"/>
                </a:solidFill>
              </a:rPr>
              <a:t>15</a:t>
            </a:r>
            <a:r>
              <a:rPr lang="en-GB" sz="2000" b="1" spc="-40" dirty="0">
                <a:solidFill>
                  <a:schemeClr val="tx2"/>
                </a:solidFill>
              </a:rPr>
              <a:t> and </a:t>
            </a:r>
            <a:r>
              <a:rPr lang="en-GB" sz="2300" b="1" spc="-40" dirty="0">
                <a:solidFill>
                  <a:schemeClr val="tx2"/>
                </a:solidFill>
              </a:rPr>
              <a:t>20</a:t>
            </a:r>
            <a:r>
              <a:rPr lang="en-GB" sz="2000" b="1" spc="-40" dirty="0">
                <a:solidFill>
                  <a:schemeClr val="tx2"/>
                </a:solidFill>
              </a:rPr>
              <a:t> years </a:t>
            </a:r>
            <a:br>
              <a:rPr lang="en-GB" sz="2000" b="1" spc="-40" dirty="0">
                <a:solidFill>
                  <a:schemeClr val="tx2"/>
                </a:solidFill>
              </a:rPr>
            </a:br>
            <a:r>
              <a:rPr lang="en-GB" sz="2000" b="1" spc="-40" dirty="0">
                <a:solidFill>
                  <a:schemeClr val="tx2"/>
                </a:solidFill>
              </a:rPr>
              <a:t>less </a:t>
            </a:r>
            <a:r>
              <a:rPr lang="en-GB" sz="1700" spc="-40" dirty="0">
                <a:solidFill>
                  <a:schemeClr val="tx1"/>
                </a:solidFill>
              </a:rPr>
              <a:t>than the general population.</a:t>
            </a:r>
          </a:p>
        </p:txBody>
      </p:sp>
      <p:pic>
        <p:nvPicPr>
          <p:cNvPr id="11" name="Picture 10" descr="Icon&#10;&#10;Description automatically generated">
            <a:extLst>
              <a:ext uri="{FF2B5EF4-FFF2-40B4-BE49-F238E27FC236}">
                <a16:creationId xmlns:a16="http://schemas.microsoft.com/office/drawing/2014/main" id="{B1558ADA-1F7F-D04C-9DB6-B7A4D82D27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28716" y="5088139"/>
            <a:ext cx="972000" cy="972000"/>
          </a:xfrm>
          <a:prstGeom prst="rect">
            <a:avLst/>
          </a:prstGeom>
        </p:spPr>
      </p:pic>
      <p:pic>
        <p:nvPicPr>
          <p:cNvPr id="10" name="Picture 9" descr="Icon&#10;&#10;Description automatically generated">
            <a:extLst>
              <a:ext uri="{FF2B5EF4-FFF2-40B4-BE49-F238E27FC236}">
                <a16:creationId xmlns:a16="http://schemas.microsoft.com/office/drawing/2014/main" id="{DDC5A021-34AC-994A-8249-C52102B79E1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34693" y="3699350"/>
            <a:ext cx="965155" cy="972000"/>
          </a:xfrm>
          <a:prstGeom prst="rect">
            <a:avLst/>
          </a:prstGeom>
        </p:spPr>
      </p:pic>
      <p:pic>
        <p:nvPicPr>
          <p:cNvPr id="9" name="Picture 8" descr="Icon&#10;&#10;Description automatically generated">
            <a:extLst>
              <a:ext uri="{FF2B5EF4-FFF2-40B4-BE49-F238E27FC236}">
                <a16:creationId xmlns:a16="http://schemas.microsoft.com/office/drawing/2014/main" id="{018228B4-5879-FB4D-ADBD-853CDE5A414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27848" y="1894807"/>
            <a:ext cx="972000" cy="972000"/>
          </a:xfrm>
          <a:prstGeom prst="rect">
            <a:avLst/>
          </a:prstGeom>
        </p:spPr>
      </p:pic>
      <p:sp>
        <p:nvSpPr>
          <p:cNvPr id="19" name="Rectangle 18">
            <a:extLst>
              <a:ext uri="{FF2B5EF4-FFF2-40B4-BE49-F238E27FC236}">
                <a16:creationId xmlns:a16="http://schemas.microsoft.com/office/drawing/2014/main" id="{2D26F1E6-1348-0649-9A9B-BA2DA9CD4EC9}"/>
              </a:ext>
            </a:extLst>
          </p:cNvPr>
          <p:cNvSpPr/>
          <p:nvPr/>
        </p:nvSpPr>
        <p:spPr>
          <a:xfrm>
            <a:off x="504275" y="1764662"/>
            <a:ext cx="122400" cy="12322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3A699F0-787D-CF4B-93DF-50243C765437}"/>
              </a:ext>
            </a:extLst>
          </p:cNvPr>
          <p:cNvSpPr/>
          <p:nvPr/>
        </p:nvSpPr>
        <p:spPr>
          <a:xfrm>
            <a:off x="504275" y="3140968"/>
            <a:ext cx="122400" cy="1658362"/>
          </a:xfrm>
          <a:prstGeom prst="rect">
            <a:avLst/>
          </a:prstGeom>
          <a:solidFill>
            <a:srgbClr val="DDDC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9137897-C5FB-554F-A730-11BA53983A0A}"/>
              </a:ext>
            </a:extLst>
          </p:cNvPr>
          <p:cNvSpPr/>
          <p:nvPr/>
        </p:nvSpPr>
        <p:spPr>
          <a:xfrm>
            <a:off x="504275" y="4950667"/>
            <a:ext cx="121687" cy="127145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Icon&#10;&#10;Description automatically generated">
            <a:extLst>
              <a:ext uri="{FF2B5EF4-FFF2-40B4-BE49-F238E27FC236}">
                <a16:creationId xmlns:a16="http://schemas.microsoft.com/office/drawing/2014/main" id="{F530AD13-9E4C-5049-B14F-C020634A781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31448" y="5102195"/>
            <a:ext cx="968400" cy="968400"/>
          </a:xfrm>
          <a:prstGeom prst="rect">
            <a:avLst/>
          </a:prstGeom>
        </p:spPr>
      </p:pic>
      <p:pic>
        <p:nvPicPr>
          <p:cNvPr id="25" name="Picture 24" descr="Icon&#10;&#10;Description automatically generated">
            <a:extLst>
              <a:ext uri="{FF2B5EF4-FFF2-40B4-BE49-F238E27FC236}">
                <a16:creationId xmlns:a16="http://schemas.microsoft.com/office/drawing/2014/main" id="{C267ABA5-5C79-E245-BEEA-DD9DA303DA3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632316" y="1994722"/>
            <a:ext cx="968400" cy="968400"/>
          </a:xfrm>
          <a:prstGeom prst="rect">
            <a:avLst/>
          </a:prstGeom>
        </p:spPr>
      </p:pic>
      <p:pic>
        <p:nvPicPr>
          <p:cNvPr id="27" name="Picture 26" descr="Icon&#10;&#10;Description automatically generated">
            <a:extLst>
              <a:ext uri="{FF2B5EF4-FFF2-40B4-BE49-F238E27FC236}">
                <a16:creationId xmlns:a16="http://schemas.microsoft.com/office/drawing/2014/main" id="{4A910BD0-8E63-5346-870B-01FFF064350C}"/>
              </a:ext>
            </a:extLst>
          </p:cNvPr>
          <p:cNvPicPr>
            <a:picLocks/>
          </p:cNvPicPr>
          <p:nvPr/>
        </p:nvPicPr>
        <p:blipFill>
          <a:blip r:embed="rId8" cstate="print">
            <a:extLst>
              <a:ext uri="{28A0092B-C50C-407E-A947-70E740481C1C}">
                <a14:useLocalDpi xmlns:a14="http://schemas.microsoft.com/office/drawing/2010/main" val="0"/>
              </a:ext>
            </a:extLst>
          </a:blip>
          <a:stretch>
            <a:fillRect/>
          </a:stretch>
        </p:blipFill>
        <p:spPr>
          <a:xfrm>
            <a:off x="10628716" y="3570122"/>
            <a:ext cx="972000" cy="972000"/>
          </a:xfrm>
          <a:prstGeom prst="rect">
            <a:avLst/>
          </a:prstGeom>
        </p:spPr>
      </p:pic>
      <p:sp>
        <p:nvSpPr>
          <p:cNvPr id="18" name="Rectangle 17">
            <a:extLst>
              <a:ext uri="{FF2B5EF4-FFF2-40B4-BE49-F238E27FC236}">
                <a16:creationId xmlns:a16="http://schemas.microsoft.com/office/drawing/2014/main" id="{2F81E3A5-E389-3547-AEC3-3FE9CB6681E6}"/>
              </a:ext>
            </a:extLst>
          </p:cNvPr>
          <p:cNvSpPr/>
          <p:nvPr/>
        </p:nvSpPr>
        <p:spPr>
          <a:xfrm>
            <a:off x="6415143" y="4923022"/>
            <a:ext cx="121687" cy="130223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21D8DC-2C23-F642-B54D-9BA4F961094A}"/>
              </a:ext>
            </a:extLst>
          </p:cNvPr>
          <p:cNvSpPr/>
          <p:nvPr/>
        </p:nvSpPr>
        <p:spPr>
          <a:xfrm>
            <a:off x="6415143" y="3362228"/>
            <a:ext cx="121687" cy="13877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584540B3-0A3C-1A46-B326-540647B1F0AE}"/>
              </a:ext>
            </a:extLst>
          </p:cNvPr>
          <p:cNvSpPr/>
          <p:nvPr/>
        </p:nvSpPr>
        <p:spPr>
          <a:xfrm>
            <a:off x="6415143" y="1764662"/>
            <a:ext cx="121687" cy="142852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570402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31F94E9-1A3C-4037-B52F-2D2ABCF36B14}"/>
              </a:ext>
            </a:extLst>
          </p:cNvPr>
          <p:cNvSpPr>
            <a:spLocks noGrp="1"/>
          </p:cNvSpPr>
          <p:nvPr>
            <p:ph type="title"/>
          </p:nvPr>
        </p:nvSpPr>
        <p:spPr/>
        <p:txBody>
          <a:bodyPr>
            <a:noAutofit/>
          </a:bodyPr>
          <a:lstStyle/>
          <a:p>
            <a:pPr algn="l"/>
            <a:r>
              <a:rPr lang="en-US" sz="3600" b="1" kern="0" dirty="0">
                <a:solidFill>
                  <a:srgbClr val="002060"/>
                </a:solidFill>
                <a:ea typeface="+mn-ea"/>
                <a:cs typeface="Arial" panose="020B0604020202020204" pitchFamily="34" charset="0"/>
              </a:rPr>
              <a:t>What contributes to a person’s health outcome</a:t>
            </a:r>
          </a:p>
        </p:txBody>
      </p:sp>
      <p:pic>
        <p:nvPicPr>
          <p:cNvPr id="15" name="Content Placeholder 14" descr="Calendar&#10;&#10;Description automatically generated with medium confidence">
            <a:extLst>
              <a:ext uri="{FF2B5EF4-FFF2-40B4-BE49-F238E27FC236}">
                <a16:creationId xmlns:a16="http://schemas.microsoft.com/office/drawing/2014/main" id="{15B34B12-37DD-CD4D-B667-D9BC37A12BD7}"/>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847528" y="1705424"/>
            <a:ext cx="2232248" cy="4598969"/>
          </a:xfrm>
        </p:spPr>
      </p:pic>
      <p:sp>
        <p:nvSpPr>
          <p:cNvPr id="8" name="Text Placeholder 7">
            <a:extLst>
              <a:ext uri="{FF2B5EF4-FFF2-40B4-BE49-F238E27FC236}">
                <a16:creationId xmlns:a16="http://schemas.microsoft.com/office/drawing/2014/main" id="{F610AF11-EFCE-CF49-8142-1F8676A01F9F}"/>
              </a:ext>
            </a:extLst>
          </p:cNvPr>
          <p:cNvSpPr>
            <a:spLocks noGrp="1"/>
          </p:cNvSpPr>
          <p:nvPr>
            <p:ph type="body" sz="quarter" idx="13"/>
          </p:nvPr>
        </p:nvSpPr>
        <p:spPr/>
        <p:txBody>
          <a:bodyPr>
            <a:normAutofit/>
          </a:bodyPr>
          <a:lstStyle/>
          <a:p>
            <a:pPr marL="0" indent="0" algn="ctr">
              <a:buNone/>
            </a:pPr>
            <a:r>
              <a:rPr lang="en-US" sz="3200" b="1" dirty="0">
                <a:solidFill>
                  <a:schemeClr val="bg1"/>
                </a:solidFill>
              </a:rPr>
              <a:t>05</a:t>
            </a:r>
          </a:p>
        </p:txBody>
      </p:sp>
      <p:sp>
        <p:nvSpPr>
          <p:cNvPr id="17" name="Rectangle 16">
            <a:extLst>
              <a:ext uri="{FF2B5EF4-FFF2-40B4-BE49-F238E27FC236}">
                <a16:creationId xmlns:a16="http://schemas.microsoft.com/office/drawing/2014/main" id="{52D7AE0E-1E5A-2F40-8A11-4B38ECEB3D35}"/>
              </a:ext>
            </a:extLst>
          </p:cNvPr>
          <p:cNvSpPr/>
          <p:nvPr/>
        </p:nvSpPr>
        <p:spPr>
          <a:xfrm>
            <a:off x="7680176" y="2677999"/>
            <a:ext cx="121687" cy="5370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a:extLst>
              <a:ext uri="{FF2B5EF4-FFF2-40B4-BE49-F238E27FC236}">
                <a16:creationId xmlns:a16="http://schemas.microsoft.com/office/drawing/2014/main" id="{A32DB4E0-68FD-BD4C-827A-0B738EBA1FA1}"/>
              </a:ext>
            </a:extLst>
          </p:cNvPr>
          <p:cNvSpPr/>
          <p:nvPr/>
        </p:nvSpPr>
        <p:spPr>
          <a:xfrm flipH="1" flipV="1">
            <a:off x="3470103" y="2924943"/>
            <a:ext cx="1175851" cy="45719"/>
          </a:xfrm>
          <a:custGeom>
            <a:avLst/>
            <a:gdLst>
              <a:gd name="connsiteX0" fmla="*/ 0 w 1956121"/>
              <a:gd name="connsiteY0" fmla="*/ 92598 h 405114"/>
              <a:gd name="connsiteX1" fmla="*/ 1041721 w 1956121"/>
              <a:gd name="connsiteY1" fmla="*/ 92598 h 405114"/>
              <a:gd name="connsiteX2" fmla="*/ 1354237 w 1956121"/>
              <a:gd name="connsiteY2" fmla="*/ 405114 h 405114"/>
              <a:gd name="connsiteX3" fmla="*/ 1481559 w 1956121"/>
              <a:gd name="connsiteY3" fmla="*/ 405114 h 405114"/>
              <a:gd name="connsiteX4" fmla="*/ 1956121 w 1956121"/>
              <a:gd name="connsiteY4" fmla="*/ 0 h 405114"/>
              <a:gd name="connsiteX0" fmla="*/ 0 w 1481559"/>
              <a:gd name="connsiteY0" fmla="*/ 0 h 312516"/>
              <a:gd name="connsiteX1" fmla="*/ 1041721 w 1481559"/>
              <a:gd name="connsiteY1" fmla="*/ 0 h 312516"/>
              <a:gd name="connsiteX2" fmla="*/ 1354237 w 1481559"/>
              <a:gd name="connsiteY2" fmla="*/ 312516 h 312516"/>
              <a:gd name="connsiteX3" fmla="*/ 1481559 w 1481559"/>
              <a:gd name="connsiteY3" fmla="*/ 312516 h 312516"/>
              <a:gd name="connsiteX0" fmla="*/ 0 w 1354237"/>
              <a:gd name="connsiteY0" fmla="*/ 0 h 312516"/>
              <a:gd name="connsiteX1" fmla="*/ 1041721 w 1354237"/>
              <a:gd name="connsiteY1" fmla="*/ 0 h 312516"/>
              <a:gd name="connsiteX2" fmla="*/ 1354237 w 1354237"/>
              <a:gd name="connsiteY2" fmla="*/ 312516 h 312516"/>
              <a:gd name="connsiteX0" fmla="*/ 0 w 1041721"/>
              <a:gd name="connsiteY0" fmla="*/ 0 h 0"/>
              <a:gd name="connsiteX1" fmla="*/ 1041721 w 1041721"/>
              <a:gd name="connsiteY1" fmla="*/ 0 h 0"/>
            </a:gdLst>
            <a:ahLst/>
            <a:cxnLst>
              <a:cxn ang="0">
                <a:pos x="connsiteX0" y="connsiteY0"/>
              </a:cxn>
              <a:cxn ang="0">
                <a:pos x="connsiteX1" y="connsiteY1"/>
              </a:cxn>
            </a:cxnLst>
            <a:rect l="l" t="t" r="r" b="b"/>
            <a:pathLst>
              <a:path w="1041721">
                <a:moveTo>
                  <a:pt x="0" y="0"/>
                </a:moveTo>
                <a:lnTo>
                  <a:pt x="1041721" y="0"/>
                </a:lnTo>
              </a:path>
            </a:pathLst>
          </a:custGeom>
          <a:noFill/>
          <a:ln w="31750" cap="rnd">
            <a:solidFill>
              <a:schemeClr val="tx1">
                <a:lumMod val="85000"/>
                <a:lumOff val="15000"/>
              </a:schemeClr>
            </a:solidFill>
            <a:prstDash val="sysDot"/>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1A9B3358-941C-594D-B236-79A7C0B3B741}"/>
              </a:ext>
            </a:extLst>
          </p:cNvPr>
          <p:cNvSpPr txBox="1"/>
          <p:nvPr/>
        </p:nvSpPr>
        <p:spPr>
          <a:xfrm>
            <a:off x="4645954" y="2677998"/>
            <a:ext cx="3034222" cy="537034"/>
          </a:xfrm>
          <a:prstGeom prst="rect">
            <a:avLst/>
          </a:prstGeom>
          <a:solidFill>
            <a:schemeClr val="bg1">
              <a:lumMod val="85000"/>
            </a:schemeClr>
          </a:solidFill>
        </p:spPr>
        <p:txBody>
          <a:bodyPr wrap="square" lIns="144000" tIns="144000" rIns="144000" bIns="144000" rtlCol="0">
            <a:spAutoFit/>
          </a:bodyPr>
          <a:lstStyle/>
          <a:p>
            <a:pPr algn="r"/>
            <a:r>
              <a:rPr lang="en-US" sz="1600" b="1" dirty="0"/>
              <a:t>Socioeconomic factors</a:t>
            </a:r>
          </a:p>
        </p:txBody>
      </p:sp>
      <p:sp>
        <p:nvSpPr>
          <p:cNvPr id="20" name="Rectangle 19">
            <a:extLst>
              <a:ext uri="{FF2B5EF4-FFF2-40B4-BE49-F238E27FC236}">
                <a16:creationId xmlns:a16="http://schemas.microsoft.com/office/drawing/2014/main" id="{668F9081-0933-1745-940D-3255F4CD756F}"/>
              </a:ext>
            </a:extLst>
          </p:cNvPr>
          <p:cNvSpPr/>
          <p:nvPr/>
        </p:nvSpPr>
        <p:spPr>
          <a:xfrm>
            <a:off x="7680176" y="3707787"/>
            <a:ext cx="121687" cy="537033"/>
          </a:xfrm>
          <a:prstGeom prst="rect">
            <a:avLst/>
          </a:prstGeom>
          <a:solidFill>
            <a:srgbClr val="DDDC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D14F8F84-426F-E941-91C4-F37F871E24E4}"/>
              </a:ext>
            </a:extLst>
          </p:cNvPr>
          <p:cNvSpPr txBox="1"/>
          <p:nvPr/>
        </p:nvSpPr>
        <p:spPr>
          <a:xfrm>
            <a:off x="4645954" y="3707786"/>
            <a:ext cx="3034222" cy="537034"/>
          </a:xfrm>
          <a:prstGeom prst="rect">
            <a:avLst/>
          </a:prstGeom>
          <a:solidFill>
            <a:schemeClr val="bg1">
              <a:lumMod val="85000"/>
            </a:schemeClr>
          </a:solidFill>
        </p:spPr>
        <p:txBody>
          <a:bodyPr wrap="square" lIns="144000" tIns="144000" rIns="144000" bIns="144000" rtlCol="0">
            <a:spAutoFit/>
          </a:bodyPr>
          <a:lstStyle/>
          <a:p>
            <a:pPr algn="r"/>
            <a:r>
              <a:rPr lang="en-US" sz="1600" b="1" dirty="0"/>
              <a:t>Physical environment</a:t>
            </a:r>
          </a:p>
        </p:txBody>
      </p:sp>
      <p:sp>
        <p:nvSpPr>
          <p:cNvPr id="22" name="Rectangle 21">
            <a:extLst>
              <a:ext uri="{FF2B5EF4-FFF2-40B4-BE49-F238E27FC236}">
                <a16:creationId xmlns:a16="http://schemas.microsoft.com/office/drawing/2014/main" id="{E815E3E1-9F42-AA43-A84E-FB0E30ADCDF6}"/>
              </a:ext>
            </a:extLst>
          </p:cNvPr>
          <p:cNvSpPr/>
          <p:nvPr/>
        </p:nvSpPr>
        <p:spPr>
          <a:xfrm>
            <a:off x="7680176" y="4737573"/>
            <a:ext cx="121687" cy="537033"/>
          </a:xfrm>
          <a:prstGeom prst="rect">
            <a:avLst/>
          </a:prstGeom>
          <a:solidFill>
            <a:srgbClr val="F090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631C2E97-49A0-914B-8CF5-3DE5DAD2F8AF}"/>
              </a:ext>
            </a:extLst>
          </p:cNvPr>
          <p:cNvSpPr txBox="1"/>
          <p:nvPr/>
        </p:nvSpPr>
        <p:spPr>
          <a:xfrm>
            <a:off x="4645954" y="4737572"/>
            <a:ext cx="3034222" cy="537034"/>
          </a:xfrm>
          <a:prstGeom prst="rect">
            <a:avLst/>
          </a:prstGeom>
          <a:solidFill>
            <a:schemeClr val="bg1">
              <a:lumMod val="85000"/>
            </a:schemeClr>
          </a:solidFill>
        </p:spPr>
        <p:txBody>
          <a:bodyPr wrap="square" lIns="144000" tIns="144000" rIns="144000" bIns="144000" rtlCol="0">
            <a:spAutoFit/>
          </a:bodyPr>
          <a:lstStyle/>
          <a:p>
            <a:pPr algn="r"/>
            <a:r>
              <a:rPr lang="en-US" sz="1600" b="1" dirty="0"/>
              <a:t>Health </a:t>
            </a:r>
            <a:r>
              <a:rPr lang="en-US" sz="1600" b="1" dirty="0" err="1"/>
              <a:t>behaviours</a:t>
            </a:r>
            <a:endParaRPr lang="en-US" sz="1600" b="1" dirty="0"/>
          </a:p>
        </p:txBody>
      </p:sp>
      <p:sp>
        <p:nvSpPr>
          <p:cNvPr id="25" name="Rectangle 24">
            <a:extLst>
              <a:ext uri="{FF2B5EF4-FFF2-40B4-BE49-F238E27FC236}">
                <a16:creationId xmlns:a16="http://schemas.microsoft.com/office/drawing/2014/main" id="{6623D064-0F2C-4C41-A9B7-AA8B81A122F5}"/>
              </a:ext>
            </a:extLst>
          </p:cNvPr>
          <p:cNvSpPr/>
          <p:nvPr/>
        </p:nvSpPr>
        <p:spPr>
          <a:xfrm>
            <a:off x="7680176" y="5767360"/>
            <a:ext cx="121687" cy="53703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885E20C0-A562-1345-AACE-137EEF62E251}"/>
              </a:ext>
            </a:extLst>
          </p:cNvPr>
          <p:cNvSpPr txBox="1"/>
          <p:nvPr/>
        </p:nvSpPr>
        <p:spPr>
          <a:xfrm>
            <a:off x="4645954" y="5767359"/>
            <a:ext cx="3034222" cy="537034"/>
          </a:xfrm>
          <a:prstGeom prst="rect">
            <a:avLst/>
          </a:prstGeom>
          <a:solidFill>
            <a:schemeClr val="bg1">
              <a:lumMod val="85000"/>
            </a:schemeClr>
          </a:solidFill>
        </p:spPr>
        <p:txBody>
          <a:bodyPr wrap="square" lIns="144000" tIns="144000" rIns="144000" bIns="144000" rtlCol="0">
            <a:spAutoFit/>
          </a:bodyPr>
          <a:lstStyle/>
          <a:p>
            <a:pPr algn="r"/>
            <a:r>
              <a:rPr lang="en-US" sz="1600" b="1" dirty="0"/>
              <a:t>Healthcare</a:t>
            </a:r>
          </a:p>
        </p:txBody>
      </p:sp>
      <p:sp>
        <p:nvSpPr>
          <p:cNvPr id="27" name="Freeform 26">
            <a:extLst>
              <a:ext uri="{FF2B5EF4-FFF2-40B4-BE49-F238E27FC236}">
                <a16:creationId xmlns:a16="http://schemas.microsoft.com/office/drawing/2014/main" id="{DB29C356-CA1C-6647-BB93-69AAEBD8320F}"/>
              </a:ext>
            </a:extLst>
          </p:cNvPr>
          <p:cNvSpPr/>
          <p:nvPr/>
        </p:nvSpPr>
        <p:spPr>
          <a:xfrm flipH="1" flipV="1">
            <a:off x="3719735" y="3923510"/>
            <a:ext cx="926217" cy="45719"/>
          </a:xfrm>
          <a:custGeom>
            <a:avLst/>
            <a:gdLst>
              <a:gd name="connsiteX0" fmla="*/ 0 w 1956121"/>
              <a:gd name="connsiteY0" fmla="*/ 92598 h 405114"/>
              <a:gd name="connsiteX1" fmla="*/ 1041721 w 1956121"/>
              <a:gd name="connsiteY1" fmla="*/ 92598 h 405114"/>
              <a:gd name="connsiteX2" fmla="*/ 1354237 w 1956121"/>
              <a:gd name="connsiteY2" fmla="*/ 405114 h 405114"/>
              <a:gd name="connsiteX3" fmla="*/ 1481559 w 1956121"/>
              <a:gd name="connsiteY3" fmla="*/ 405114 h 405114"/>
              <a:gd name="connsiteX4" fmla="*/ 1956121 w 1956121"/>
              <a:gd name="connsiteY4" fmla="*/ 0 h 405114"/>
              <a:gd name="connsiteX0" fmla="*/ 0 w 1481559"/>
              <a:gd name="connsiteY0" fmla="*/ 0 h 312516"/>
              <a:gd name="connsiteX1" fmla="*/ 1041721 w 1481559"/>
              <a:gd name="connsiteY1" fmla="*/ 0 h 312516"/>
              <a:gd name="connsiteX2" fmla="*/ 1354237 w 1481559"/>
              <a:gd name="connsiteY2" fmla="*/ 312516 h 312516"/>
              <a:gd name="connsiteX3" fmla="*/ 1481559 w 1481559"/>
              <a:gd name="connsiteY3" fmla="*/ 312516 h 312516"/>
              <a:gd name="connsiteX0" fmla="*/ 0 w 1354237"/>
              <a:gd name="connsiteY0" fmla="*/ 0 h 312516"/>
              <a:gd name="connsiteX1" fmla="*/ 1041721 w 1354237"/>
              <a:gd name="connsiteY1" fmla="*/ 0 h 312516"/>
              <a:gd name="connsiteX2" fmla="*/ 1354237 w 1354237"/>
              <a:gd name="connsiteY2" fmla="*/ 312516 h 312516"/>
              <a:gd name="connsiteX0" fmla="*/ 0 w 1041721"/>
              <a:gd name="connsiteY0" fmla="*/ 0 h 0"/>
              <a:gd name="connsiteX1" fmla="*/ 1041721 w 1041721"/>
              <a:gd name="connsiteY1" fmla="*/ 0 h 0"/>
            </a:gdLst>
            <a:ahLst/>
            <a:cxnLst>
              <a:cxn ang="0">
                <a:pos x="connsiteX0" y="connsiteY0"/>
              </a:cxn>
              <a:cxn ang="0">
                <a:pos x="connsiteX1" y="connsiteY1"/>
              </a:cxn>
            </a:cxnLst>
            <a:rect l="l" t="t" r="r" b="b"/>
            <a:pathLst>
              <a:path w="1041721">
                <a:moveTo>
                  <a:pt x="0" y="0"/>
                </a:moveTo>
                <a:lnTo>
                  <a:pt x="1041721" y="0"/>
                </a:lnTo>
              </a:path>
            </a:pathLst>
          </a:custGeom>
          <a:noFill/>
          <a:ln w="31750" cap="rnd">
            <a:solidFill>
              <a:schemeClr val="tx1">
                <a:lumMod val="85000"/>
                <a:lumOff val="15000"/>
              </a:schemeClr>
            </a:solidFill>
            <a:prstDash val="sysDot"/>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a:extLst>
              <a:ext uri="{FF2B5EF4-FFF2-40B4-BE49-F238E27FC236}">
                <a16:creationId xmlns:a16="http://schemas.microsoft.com/office/drawing/2014/main" id="{6971C974-9F1A-8642-8361-C325ED7B1314}"/>
              </a:ext>
            </a:extLst>
          </p:cNvPr>
          <p:cNvSpPr/>
          <p:nvPr/>
        </p:nvSpPr>
        <p:spPr>
          <a:xfrm flipH="1" flipV="1">
            <a:off x="3359696" y="4983228"/>
            <a:ext cx="1286256" cy="45719"/>
          </a:xfrm>
          <a:custGeom>
            <a:avLst/>
            <a:gdLst>
              <a:gd name="connsiteX0" fmla="*/ 0 w 1956121"/>
              <a:gd name="connsiteY0" fmla="*/ 92598 h 405114"/>
              <a:gd name="connsiteX1" fmla="*/ 1041721 w 1956121"/>
              <a:gd name="connsiteY1" fmla="*/ 92598 h 405114"/>
              <a:gd name="connsiteX2" fmla="*/ 1354237 w 1956121"/>
              <a:gd name="connsiteY2" fmla="*/ 405114 h 405114"/>
              <a:gd name="connsiteX3" fmla="*/ 1481559 w 1956121"/>
              <a:gd name="connsiteY3" fmla="*/ 405114 h 405114"/>
              <a:gd name="connsiteX4" fmla="*/ 1956121 w 1956121"/>
              <a:gd name="connsiteY4" fmla="*/ 0 h 405114"/>
              <a:gd name="connsiteX0" fmla="*/ 0 w 1481559"/>
              <a:gd name="connsiteY0" fmla="*/ 0 h 312516"/>
              <a:gd name="connsiteX1" fmla="*/ 1041721 w 1481559"/>
              <a:gd name="connsiteY1" fmla="*/ 0 h 312516"/>
              <a:gd name="connsiteX2" fmla="*/ 1354237 w 1481559"/>
              <a:gd name="connsiteY2" fmla="*/ 312516 h 312516"/>
              <a:gd name="connsiteX3" fmla="*/ 1481559 w 1481559"/>
              <a:gd name="connsiteY3" fmla="*/ 312516 h 312516"/>
              <a:gd name="connsiteX0" fmla="*/ 0 w 1354237"/>
              <a:gd name="connsiteY0" fmla="*/ 0 h 312516"/>
              <a:gd name="connsiteX1" fmla="*/ 1041721 w 1354237"/>
              <a:gd name="connsiteY1" fmla="*/ 0 h 312516"/>
              <a:gd name="connsiteX2" fmla="*/ 1354237 w 1354237"/>
              <a:gd name="connsiteY2" fmla="*/ 312516 h 312516"/>
              <a:gd name="connsiteX0" fmla="*/ 0 w 1041721"/>
              <a:gd name="connsiteY0" fmla="*/ 0 h 0"/>
              <a:gd name="connsiteX1" fmla="*/ 1041721 w 1041721"/>
              <a:gd name="connsiteY1" fmla="*/ 0 h 0"/>
            </a:gdLst>
            <a:ahLst/>
            <a:cxnLst>
              <a:cxn ang="0">
                <a:pos x="connsiteX0" y="connsiteY0"/>
              </a:cxn>
              <a:cxn ang="0">
                <a:pos x="connsiteX1" y="connsiteY1"/>
              </a:cxn>
            </a:cxnLst>
            <a:rect l="l" t="t" r="r" b="b"/>
            <a:pathLst>
              <a:path w="1041721">
                <a:moveTo>
                  <a:pt x="0" y="0"/>
                </a:moveTo>
                <a:lnTo>
                  <a:pt x="1041721" y="0"/>
                </a:lnTo>
              </a:path>
            </a:pathLst>
          </a:custGeom>
          <a:noFill/>
          <a:ln w="31750" cap="rnd">
            <a:solidFill>
              <a:schemeClr val="tx1">
                <a:lumMod val="85000"/>
                <a:lumOff val="15000"/>
              </a:schemeClr>
            </a:solidFill>
            <a:prstDash val="sysDot"/>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a:extLst>
              <a:ext uri="{FF2B5EF4-FFF2-40B4-BE49-F238E27FC236}">
                <a16:creationId xmlns:a16="http://schemas.microsoft.com/office/drawing/2014/main" id="{9371AC88-D0BA-FF4B-9D2B-97472C370E8B}"/>
              </a:ext>
            </a:extLst>
          </p:cNvPr>
          <p:cNvSpPr/>
          <p:nvPr/>
        </p:nvSpPr>
        <p:spPr>
          <a:xfrm flipH="1" flipV="1">
            <a:off x="3359696" y="5990157"/>
            <a:ext cx="1286256" cy="45719"/>
          </a:xfrm>
          <a:custGeom>
            <a:avLst/>
            <a:gdLst>
              <a:gd name="connsiteX0" fmla="*/ 0 w 1956121"/>
              <a:gd name="connsiteY0" fmla="*/ 92598 h 405114"/>
              <a:gd name="connsiteX1" fmla="*/ 1041721 w 1956121"/>
              <a:gd name="connsiteY1" fmla="*/ 92598 h 405114"/>
              <a:gd name="connsiteX2" fmla="*/ 1354237 w 1956121"/>
              <a:gd name="connsiteY2" fmla="*/ 405114 h 405114"/>
              <a:gd name="connsiteX3" fmla="*/ 1481559 w 1956121"/>
              <a:gd name="connsiteY3" fmla="*/ 405114 h 405114"/>
              <a:gd name="connsiteX4" fmla="*/ 1956121 w 1956121"/>
              <a:gd name="connsiteY4" fmla="*/ 0 h 405114"/>
              <a:gd name="connsiteX0" fmla="*/ 0 w 1481559"/>
              <a:gd name="connsiteY0" fmla="*/ 0 h 312516"/>
              <a:gd name="connsiteX1" fmla="*/ 1041721 w 1481559"/>
              <a:gd name="connsiteY1" fmla="*/ 0 h 312516"/>
              <a:gd name="connsiteX2" fmla="*/ 1354237 w 1481559"/>
              <a:gd name="connsiteY2" fmla="*/ 312516 h 312516"/>
              <a:gd name="connsiteX3" fmla="*/ 1481559 w 1481559"/>
              <a:gd name="connsiteY3" fmla="*/ 312516 h 312516"/>
              <a:gd name="connsiteX0" fmla="*/ 0 w 1354237"/>
              <a:gd name="connsiteY0" fmla="*/ 0 h 312516"/>
              <a:gd name="connsiteX1" fmla="*/ 1041721 w 1354237"/>
              <a:gd name="connsiteY1" fmla="*/ 0 h 312516"/>
              <a:gd name="connsiteX2" fmla="*/ 1354237 w 1354237"/>
              <a:gd name="connsiteY2" fmla="*/ 312516 h 312516"/>
              <a:gd name="connsiteX0" fmla="*/ 0 w 1041721"/>
              <a:gd name="connsiteY0" fmla="*/ 0 h 0"/>
              <a:gd name="connsiteX1" fmla="*/ 1041721 w 1041721"/>
              <a:gd name="connsiteY1" fmla="*/ 0 h 0"/>
            </a:gdLst>
            <a:ahLst/>
            <a:cxnLst>
              <a:cxn ang="0">
                <a:pos x="connsiteX0" y="connsiteY0"/>
              </a:cxn>
              <a:cxn ang="0">
                <a:pos x="connsiteX1" y="connsiteY1"/>
              </a:cxn>
            </a:cxnLst>
            <a:rect l="l" t="t" r="r" b="b"/>
            <a:pathLst>
              <a:path w="1041721">
                <a:moveTo>
                  <a:pt x="0" y="0"/>
                </a:moveTo>
                <a:lnTo>
                  <a:pt x="1041721" y="0"/>
                </a:lnTo>
              </a:path>
            </a:pathLst>
          </a:custGeom>
          <a:noFill/>
          <a:ln w="31750" cap="rnd">
            <a:solidFill>
              <a:schemeClr val="tx1">
                <a:lumMod val="85000"/>
                <a:lumOff val="15000"/>
              </a:schemeClr>
            </a:solidFill>
            <a:prstDash val="sysDot"/>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13602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C59CB-7AB1-4A78-B9EE-2C22BAD1F665}"/>
              </a:ext>
            </a:extLst>
          </p:cNvPr>
          <p:cNvSpPr>
            <a:spLocks noGrp="1"/>
          </p:cNvSpPr>
          <p:nvPr>
            <p:ph type="title"/>
          </p:nvPr>
        </p:nvSpPr>
        <p:spPr>
          <a:xfrm>
            <a:off x="1847528" y="382349"/>
            <a:ext cx="9001000" cy="1232291"/>
          </a:xfrm>
        </p:spPr>
        <p:txBody>
          <a:bodyPr>
            <a:normAutofit fontScale="90000"/>
          </a:bodyPr>
          <a:lstStyle/>
          <a:p>
            <a:r>
              <a:rPr lang="en-GB" dirty="0"/>
              <a:t>Coming together to try to accelerate change </a:t>
            </a:r>
          </a:p>
        </p:txBody>
      </p:sp>
      <p:sp>
        <p:nvSpPr>
          <p:cNvPr id="4" name="Footer Placeholder 3">
            <a:extLst>
              <a:ext uri="{FF2B5EF4-FFF2-40B4-BE49-F238E27FC236}">
                <a16:creationId xmlns:a16="http://schemas.microsoft.com/office/drawing/2014/main" id="{1883A00D-2B57-334F-A525-F810E5901E98}"/>
              </a:ext>
            </a:extLst>
          </p:cNvPr>
          <p:cNvSpPr>
            <a:spLocks noGrp="1"/>
          </p:cNvSpPr>
          <p:nvPr>
            <p:ph type="ftr" sz="quarter" idx="11"/>
          </p:nvPr>
        </p:nvSpPr>
        <p:spPr/>
        <p:txBody>
          <a:bodyPr/>
          <a:lstStyle/>
          <a:p>
            <a:r>
              <a:rPr lang="en-GB" b="1"/>
              <a:t>Bedfordshire, Luton and Milton Keynes Health and Care Partnership</a:t>
            </a:r>
            <a:endParaRPr lang="en-GB" dirty="0"/>
          </a:p>
        </p:txBody>
      </p:sp>
      <p:sp>
        <p:nvSpPr>
          <p:cNvPr id="5" name="Slide Number Placeholder 4">
            <a:extLst>
              <a:ext uri="{FF2B5EF4-FFF2-40B4-BE49-F238E27FC236}">
                <a16:creationId xmlns:a16="http://schemas.microsoft.com/office/drawing/2014/main" id="{ABF158CB-C68F-A14D-B147-C4B12F9A2B8C}"/>
              </a:ext>
            </a:extLst>
          </p:cNvPr>
          <p:cNvSpPr>
            <a:spLocks noGrp="1"/>
          </p:cNvSpPr>
          <p:nvPr>
            <p:ph type="sldNum" sz="quarter" idx="12"/>
          </p:nvPr>
        </p:nvSpPr>
        <p:spPr/>
        <p:txBody>
          <a:bodyPr/>
          <a:lstStyle/>
          <a:p>
            <a:fld id="{30A60DCE-9105-48A5-8A92-25C9283756D1}" type="slidenum">
              <a:rPr lang="en-GB" smtClean="0"/>
              <a:pPr/>
              <a:t>8</a:t>
            </a:fld>
            <a:endParaRPr lang="en-GB" dirty="0"/>
          </a:p>
        </p:txBody>
      </p:sp>
      <p:sp>
        <p:nvSpPr>
          <p:cNvPr id="6" name="Text Placeholder 5">
            <a:extLst>
              <a:ext uri="{FF2B5EF4-FFF2-40B4-BE49-F238E27FC236}">
                <a16:creationId xmlns:a16="http://schemas.microsoft.com/office/drawing/2014/main" id="{C9472CA2-2229-A546-B41C-9580CEFE0E80}"/>
              </a:ext>
            </a:extLst>
          </p:cNvPr>
          <p:cNvSpPr>
            <a:spLocks noGrp="1"/>
          </p:cNvSpPr>
          <p:nvPr>
            <p:ph type="body" sz="quarter" idx="13"/>
          </p:nvPr>
        </p:nvSpPr>
        <p:spPr/>
        <p:txBody>
          <a:bodyPr>
            <a:normAutofit/>
          </a:bodyPr>
          <a:lstStyle/>
          <a:p>
            <a:pPr marL="0" indent="0" algn="ctr">
              <a:buNone/>
            </a:pPr>
            <a:r>
              <a:rPr lang="en-US" sz="3200" b="1" dirty="0">
                <a:solidFill>
                  <a:schemeClr val="tx2"/>
                </a:solidFill>
              </a:rPr>
              <a:t>06</a:t>
            </a:r>
          </a:p>
        </p:txBody>
      </p:sp>
      <p:pic>
        <p:nvPicPr>
          <p:cNvPr id="23" name="Content Placeholder 22">
            <a:extLst>
              <a:ext uri="{FF2B5EF4-FFF2-40B4-BE49-F238E27FC236}">
                <a16:creationId xmlns:a16="http://schemas.microsoft.com/office/drawing/2014/main" id="{1F2E0C1A-7CEA-A245-B2AE-2696067D57C3}"/>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p:blipFill>
        <p:spPr>
          <a:xfrm>
            <a:off x="2869926" y="1614640"/>
            <a:ext cx="5652328" cy="4393401"/>
          </a:xfrm>
        </p:spPr>
      </p:pic>
    </p:spTree>
    <p:extLst>
      <p:ext uri="{BB962C8B-B14F-4D97-AF65-F5344CB8AC3E}">
        <p14:creationId xmlns:p14="http://schemas.microsoft.com/office/powerpoint/2010/main" val="12842074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2AC99A-E23F-4859-9C13-F9ADE618C4D6}"/>
              </a:ext>
            </a:extLst>
          </p:cNvPr>
          <p:cNvSpPr>
            <a:spLocks noGrp="1"/>
          </p:cNvSpPr>
          <p:nvPr>
            <p:ph type="title"/>
          </p:nvPr>
        </p:nvSpPr>
        <p:spPr/>
        <p:txBody>
          <a:bodyPr>
            <a:normAutofit/>
          </a:bodyPr>
          <a:lstStyle/>
          <a:p>
            <a:r>
              <a:rPr lang="en-GB" dirty="0"/>
              <a:t>What’s our plan? </a:t>
            </a:r>
          </a:p>
        </p:txBody>
      </p:sp>
      <p:pic>
        <p:nvPicPr>
          <p:cNvPr id="11" name="Content Placeholder 10">
            <a:extLst>
              <a:ext uri="{FF2B5EF4-FFF2-40B4-BE49-F238E27FC236}">
                <a16:creationId xmlns:a16="http://schemas.microsoft.com/office/drawing/2014/main" id="{D5DC7E1A-6563-DA42-BE83-0014AE49033B}"/>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t="13802" b="17018"/>
          <a:stretch/>
        </p:blipFill>
        <p:spPr>
          <a:xfrm>
            <a:off x="1240947" y="1569186"/>
            <a:ext cx="9710106" cy="4752528"/>
          </a:xfrm>
        </p:spPr>
      </p:pic>
      <p:sp>
        <p:nvSpPr>
          <p:cNvPr id="3" name="Footer Placeholder 2">
            <a:extLst>
              <a:ext uri="{FF2B5EF4-FFF2-40B4-BE49-F238E27FC236}">
                <a16:creationId xmlns:a16="http://schemas.microsoft.com/office/drawing/2014/main" id="{A25F5478-0150-954F-81E2-FF8C1475C88C}"/>
              </a:ext>
            </a:extLst>
          </p:cNvPr>
          <p:cNvSpPr>
            <a:spLocks noGrp="1"/>
          </p:cNvSpPr>
          <p:nvPr>
            <p:ph type="ftr" sz="quarter" idx="11"/>
          </p:nvPr>
        </p:nvSpPr>
        <p:spPr/>
        <p:txBody>
          <a:bodyPr/>
          <a:lstStyle/>
          <a:p>
            <a:r>
              <a:rPr lang="en-GB" b="1" dirty="0"/>
              <a:t>Bedfordshire, Luton and Milton Keynes Health and Care Partnership</a:t>
            </a:r>
            <a:endParaRPr lang="en-GB" dirty="0"/>
          </a:p>
        </p:txBody>
      </p:sp>
      <p:sp>
        <p:nvSpPr>
          <p:cNvPr id="4" name="Slide Number Placeholder 3">
            <a:extLst>
              <a:ext uri="{FF2B5EF4-FFF2-40B4-BE49-F238E27FC236}">
                <a16:creationId xmlns:a16="http://schemas.microsoft.com/office/drawing/2014/main" id="{08D38E68-9DDF-A24E-99BB-805E96F0576B}"/>
              </a:ext>
            </a:extLst>
          </p:cNvPr>
          <p:cNvSpPr>
            <a:spLocks noGrp="1"/>
          </p:cNvSpPr>
          <p:nvPr>
            <p:ph type="sldNum" sz="quarter" idx="12"/>
          </p:nvPr>
        </p:nvSpPr>
        <p:spPr/>
        <p:txBody>
          <a:bodyPr/>
          <a:lstStyle/>
          <a:p>
            <a:fld id="{30A60DCE-9105-48A5-8A92-25C9283756D1}" type="slidenum">
              <a:rPr lang="en-GB" smtClean="0"/>
              <a:pPr/>
              <a:t>9</a:t>
            </a:fld>
            <a:endParaRPr lang="en-GB" dirty="0"/>
          </a:p>
        </p:txBody>
      </p:sp>
      <p:sp>
        <p:nvSpPr>
          <p:cNvPr id="6" name="Text Placeholder 5">
            <a:extLst>
              <a:ext uri="{FF2B5EF4-FFF2-40B4-BE49-F238E27FC236}">
                <a16:creationId xmlns:a16="http://schemas.microsoft.com/office/drawing/2014/main" id="{AA51FF93-90A1-3D4F-B3DB-F9D826A85AED}"/>
              </a:ext>
            </a:extLst>
          </p:cNvPr>
          <p:cNvSpPr>
            <a:spLocks noGrp="1"/>
          </p:cNvSpPr>
          <p:nvPr>
            <p:ph type="body" sz="quarter" idx="13"/>
          </p:nvPr>
        </p:nvSpPr>
        <p:spPr/>
        <p:txBody>
          <a:bodyPr/>
          <a:lstStyle/>
          <a:p>
            <a:pPr marL="0" lvl="0" indent="0" algn="ctr">
              <a:buNone/>
            </a:pPr>
            <a:r>
              <a:rPr lang="en-US" sz="3200" b="1" dirty="0">
                <a:solidFill>
                  <a:srgbClr val="FFFFFF"/>
                </a:solidFill>
              </a:rPr>
              <a:t>07</a:t>
            </a:r>
            <a:endParaRPr lang="en-US" sz="3200" dirty="0">
              <a:solidFill>
                <a:srgbClr val="000000">
                  <a:lumMod val="95000"/>
                  <a:lumOff val="5000"/>
                </a:srgbClr>
              </a:solidFill>
            </a:endParaRPr>
          </a:p>
        </p:txBody>
      </p:sp>
    </p:spTree>
    <p:extLst>
      <p:ext uri="{BB962C8B-B14F-4D97-AF65-F5344CB8AC3E}">
        <p14:creationId xmlns:p14="http://schemas.microsoft.com/office/powerpoint/2010/main" val="1170775082"/>
      </p:ext>
    </p:extLst>
  </p:cSld>
  <p:clrMapOvr>
    <a:masterClrMapping/>
  </p:clrMapOvr>
</p:sld>
</file>

<file path=ppt/theme/theme1.xml><?xml version="1.0" encoding="utf-8"?>
<a:theme xmlns:a="http://schemas.openxmlformats.org/drawingml/2006/main" name="Office Theme">
  <a:themeElements>
    <a:clrScheme name="BLMK colours Oct 2021">
      <a:dk1>
        <a:srgbClr val="000000"/>
      </a:dk1>
      <a:lt1>
        <a:srgbClr val="FFFFFF"/>
      </a:lt1>
      <a:dk2>
        <a:srgbClr val="2B307E"/>
      </a:dk2>
      <a:lt2>
        <a:srgbClr val="EEECE1"/>
      </a:lt2>
      <a:accent1>
        <a:srgbClr val="00A198"/>
      </a:accent1>
      <a:accent2>
        <a:srgbClr val="009BDA"/>
      </a:accent2>
      <a:accent3>
        <a:srgbClr val="514E93"/>
      </a:accent3>
      <a:accent4>
        <a:srgbClr val="F9B334"/>
      </a:accent4>
      <a:accent5>
        <a:srgbClr val="3EAB38"/>
      </a:accent5>
      <a:accent6>
        <a:srgbClr val="E8501D"/>
      </a:accent6>
      <a:hlink>
        <a:srgbClr val="00A198"/>
      </a:hlink>
      <a:folHlink>
        <a:srgbClr val="3DAA37"/>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d06b9faf-e485-43ba-9767-f211651fe416">COMENG-406079406-689905</_dlc_DocId>
    <_dlc_DocIdUrl xmlns="d06b9faf-e485-43ba-9767-f211651fe416">
      <Url>https://csucloudservices.sharepoint.com/teams/comms/_layouts/15/DocIdRedir.aspx?ID=COMENG-406079406-689905</Url>
      <Description>COMENG-406079406-689905</Description>
    </_dlc_DocIdUrl>
    <VMActioned xmlns="31f7c2ba-4170-4718-a5ff-dddeae16ca32">N/A</VMActioned>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Document" ma:contentTypeID="0x010100BA76803C70C50249B000B3F4542A923E" ma:contentTypeVersion="1600" ma:contentTypeDescription="Create a new document." ma:contentTypeScope="" ma:versionID="ae45dfce41422933a36ae6da763b3af9">
  <xsd:schema xmlns:xsd="http://www.w3.org/2001/XMLSchema" xmlns:xs="http://www.w3.org/2001/XMLSchema" xmlns:p="http://schemas.microsoft.com/office/2006/metadata/properties" xmlns:ns2="d06b9faf-e485-43ba-9767-f211651fe416" xmlns:ns3="31f7c2ba-4170-4718-a5ff-dddeae16ca32" targetNamespace="http://schemas.microsoft.com/office/2006/metadata/properties" ma:root="true" ma:fieldsID="38c426439b278c435ba1ceeff9505222" ns2:_="" ns3:_="">
    <xsd:import namespace="d06b9faf-e485-43ba-9767-f211651fe416"/>
    <xsd:import namespace="31f7c2ba-4170-4718-a5ff-dddeae16ca32"/>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2:SharedWithUsers" minOccurs="0"/>
                <xsd:element ref="ns2:SharedWithDetails" minOccurs="0"/>
                <xsd:element ref="ns3:MediaServiceEventHashCode" minOccurs="0"/>
                <xsd:element ref="ns3:MediaServiceGenerationTime" minOccurs="0"/>
                <xsd:element ref="ns3:VMActioned"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06b9faf-e485-43ba-9767-f211651fe416"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f7c2ba-4170-4718-a5ff-dddeae16ca32"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MediaServiceLocation" ma:internalName="MediaServiceLocation"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VMActioned" ma:index="21" nillable="true" ma:displayName="Voice Mail Actioned?" ma:default="N/A" ma:format="RadioButtons" ma:indexed="true" ma:internalName="VMActioned">
      <xsd:simpleType>
        <xsd:restriction base="dms:Choice">
          <xsd:enumeration value="Yes"/>
          <xsd:enumeration value="No"/>
          <xsd:enumeration value="N/A"/>
        </xsd:restriction>
      </xsd:simpleType>
    </xsd:element>
    <xsd:element name="MediaServiceAutoKeyPoints" ma:index="22" nillable="true" ma:displayName="MediaServiceAutoKeyPoints" ma:hidden="true" ma:internalName="MediaServiceAutoKeyPoints" ma:readOnly="true">
      <xsd:simpleType>
        <xsd:restriction base="dms:Note"/>
      </xsd:simpleType>
    </xsd:element>
    <xsd:element name="MediaServiceKeyPoints" ma:index="23" nillable="true" ma:displayName="KeyPoints" ma:internalName="MediaServiceKeyPoints" ma:readOnly="true">
      <xsd:simpleType>
        <xsd:restriction base="dms:Note">
          <xsd:maxLength value="255"/>
        </xsd:restriction>
      </xsd:simpleType>
    </xsd:element>
    <xsd:element name="MediaLengthInSeconds" ma:index="24"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8153355-B80A-41EF-BBF7-77E2ADEBC77E}">
  <ds:schemaRefs>
    <ds:schemaRef ds:uri="http://schemas.microsoft.com/office/2006/metadata/properties"/>
    <ds:schemaRef ds:uri="http://schemas.microsoft.com/office/infopath/2007/PartnerControls"/>
    <ds:schemaRef ds:uri="d06b9faf-e485-43ba-9767-f211651fe416"/>
    <ds:schemaRef ds:uri="31f7c2ba-4170-4718-a5ff-dddeae16ca32"/>
  </ds:schemaRefs>
</ds:datastoreItem>
</file>

<file path=customXml/itemProps2.xml><?xml version="1.0" encoding="utf-8"?>
<ds:datastoreItem xmlns:ds="http://schemas.openxmlformats.org/officeDocument/2006/customXml" ds:itemID="{1357A83D-ECB4-43F3-91ED-4BD0089DB1AB}">
  <ds:schemaRefs>
    <ds:schemaRef ds:uri="http://schemas.microsoft.com/sharepoint/v3/contenttype/forms"/>
  </ds:schemaRefs>
</ds:datastoreItem>
</file>

<file path=customXml/itemProps3.xml><?xml version="1.0" encoding="utf-8"?>
<ds:datastoreItem xmlns:ds="http://schemas.openxmlformats.org/officeDocument/2006/customXml" ds:itemID="{10F4FA92-9980-4A10-8630-1A5681B9529A}">
  <ds:schemaRefs>
    <ds:schemaRef ds:uri="http://schemas.microsoft.com/sharepoint/events"/>
  </ds:schemaRefs>
</ds:datastoreItem>
</file>

<file path=customXml/itemProps4.xml><?xml version="1.0" encoding="utf-8"?>
<ds:datastoreItem xmlns:ds="http://schemas.openxmlformats.org/officeDocument/2006/customXml" ds:itemID="{F3798F98-1E41-47F7-8C34-85A819F168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06b9faf-e485-43ba-9767-f211651fe416"/>
    <ds:schemaRef ds:uri="31f7c2ba-4170-4718-a5ff-dddeae16ca3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30472</TotalTime>
  <Words>1400</Words>
  <Application>Microsoft Office PowerPoint</Application>
  <PresentationFormat>Widescreen</PresentationFormat>
  <Paragraphs>129</Paragraphs>
  <Slides>15</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Century Gothic</vt:lpstr>
      <vt:lpstr>Office Theme</vt:lpstr>
      <vt:lpstr>PowerPoint Presentation</vt:lpstr>
      <vt:lpstr>Who we are</vt:lpstr>
      <vt:lpstr>A better future</vt:lpstr>
      <vt:lpstr>Our area</vt:lpstr>
      <vt:lpstr>A great place to live</vt:lpstr>
      <vt:lpstr>Evidence says problems can be better addressed by us working together</vt:lpstr>
      <vt:lpstr>What contributes to a person’s health outcome</vt:lpstr>
      <vt:lpstr>Coming together to try to accelerate change </vt:lpstr>
      <vt:lpstr>What’s our plan? </vt:lpstr>
      <vt:lpstr>What problems could the ICS help solve?</vt:lpstr>
      <vt:lpstr>What problems could the ICS help solve?</vt:lpstr>
      <vt:lpstr>What’s going to change?</vt:lpstr>
      <vt:lpstr>New roles in the ICS (from 1 July 2022)</vt:lpstr>
      <vt:lpstr>Our partners </vt:lpstr>
      <vt:lpstr>More information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Communicating through change ICS/CCG Transition</dc:title>
  <dc:creator>SUMMERS, Michelle (NHS BEDFORDSHIRE CCG)</dc:creator>
  <cp:lastModifiedBy>Sharon Kendal (MLCSU)</cp:lastModifiedBy>
  <cp:revision>292</cp:revision>
  <dcterms:created xsi:type="dcterms:W3CDTF">2021-04-30T07:09:02Z</dcterms:created>
  <dcterms:modified xsi:type="dcterms:W3CDTF">2022-03-02T12:47:24Z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0x010100BA76803C70C50249B000B3F4542A923E</vt:lpwstr>
  </property>
  <property fmtid="{D5CDD505-2E9C-101B-9397-08002B2CF9AE}" pid="3" name="_dlc_DocIdItemGuid">
    <vt:lpwstr>fa2faa04-37a4-4877-9408-30856c75beac</vt:lpwstr>
  </property>
</Properties>
</file>