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Ex1.xml" ContentType="application/vnd.ms-office.chartex+xml"/>
  <Override PartName="/ppt/charts/style1.xml" ContentType="application/vnd.ms-office.chartstyle+xml"/>
  <Override PartName="/ppt/charts/colors1.xml" ContentType="application/vnd.ms-office.chartcolorstyle+xml"/>
  <Override PartName="/ppt/charts/chartEx2.xml" ContentType="application/vnd.ms-office.chartex+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Lst>
  <p:notesMasterIdLst>
    <p:notesMasterId r:id="rId13"/>
  </p:notesMasterIdLst>
  <p:sldIdLst>
    <p:sldId id="2145707276" r:id="rId3"/>
    <p:sldId id="2145707371" r:id="rId4"/>
    <p:sldId id="2145707303" r:id="rId5"/>
    <p:sldId id="2145707372" r:id="rId6"/>
    <p:sldId id="2145707339" r:id="rId7"/>
    <p:sldId id="2145707337" r:id="rId8"/>
    <p:sldId id="2145707379" r:id="rId9"/>
    <p:sldId id="2145707367" r:id="rId10"/>
    <p:sldId id="2145707377" r:id="rId11"/>
    <p:sldId id="214570732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87B1C87-BC4B-ADDE-5C05-682D0A4D4185}" name="MATTIS, Lorraine (NHS BEDFORDSHIRE, LUTON AND MILTON KEYNES ICB - M1J4Y)" initials="ML(BLAMKIM" userId="S::lorraine.mattis2@nhs.net::f5e8d6c9-185e-4199-8e48-724cc8b66cf7" providerId="AD"/>
  <p188:author id="{DC6E4DCF-E60D-A62F-BDE6-E997E5C8A4C2}" name="TOVEY, Hilary (NHS BEDFORDSHIRE, LUTON AND MILTON KEYNES CCG)" initials="TH(BLAMKC" userId="S::hilary.tovey@nhs.net::43c24a39-ac21-45e1-975f-ceb70be5e6c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116A"/>
    <a:srgbClr val="662964"/>
    <a:srgbClr val="027D85"/>
    <a:srgbClr val="2B307E"/>
    <a:srgbClr val="48458E"/>
    <a:srgbClr val="514E93"/>
    <a:srgbClr val="3EAB38"/>
    <a:srgbClr val="F7B233"/>
    <a:srgbClr val="009F97"/>
    <a:srgbClr val="39A5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23" autoAdjust="0"/>
    <p:restoredTop sz="94660"/>
  </p:normalViewPr>
  <p:slideViewPr>
    <p:cSldViewPr snapToGrid="0">
      <p:cViewPr varScale="1">
        <p:scale>
          <a:sx n="60" d="100"/>
          <a:sy n="60" d="100"/>
        </p:scale>
        <p:origin x="28" y="5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microsoft.com/office/2018/10/relationships/authors" Targe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C:\Users\WadelyN\Documents\PHM\data\life%20expectancy%20comparators.xlsx" TargetMode="External"/></Relationships>
</file>

<file path=ppt/charts/_rels/chartEx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file:///C:\Users\WadelyN\Documents\PHM\data\life%20expectancy%20comparators.xlsx" TargetMode="External"/></Relationships>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Sheet1!$A$23:$A$27</cx:f>
        <cx:lvl ptCount="5">
          <cx:pt idx="0">Bedford</cx:pt>
          <cx:pt idx="1">Central Bedfordshire</cx:pt>
          <cx:pt idx="2">Luton</cx:pt>
          <cx:pt idx="3">Milton Keynes</cx:pt>
          <cx:pt idx="4">England </cx:pt>
        </cx:lvl>
      </cx:strDim>
      <cx:numDim type="val">
        <cx:f>Sheet1!$E$23:$E$27</cx:f>
        <cx:lvl ptCount="5" formatCode="General">
          <cx:pt idx="0">7.7999999999999998</cx:pt>
          <cx:pt idx="1">5.9000000000000004</cx:pt>
          <cx:pt idx="2">6.5</cx:pt>
          <cx:pt idx="3">7.2000000000000002</cx:pt>
          <cx:pt idx="4">7.9000000000000004</cx:pt>
        </cx:lvl>
      </cx:numDim>
    </cx:data>
  </cx:chartData>
  <cx:chart>
    <cx:plotArea>
      <cx:plotAreaRegion>
        <cx:series layoutId="funnel" uniqueId="{292B53FE-D287-457F-A358-E84F31F939FF}">
          <cx:spPr>
            <a:solidFill>
              <a:srgbClr val="46478E"/>
            </a:solidFill>
          </cx:spPr>
          <cx:dataLabels>
            <cx:txPr>
              <a:bodyPr vertOverflow="overflow" horzOverflow="overflow" wrap="square" lIns="0" tIns="0" rIns="0" bIns="0"/>
              <a:lstStyle/>
              <a:p>
                <a:pPr algn="ctr" rtl="0">
                  <a:defRPr sz="1400" b="0" i="0">
                    <a:solidFill>
                      <a:srgbClr val="595959"/>
                    </a:solidFill>
                    <a:latin typeface="Arial" panose="020B0604020202020204" pitchFamily="34" charset="0"/>
                    <a:ea typeface="Arial" panose="020B0604020202020204" pitchFamily="34" charset="0"/>
                    <a:cs typeface="Arial" panose="020B0604020202020204" pitchFamily="34" charset="0"/>
                  </a:defRPr>
                </a:pPr>
                <a:endParaRPr lang="en-GB" sz="1400">
                  <a:latin typeface="Arial" panose="020B0604020202020204" pitchFamily="34" charset="0"/>
                  <a:cs typeface="Arial" panose="020B0604020202020204" pitchFamily="34" charset="0"/>
                </a:endParaRPr>
              </a:p>
            </cx:txPr>
            <cx:visibility seriesName="0" categoryName="0" value="1"/>
          </cx:dataLabels>
          <cx:dataId val="0"/>
        </cx:series>
      </cx:plotAreaRegion>
      <cx:axis id="0">
        <cx:catScaling gapWidth="0.0599999987"/>
        <cx:tickLabels/>
        <cx:txPr>
          <a:bodyPr spcFirstLastPara="1" vertOverflow="ellipsis" horzOverflow="overflow" wrap="square" lIns="0" tIns="0" rIns="0" bIns="0" anchor="ctr" anchorCtr="1"/>
          <a:lstStyle/>
          <a:p>
            <a:pPr algn="ctr" rtl="0">
              <a:defRPr sz="1400">
                <a:latin typeface="Arial" panose="020B0604020202020204" pitchFamily="34" charset="0"/>
                <a:ea typeface="Arial" panose="020B0604020202020204" pitchFamily="34" charset="0"/>
                <a:cs typeface="Arial" panose="020B0604020202020204" pitchFamily="34" charset="0"/>
              </a:defRPr>
            </a:pPr>
            <a:endParaRPr lang="en-US" sz="1400" b="0" i="0" u="none" strike="noStrike" baseline="0">
              <a:solidFill>
                <a:srgbClr val="000000">
                  <a:lumMod val="65000"/>
                  <a:lumOff val="35000"/>
                </a:srgbClr>
              </a:solidFill>
              <a:latin typeface="Arial" panose="020B0604020202020204" pitchFamily="34" charset="0"/>
              <a:cs typeface="Arial" panose="020B0604020202020204" pitchFamily="34" charset="0"/>
            </a:endParaRPr>
          </a:p>
        </cx:txPr>
      </cx:axis>
    </cx:plotArea>
  </cx:chart>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Sheet1!$A$23:$A$27</cx:f>
        <cx:lvl ptCount="5">
          <cx:pt idx="0">Bedford</cx:pt>
          <cx:pt idx="1">Central Bedfordshire</cx:pt>
          <cx:pt idx="2">Luton</cx:pt>
          <cx:pt idx="3">Milton Keynes</cx:pt>
          <cx:pt idx="4">England </cx:pt>
        </cx:lvl>
      </cx:strDim>
      <cx:numDim type="val">
        <cx:f>Sheet1!$C$23:$C$27</cx:f>
        <cx:lvl ptCount="5" formatCode="General">
          <cx:pt idx="0">8.9000000000000004</cx:pt>
          <cx:pt idx="1">5</cx:pt>
          <cx:pt idx="2">8.6999999999999993</cx:pt>
          <cx:pt idx="3">8.4000000000000004</cx:pt>
          <cx:pt idx="4">9.6999999999999993</cx:pt>
        </cx:lvl>
      </cx:numDim>
    </cx:data>
  </cx:chartData>
  <cx:chart>
    <cx:plotArea>
      <cx:plotAreaRegion>
        <cx:series layoutId="funnel" uniqueId="{1EA2D041-5019-4C96-99D7-0387BE0486AA}">
          <cx:spPr>
            <a:solidFill>
              <a:srgbClr val="1EA198"/>
            </a:solidFill>
          </cx:spPr>
          <cx:dataLabels>
            <cx:txPr>
              <a:bodyPr vertOverflow="overflow" horzOverflow="overflow" wrap="square" lIns="0" tIns="0" rIns="0" bIns="0"/>
              <a:lstStyle/>
              <a:p>
                <a:pPr algn="ctr" rtl="0">
                  <a:defRPr sz="1400" b="0" i="0">
                    <a:solidFill>
                      <a:srgbClr val="595959"/>
                    </a:solidFill>
                    <a:latin typeface="Arial" panose="020B0604020202020204" pitchFamily="34" charset="0"/>
                    <a:ea typeface="Arial" panose="020B0604020202020204" pitchFamily="34" charset="0"/>
                    <a:cs typeface="Arial" panose="020B0604020202020204" pitchFamily="34" charset="0"/>
                  </a:defRPr>
                </a:pPr>
                <a:endParaRPr lang="en-GB" sz="1400">
                  <a:latin typeface="Arial" panose="020B0604020202020204" pitchFamily="34" charset="0"/>
                  <a:cs typeface="Arial" panose="020B0604020202020204" pitchFamily="34" charset="0"/>
                </a:endParaRPr>
              </a:p>
            </cx:txPr>
            <cx:visibility seriesName="0" categoryName="0" value="1"/>
          </cx:dataLabels>
          <cx:dataId val="0"/>
        </cx:series>
      </cx:plotAreaRegion>
      <cx:axis id="0">
        <cx:catScaling gapWidth="0.0599999987"/>
        <cx:tickLabels/>
        <cx:txPr>
          <a:bodyPr vertOverflow="overflow" horzOverflow="overflow" wrap="square" lIns="0" tIns="0" rIns="0" bIns="0"/>
          <a:lstStyle/>
          <a:p>
            <a:pPr algn="ctr" rtl="0">
              <a:defRPr sz="1400" b="0" i="0">
                <a:solidFill>
                  <a:srgbClr val="595959"/>
                </a:solidFill>
                <a:latin typeface="Arial" panose="020B0604020202020204" pitchFamily="34" charset="0"/>
                <a:ea typeface="Arial" panose="020B0604020202020204" pitchFamily="34" charset="0"/>
                <a:cs typeface="Arial" panose="020B0604020202020204" pitchFamily="34" charset="0"/>
              </a:defRPr>
            </a:pPr>
            <a:endParaRPr lang="en-GB" sz="1400">
              <a:latin typeface="Arial" panose="020B0604020202020204" pitchFamily="34" charset="0"/>
              <a:cs typeface="Arial" panose="020B0604020202020204" pitchFamily="34" charset="0"/>
            </a:endParaRPr>
          </a:p>
        </cx:txPr>
      </cx:axis>
    </cx:plotArea>
  </cx:chart>
</cx: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419">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419">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5AFD38-C1BF-43EA-91D3-38285880A39B}" type="datetimeFigureOut">
              <a:rPr lang="en-GB" smtClean="0"/>
              <a:t>01/02/2023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BBCC6E-AAFD-4018-9269-1494A140A31F}" type="slidenum">
              <a:rPr lang="en-GB" smtClean="0"/>
              <a:t>‹#›</a:t>
            </a:fld>
            <a:endParaRPr lang="en-GB"/>
          </a:p>
        </p:txBody>
      </p:sp>
    </p:spTree>
    <p:extLst>
      <p:ext uri="{BB962C8B-B14F-4D97-AF65-F5344CB8AC3E}">
        <p14:creationId xmlns:p14="http://schemas.microsoft.com/office/powerpoint/2010/main" val="3214555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D2B880-4E56-49AE-BFD2-484CF7B3CBF2}" type="slidenum">
              <a:rPr lang="en-US" smtClean="0"/>
              <a:t>3</a:t>
            </a:fld>
            <a:endParaRPr lang="en-US" dirty="0"/>
          </a:p>
        </p:txBody>
      </p:sp>
    </p:spTree>
    <p:extLst>
      <p:ext uri="{BB962C8B-B14F-4D97-AF65-F5344CB8AC3E}">
        <p14:creationId xmlns:p14="http://schemas.microsoft.com/office/powerpoint/2010/main" val="1940379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D2B880-4E56-49AE-BFD2-484CF7B3CB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7679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5BBCC6E-AAFD-4018-9269-1494A140A31F}" type="slidenum">
              <a:rPr lang="en-GB" smtClean="0"/>
              <a:t>10</a:t>
            </a:fld>
            <a:endParaRPr lang="en-GB"/>
          </a:p>
        </p:txBody>
      </p:sp>
    </p:spTree>
    <p:extLst>
      <p:ext uri="{BB962C8B-B14F-4D97-AF65-F5344CB8AC3E}">
        <p14:creationId xmlns:p14="http://schemas.microsoft.com/office/powerpoint/2010/main" val="336107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496B3-4184-4951-9A92-1E261063F3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A45B0C1-61D4-484F-B5DF-CCD5AE2C74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EC65B65-341B-4654-BD45-ADC31095BE46}"/>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A1D8D66-19CC-4627-983F-1854FC61FB82}"/>
              </a:ext>
            </a:extLst>
          </p:cNvPr>
          <p:cNvSpPr>
            <a:spLocks noGrp="1"/>
          </p:cNvSpPr>
          <p:nvPr>
            <p:ph type="ftr" sz="quarter" idx="11"/>
          </p:nvPr>
        </p:nvSpPr>
        <p:spPr/>
        <p:txBody>
          <a:bodyPr/>
          <a:lstStyle/>
          <a:p>
            <a:r>
              <a:rPr lang="en-GB"/>
              <a:t>Bedfordshire, Luton and Milton Keynes Health and Care Partnership</a:t>
            </a:r>
          </a:p>
        </p:txBody>
      </p:sp>
      <p:sp>
        <p:nvSpPr>
          <p:cNvPr id="6" name="Slide Number Placeholder 5">
            <a:extLst>
              <a:ext uri="{FF2B5EF4-FFF2-40B4-BE49-F238E27FC236}">
                <a16:creationId xmlns:a16="http://schemas.microsoft.com/office/drawing/2014/main" id="{226BFA0B-B402-490D-A24D-1FE02D5B61DC}"/>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965330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70E53-C992-4B12-885B-7F14E31062B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EFCC7BC-F70E-4C2F-8D84-07315A0F595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EDB1FD-A75C-499A-BFD7-FD7F770E9514}"/>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B2182C3-3A96-4442-81BC-763806C25ECA}"/>
              </a:ext>
            </a:extLst>
          </p:cNvPr>
          <p:cNvSpPr>
            <a:spLocks noGrp="1"/>
          </p:cNvSpPr>
          <p:nvPr>
            <p:ph type="ftr" sz="quarter" idx="11"/>
          </p:nvPr>
        </p:nvSpPr>
        <p:spPr/>
        <p:txBody>
          <a:bodyPr/>
          <a:lstStyle/>
          <a:p>
            <a:r>
              <a:rPr lang="en-GB"/>
              <a:t>Bedfordshire, Luton and Milton Keynes Health and Care Partnership</a:t>
            </a:r>
          </a:p>
        </p:txBody>
      </p:sp>
      <p:sp>
        <p:nvSpPr>
          <p:cNvPr id="6" name="Slide Number Placeholder 5">
            <a:extLst>
              <a:ext uri="{FF2B5EF4-FFF2-40B4-BE49-F238E27FC236}">
                <a16:creationId xmlns:a16="http://schemas.microsoft.com/office/drawing/2014/main" id="{A91682A2-AA4D-4E66-AC2E-6F41CC834190}"/>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2100853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CD5C5F8-925F-4B65-8F22-067E1FB6310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52757A5-F5F4-4659-9843-5A7BDE18EB8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7C7EA5-ECC1-4A2E-8F56-2F6C2D14148C}"/>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62EB0A6C-204D-4451-8D14-4D740B2F5C32}"/>
              </a:ext>
            </a:extLst>
          </p:cNvPr>
          <p:cNvSpPr>
            <a:spLocks noGrp="1"/>
          </p:cNvSpPr>
          <p:nvPr>
            <p:ph type="ftr" sz="quarter" idx="11"/>
          </p:nvPr>
        </p:nvSpPr>
        <p:spPr/>
        <p:txBody>
          <a:bodyPr/>
          <a:lstStyle/>
          <a:p>
            <a:r>
              <a:rPr lang="en-GB"/>
              <a:t>Bedfordshire, Luton and Milton Keynes Health and Care Partnership</a:t>
            </a:r>
          </a:p>
        </p:txBody>
      </p:sp>
      <p:sp>
        <p:nvSpPr>
          <p:cNvPr id="6" name="Slide Number Placeholder 5">
            <a:extLst>
              <a:ext uri="{FF2B5EF4-FFF2-40B4-BE49-F238E27FC236}">
                <a16:creationId xmlns:a16="http://schemas.microsoft.com/office/drawing/2014/main" id="{819888BB-2A75-4DE9-9150-0B9369EF6E40}"/>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12166503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26400" y="-51993"/>
            <a:ext cx="4190280" cy="6902395"/>
          </a:xfrm>
          <a:prstGeom prst="rect">
            <a:avLst/>
          </a:prstGeom>
        </p:spPr>
      </p:pic>
      <p:sp>
        <p:nvSpPr>
          <p:cNvPr id="2" name="Title 1"/>
          <p:cNvSpPr>
            <a:spLocks noGrp="1"/>
          </p:cNvSpPr>
          <p:nvPr>
            <p:ph type="ctrTitle"/>
          </p:nvPr>
        </p:nvSpPr>
        <p:spPr>
          <a:xfrm>
            <a:off x="548967" y="1700808"/>
            <a:ext cx="7275225" cy="2198295"/>
          </a:xfrm>
        </p:spPr>
        <p:txBody>
          <a:bodyPr anchor="b" anchorCtr="0"/>
          <a:lstStyle>
            <a:lvl1pPr algn="l">
              <a:defRPr/>
            </a:lvl1pPr>
          </a:lstStyle>
          <a:p>
            <a:r>
              <a:rPr lang="en-US" dirty="0"/>
              <a:t>Click to edit Master title style</a:t>
            </a:r>
            <a:endParaRPr lang="en-GB" dirty="0"/>
          </a:p>
        </p:txBody>
      </p:sp>
      <p:sp>
        <p:nvSpPr>
          <p:cNvPr id="3" name="Subtitle 2"/>
          <p:cNvSpPr>
            <a:spLocks noGrp="1"/>
          </p:cNvSpPr>
          <p:nvPr>
            <p:ph type="subTitle" idx="1" hasCustomPrompt="1"/>
          </p:nvPr>
        </p:nvSpPr>
        <p:spPr>
          <a:xfrm>
            <a:off x="548967" y="4077072"/>
            <a:ext cx="7275225" cy="1270992"/>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t>
            </a:r>
            <a:endParaRPr lang="en-GB" dirty="0"/>
          </a:p>
        </p:txBody>
      </p:sp>
      <p:sp>
        <p:nvSpPr>
          <p:cNvPr id="4" name="Date Placeholder 3"/>
          <p:cNvSpPr>
            <a:spLocks noGrp="1"/>
          </p:cNvSpPr>
          <p:nvPr>
            <p:ph type="dt" sz="half" idx="10"/>
          </p:nvPr>
        </p:nvSpPr>
        <p:spPr>
          <a:xfrm>
            <a:off x="548967" y="6356351"/>
            <a:ext cx="3092829" cy="365125"/>
          </a:xfrm>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pic>
        <p:nvPicPr>
          <p:cNvPr id="1028" name="Picture 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Logo&#10;&#10;Description automatically generated">
            <a:extLst>
              <a:ext uri="{FF2B5EF4-FFF2-40B4-BE49-F238E27FC236}">
                <a16:creationId xmlns:a16="http://schemas.microsoft.com/office/drawing/2014/main" id="{78D0013F-2DF3-334F-9F59-CE113D98051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8967" y="304598"/>
            <a:ext cx="2012124" cy="914602"/>
          </a:xfrm>
          <a:prstGeom prst="rect">
            <a:avLst/>
          </a:prstGeom>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a:p>
        </p:txBody>
      </p:sp>
    </p:spTree>
    <p:extLst>
      <p:ext uri="{BB962C8B-B14F-4D97-AF65-F5344CB8AC3E}">
        <p14:creationId xmlns:p14="http://schemas.microsoft.com/office/powerpoint/2010/main" val="695044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a:t>Click to edit Master title style</a:t>
            </a:r>
            <a:endParaRPr lang="en-GB"/>
          </a:p>
        </p:txBody>
      </p:sp>
      <p:sp>
        <p:nvSpPr>
          <p:cNvPr id="3" name="Content Placeholder 2"/>
          <p:cNvSpPr>
            <a:spLocks noGrp="1"/>
          </p:cNvSpPr>
          <p:nvPr>
            <p:ph idx="1"/>
          </p:nvPr>
        </p:nvSpPr>
        <p:spPr>
          <a:xfrm>
            <a:off x="623392" y="1844825"/>
            <a:ext cx="10959008" cy="42813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a:p>
        </p:txBody>
      </p:sp>
      <p:sp>
        <p:nvSpPr>
          <p:cNvPr id="12" name="Picture Placeholder 11">
            <a:extLst>
              <a:ext uri="{FF2B5EF4-FFF2-40B4-BE49-F238E27FC236}">
                <a16:creationId xmlns:a16="http://schemas.microsoft.com/office/drawing/2014/main" id="{4240C868-5DEA-664E-9706-94E74A171536}"/>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9044847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26400" y="-51993"/>
            <a:ext cx="4190280" cy="6902395"/>
          </a:xfrm>
          <a:prstGeom prst="rect">
            <a:avLst/>
          </a:prstGeom>
        </p:spPr>
      </p:pic>
      <p:sp>
        <p:nvSpPr>
          <p:cNvPr id="2" name="Title 1"/>
          <p:cNvSpPr>
            <a:spLocks noGrp="1"/>
          </p:cNvSpPr>
          <p:nvPr>
            <p:ph type="ctrTitle"/>
          </p:nvPr>
        </p:nvSpPr>
        <p:spPr>
          <a:xfrm>
            <a:off x="548967" y="1700808"/>
            <a:ext cx="7275225" cy="2198295"/>
          </a:xfrm>
        </p:spPr>
        <p:txBody>
          <a:bodyPr anchor="b" anchorCtr="0"/>
          <a:lstStyle>
            <a:lvl1pPr algn="l">
              <a:defRPr/>
            </a:lvl1pPr>
          </a:lstStyle>
          <a:p>
            <a:r>
              <a:rPr lang="en-US" dirty="0"/>
              <a:t>Click to edit Master title style</a:t>
            </a:r>
            <a:endParaRPr lang="en-GB" dirty="0"/>
          </a:p>
        </p:txBody>
      </p:sp>
      <p:sp>
        <p:nvSpPr>
          <p:cNvPr id="3" name="Subtitle 2"/>
          <p:cNvSpPr>
            <a:spLocks noGrp="1"/>
          </p:cNvSpPr>
          <p:nvPr>
            <p:ph type="subTitle" idx="1" hasCustomPrompt="1"/>
          </p:nvPr>
        </p:nvSpPr>
        <p:spPr>
          <a:xfrm>
            <a:off x="548967" y="4077072"/>
            <a:ext cx="7275225" cy="1270992"/>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t>
            </a:r>
            <a:endParaRPr lang="en-GB" dirty="0"/>
          </a:p>
        </p:txBody>
      </p:sp>
      <p:sp>
        <p:nvSpPr>
          <p:cNvPr id="4" name="Date Placeholder 3"/>
          <p:cNvSpPr>
            <a:spLocks noGrp="1"/>
          </p:cNvSpPr>
          <p:nvPr>
            <p:ph type="dt" sz="half" idx="10"/>
          </p:nvPr>
        </p:nvSpPr>
        <p:spPr>
          <a:xfrm>
            <a:off x="548967" y="6356351"/>
            <a:ext cx="3092829" cy="365125"/>
          </a:xfrm>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pic>
        <p:nvPicPr>
          <p:cNvPr id="1028" name="Picture 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Logo&#10;&#10;Description automatically generated">
            <a:extLst>
              <a:ext uri="{FF2B5EF4-FFF2-40B4-BE49-F238E27FC236}">
                <a16:creationId xmlns:a16="http://schemas.microsoft.com/office/drawing/2014/main" id="{78D0013F-2DF3-334F-9F59-CE113D98051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8967" y="304598"/>
            <a:ext cx="2012124" cy="914602"/>
          </a:xfrm>
          <a:prstGeom prst="rect">
            <a:avLst/>
          </a:prstGeom>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a:p>
        </p:txBody>
      </p:sp>
    </p:spTree>
    <p:extLst>
      <p:ext uri="{BB962C8B-B14F-4D97-AF65-F5344CB8AC3E}">
        <p14:creationId xmlns:p14="http://schemas.microsoft.com/office/powerpoint/2010/main" val="40342010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4"/>
            <a:ext cx="10959008" cy="4280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Tree>
    <p:extLst>
      <p:ext uri="{BB962C8B-B14F-4D97-AF65-F5344CB8AC3E}">
        <p14:creationId xmlns:p14="http://schemas.microsoft.com/office/powerpoint/2010/main" val="4210339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
        <p:nvSpPr>
          <p:cNvPr id="12" name="Picture Placeholder 11">
            <a:extLst>
              <a:ext uri="{FF2B5EF4-FFF2-40B4-BE49-F238E27FC236}">
                <a16:creationId xmlns:a16="http://schemas.microsoft.com/office/drawing/2014/main" id="{4240C868-5DEA-664E-9706-94E74A171536}"/>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42661243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67252FA6-3152-3F44-B2A6-FE7E0BA20998}"/>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42266888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F53798AB-2C2E-4A44-9681-7EBDECEDE0AC}"/>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20934906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0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2403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C3796-47D6-4C60-B4C2-90D921A7841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C8C2256-BB15-403E-ACF9-981BB4A472B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81D5EF-B72C-46B8-9EDC-E5DCF77D6FA9}"/>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22EEDF49-CED1-4364-B900-94257A898C26}"/>
              </a:ext>
            </a:extLst>
          </p:cNvPr>
          <p:cNvSpPr>
            <a:spLocks noGrp="1"/>
          </p:cNvSpPr>
          <p:nvPr>
            <p:ph type="ftr" sz="quarter" idx="11"/>
          </p:nvPr>
        </p:nvSpPr>
        <p:spPr/>
        <p:txBody>
          <a:bodyPr/>
          <a:lstStyle/>
          <a:p>
            <a:r>
              <a:rPr lang="en-GB"/>
              <a:t>Bedfordshire, Luton and Milton Keynes Health and Care Partnership</a:t>
            </a:r>
          </a:p>
        </p:txBody>
      </p:sp>
      <p:sp>
        <p:nvSpPr>
          <p:cNvPr id="6" name="Slide Number Placeholder 5">
            <a:extLst>
              <a:ext uri="{FF2B5EF4-FFF2-40B4-BE49-F238E27FC236}">
                <a16:creationId xmlns:a16="http://schemas.microsoft.com/office/drawing/2014/main" id="{64EF933C-045F-4DAB-81DB-77C6D0A056EC}"/>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2323335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6515662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23715752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Tree>
    <p:extLst>
      <p:ext uri="{BB962C8B-B14F-4D97-AF65-F5344CB8AC3E}">
        <p14:creationId xmlns:p14="http://schemas.microsoft.com/office/powerpoint/2010/main" val="39330646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7074645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31878345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12859258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39195138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35947561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solidFill>
                  <a:schemeClr val="bg1"/>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tx2"/>
                </a:solidFill>
              </a:defRPr>
            </a:lvl3pPr>
          </a:lstStyle>
          <a:p>
            <a:pPr lvl="2"/>
            <a:endParaRPr lang="en-US" dirty="0"/>
          </a:p>
        </p:txBody>
      </p:sp>
    </p:spTree>
    <p:extLst>
      <p:ext uri="{BB962C8B-B14F-4D97-AF65-F5344CB8AC3E}">
        <p14:creationId xmlns:p14="http://schemas.microsoft.com/office/powerpoint/2010/main" val="13977421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3446457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14641-C1C5-46E3-A5D5-923C25933D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1EFDA33-870C-4A43-806D-9CB7757615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C4F4E4-ED6C-4967-972D-52B52FAEF8D7}"/>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64E7EFEC-39FB-4EE0-B888-7F85923F22EC}"/>
              </a:ext>
            </a:extLst>
          </p:cNvPr>
          <p:cNvSpPr>
            <a:spLocks noGrp="1"/>
          </p:cNvSpPr>
          <p:nvPr>
            <p:ph type="ftr" sz="quarter" idx="11"/>
          </p:nvPr>
        </p:nvSpPr>
        <p:spPr/>
        <p:txBody>
          <a:bodyPr/>
          <a:lstStyle/>
          <a:p>
            <a:r>
              <a:rPr lang="en-GB"/>
              <a:t>Bedfordshire, Luton and Milton Keynes Health and Care Partnership</a:t>
            </a:r>
          </a:p>
        </p:txBody>
      </p:sp>
      <p:sp>
        <p:nvSpPr>
          <p:cNvPr id="6" name="Slide Number Placeholder 5">
            <a:extLst>
              <a:ext uri="{FF2B5EF4-FFF2-40B4-BE49-F238E27FC236}">
                <a16:creationId xmlns:a16="http://schemas.microsoft.com/office/drawing/2014/main" id="{749356CC-AA0C-4090-B143-212D6A041EC1}"/>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29299386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13224585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Bedfordshire, Luton and Milton Keynes Health and Care Partnership</a:t>
            </a:r>
          </a:p>
        </p:txBody>
      </p:sp>
      <p:sp>
        <p:nvSpPr>
          <p:cNvPr id="9" name="Slide Number Placeholder 8"/>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10177933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Bedfordshire, Luton and Milton Keynes Health and Care Partnership</a:t>
            </a:r>
          </a:p>
        </p:txBody>
      </p:sp>
      <p:sp>
        <p:nvSpPr>
          <p:cNvPr id="5" name="Slide Number Placeholder 4"/>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34107293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Bedfordshire, Luton and Milton Keynes Health and Care Partnership</a:t>
            </a:r>
          </a:p>
        </p:txBody>
      </p:sp>
      <p:sp>
        <p:nvSpPr>
          <p:cNvPr id="4" name="Slide Number Placeholder 3"/>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23289600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17996590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36939696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15414183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30806549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4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8734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3445" y="382348"/>
            <a:ext cx="8812915" cy="1234800"/>
          </a:xfrm>
        </p:spPr>
        <p:txBody>
          <a:bodyPr lIns="0" tIns="0" rIns="0" bIns="0"/>
          <a:lstStyle>
            <a:lvl1pPr algn="l">
              <a:defRPr/>
            </a:lvl1pPr>
          </a:lstStyle>
          <a:p>
            <a:r>
              <a:rPr lang="en-US" dirty="0"/>
              <a:t>Contents</a:t>
            </a:r>
            <a:endParaRPr lang="en-GB" dirty="0"/>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3" name="Text Placeholder 3">
            <a:extLst>
              <a:ext uri="{FF2B5EF4-FFF2-40B4-BE49-F238E27FC236}">
                <a16:creationId xmlns:a16="http://schemas.microsoft.com/office/drawing/2014/main" id="{5791059C-B617-7A9F-D1A5-33BE30F1F354}"/>
              </a:ext>
            </a:extLst>
          </p:cNvPr>
          <p:cNvSpPr>
            <a:spLocks noGrp="1"/>
          </p:cNvSpPr>
          <p:nvPr>
            <p:ph type="body" sz="quarter" idx="13" hasCustomPrompt="1"/>
          </p:nvPr>
        </p:nvSpPr>
        <p:spPr>
          <a:xfrm>
            <a:off x="515669" y="1916832"/>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a:t>
            </a:r>
          </a:p>
        </p:txBody>
      </p:sp>
      <p:sp>
        <p:nvSpPr>
          <p:cNvPr id="14" name="Text Placeholder 8">
            <a:extLst>
              <a:ext uri="{FF2B5EF4-FFF2-40B4-BE49-F238E27FC236}">
                <a16:creationId xmlns:a16="http://schemas.microsoft.com/office/drawing/2014/main" id="{4BD5BC40-821A-0ADA-B119-0B94A4A304D1}"/>
              </a:ext>
            </a:extLst>
          </p:cNvPr>
          <p:cNvSpPr>
            <a:spLocks noGrp="1"/>
          </p:cNvSpPr>
          <p:nvPr>
            <p:ph type="body" sz="quarter" idx="14"/>
          </p:nvPr>
        </p:nvSpPr>
        <p:spPr>
          <a:xfrm>
            <a:off x="1285606" y="1916832"/>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15" name="Text Placeholder 3">
            <a:extLst>
              <a:ext uri="{FF2B5EF4-FFF2-40B4-BE49-F238E27FC236}">
                <a16:creationId xmlns:a16="http://schemas.microsoft.com/office/drawing/2014/main" id="{9DCCAE54-FB8B-C6D0-41EA-B5477EA27BFF}"/>
              </a:ext>
            </a:extLst>
          </p:cNvPr>
          <p:cNvSpPr>
            <a:spLocks noGrp="1"/>
          </p:cNvSpPr>
          <p:nvPr>
            <p:ph type="body" sz="quarter" idx="15" hasCustomPrompt="1"/>
          </p:nvPr>
        </p:nvSpPr>
        <p:spPr>
          <a:xfrm>
            <a:off x="6265554" y="1916832"/>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2</a:t>
            </a:r>
          </a:p>
        </p:txBody>
      </p:sp>
      <p:sp>
        <p:nvSpPr>
          <p:cNvPr id="16" name="Text Placeholder 8">
            <a:extLst>
              <a:ext uri="{FF2B5EF4-FFF2-40B4-BE49-F238E27FC236}">
                <a16:creationId xmlns:a16="http://schemas.microsoft.com/office/drawing/2014/main" id="{F9C8A5C9-DD3B-CC0E-3ECE-B78793ACD26A}"/>
              </a:ext>
            </a:extLst>
          </p:cNvPr>
          <p:cNvSpPr>
            <a:spLocks noGrp="1"/>
          </p:cNvSpPr>
          <p:nvPr>
            <p:ph type="body" sz="quarter" idx="16"/>
          </p:nvPr>
        </p:nvSpPr>
        <p:spPr>
          <a:xfrm>
            <a:off x="7035491" y="1916832"/>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17" name="Text Placeholder 3">
            <a:extLst>
              <a:ext uri="{FF2B5EF4-FFF2-40B4-BE49-F238E27FC236}">
                <a16:creationId xmlns:a16="http://schemas.microsoft.com/office/drawing/2014/main" id="{3BB28AD8-38C2-E4F6-491B-6B365482AFCE}"/>
              </a:ext>
            </a:extLst>
          </p:cNvPr>
          <p:cNvSpPr>
            <a:spLocks noGrp="1"/>
          </p:cNvSpPr>
          <p:nvPr>
            <p:ph type="body" sz="quarter" idx="17" hasCustomPrompt="1"/>
          </p:nvPr>
        </p:nvSpPr>
        <p:spPr>
          <a:xfrm>
            <a:off x="515669" y="2714175"/>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3</a:t>
            </a:r>
          </a:p>
        </p:txBody>
      </p:sp>
      <p:sp>
        <p:nvSpPr>
          <p:cNvPr id="18" name="Text Placeholder 8">
            <a:extLst>
              <a:ext uri="{FF2B5EF4-FFF2-40B4-BE49-F238E27FC236}">
                <a16:creationId xmlns:a16="http://schemas.microsoft.com/office/drawing/2014/main" id="{771BB29E-8FD3-6F07-9549-21281FB2C8CD}"/>
              </a:ext>
            </a:extLst>
          </p:cNvPr>
          <p:cNvSpPr>
            <a:spLocks noGrp="1"/>
          </p:cNvSpPr>
          <p:nvPr>
            <p:ph type="body" sz="quarter" idx="18"/>
          </p:nvPr>
        </p:nvSpPr>
        <p:spPr>
          <a:xfrm>
            <a:off x="1285606" y="2714175"/>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19" name="Text Placeholder 3">
            <a:extLst>
              <a:ext uri="{FF2B5EF4-FFF2-40B4-BE49-F238E27FC236}">
                <a16:creationId xmlns:a16="http://schemas.microsoft.com/office/drawing/2014/main" id="{9C272FB6-5827-CF94-0BB7-A5633FDAFE13}"/>
              </a:ext>
            </a:extLst>
          </p:cNvPr>
          <p:cNvSpPr>
            <a:spLocks noGrp="1"/>
          </p:cNvSpPr>
          <p:nvPr>
            <p:ph type="body" sz="quarter" idx="19" hasCustomPrompt="1"/>
          </p:nvPr>
        </p:nvSpPr>
        <p:spPr>
          <a:xfrm>
            <a:off x="6265554" y="2714175"/>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4</a:t>
            </a:r>
          </a:p>
        </p:txBody>
      </p:sp>
      <p:sp>
        <p:nvSpPr>
          <p:cNvPr id="20" name="Text Placeholder 8">
            <a:extLst>
              <a:ext uri="{FF2B5EF4-FFF2-40B4-BE49-F238E27FC236}">
                <a16:creationId xmlns:a16="http://schemas.microsoft.com/office/drawing/2014/main" id="{F1DCFFDE-3876-711D-6AB9-91C5D3605DA3}"/>
              </a:ext>
            </a:extLst>
          </p:cNvPr>
          <p:cNvSpPr>
            <a:spLocks noGrp="1"/>
          </p:cNvSpPr>
          <p:nvPr>
            <p:ph type="body" sz="quarter" idx="20"/>
          </p:nvPr>
        </p:nvSpPr>
        <p:spPr>
          <a:xfrm>
            <a:off x="7035491" y="2714175"/>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1" name="Text Placeholder 3">
            <a:extLst>
              <a:ext uri="{FF2B5EF4-FFF2-40B4-BE49-F238E27FC236}">
                <a16:creationId xmlns:a16="http://schemas.microsoft.com/office/drawing/2014/main" id="{AA7D13D4-5A4C-13EB-CFE3-F88242A546A1}"/>
              </a:ext>
            </a:extLst>
          </p:cNvPr>
          <p:cNvSpPr>
            <a:spLocks noGrp="1"/>
          </p:cNvSpPr>
          <p:nvPr>
            <p:ph type="body" sz="quarter" idx="21" hasCustomPrompt="1"/>
          </p:nvPr>
        </p:nvSpPr>
        <p:spPr>
          <a:xfrm>
            <a:off x="515669" y="3511518"/>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5</a:t>
            </a:r>
          </a:p>
        </p:txBody>
      </p:sp>
      <p:sp>
        <p:nvSpPr>
          <p:cNvPr id="22" name="Text Placeholder 8">
            <a:extLst>
              <a:ext uri="{FF2B5EF4-FFF2-40B4-BE49-F238E27FC236}">
                <a16:creationId xmlns:a16="http://schemas.microsoft.com/office/drawing/2014/main" id="{175D2E21-B997-B939-72FA-17579F5CBB2A}"/>
              </a:ext>
            </a:extLst>
          </p:cNvPr>
          <p:cNvSpPr>
            <a:spLocks noGrp="1"/>
          </p:cNvSpPr>
          <p:nvPr>
            <p:ph type="body" sz="quarter" idx="22"/>
          </p:nvPr>
        </p:nvSpPr>
        <p:spPr>
          <a:xfrm>
            <a:off x="1285606" y="3511518"/>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3" name="Text Placeholder 3">
            <a:extLst>
              <a:ext uri="{FF2B5EF4-FFF2-40B4-BE49-F238E27FC236}">
                <a16:creationId xmlns:a16="http://schemas.microsoft.com/office/drawing/2014/main" id="{BBE2B8E5-A304-B07B-649D-66B7CCAD6B07}"/>
              </a:ext>
            </a:extLst>
          </p:cNvPr>
          <p:cNvSpPr>
            <a:spLocks noGrp="1"/>
          </p:cNvSpPr>
          <p:nvPr>
            <p:ph type="body" sz="quarter" idx="23" hasCustomPrompt="1"/>
          </p:nvPr>
        </p:nvSpPr>
        <p:spPr>
          <a:xfrm>
            <a:off x="6265554" y="3511518"/>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6</a:t>
            </a:r>
          </a:p>
        </p:txBody>
      </p:sp>
      <p:sp>
        <p:nvSpPr>
          <p:cNvPr id="24" name="Text Placeholder 8">
            <a:extLst>
              <a:ext uri="{FF2B5EF4-FFF2-40B4-BE49-F238E27FC236}">
                <a16:creationId xmlns:a16="http://schemas.microsoft.com/office/drawing/2014/main" id="{D41E3900-A916-F86C-DEB3-C1ADBBEDCC17}"/>
              </a:ext>
            </a:extLst>
          </p:cNvPr>
          <p:cNvSpPr>
            <a:spLocks noGrp="1"/>
          </p:cNvSpPr>
          <p:nvPr>
            <p:ph type="body" sz="quarter" idx="24"/>
          </p:nvPr>
        </p:nvSpPr>
        <p:spPr>
          <a:xfrm>
            <a:off x="7035491" y="3511518"/>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5" name="Text Placeholder 3">
            <a:extLst>
              <a:ext uri="{FF2B5EF4-FFF2-40B4-BE49-F238E27FC236}">
                <a16:creationId xmlns:a16="http://schemas.microsoft.com/office/drawing/2014/main" id="{B3E104A3-85DB-6004-3A11-5035F911489F}"/>
              </a:ext>
            </a:extLst>
          </p:cNvPr>
          <p:cNvSpPr>
            <a:spLocks noGrp="1"/>
          </p:cNvSpPr>
          <p:nvPr>
            <p:ph type="body" sz="quarter" idx="25" hasCustomPrompt="1"/>
          </p:nvPr>
        </p:nvSpPr>
        <p:spPr>
          <a:xfrm>
            <a:off x="515669" y="4308861"/>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7</a:t>
            </a:r>
          </a:p>
        </p:txBody>
      </p:sp>
      <p:sp>
        <p:nvSpPr>
          <p:cNvPr id="26" name="Text Placeholder 8">
            <a:extLst>
              <a:ext uri="{FF2B5EF4-FFF2-40B4-BE49-F238E27FC236}">
                <a16:creationId xmlns:a16="http://schemas.microsoft.com/office/drawing/2014/main" id="{CC05018E-3211-2043-C441-507621E5F028}"/>
              </a:ext>
            </a:extLst>
          </p:cNvPr>
          <p:cNvSpPr>
            <a:spLocks noGrp="1"/>
          </p:cNvSpPr>
          <p:nvPr>
            <p:ph type="body" sz="quarter" idx="26"/>
          </p:nvPr>
        </p:nvSpPr>
        <p:spPr>
          <a:xfrm>
            <a:off x="1285606" y="4308861"/>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7" name="Text Placeholder 3">
            <a:extLst>
              <a:ext uri="{FF2B5EF4-FFF2-40B4-BE49-F238E27FC236}">
                <a16:creationId xmlns:a16="http://schemas.microsoft.com/office/drawing/2014/main" id="{C3223CAC-ACE0-F829-7DBC-0484443DB87B}"/>
              </a:ext>
            </a:extLst>
          </p:cNvPr>
          <p:cNvSpPr>
            <a:spLocks noGrp="1"/>
          </p:cNvSpPr>
          <p:nvPr>
            <p:ph type="body" sz="quarter" idx="27" hasCustomPrompt="1"/>
          </p:nvPr>
        </p:nvSpPr>
        <p:spPr>
          <a:xfrm>
            <a:off x="6265554" y="4308861"/>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8</a:t>
            </a:r>
          </a:p>
        </p:txBody>
      </p:sp>
      <p:sp>
        <p:nvSpPr>
          <p:cNvPr id="28" name="Text Placeholder 8">
            <a:extLst>
              <a:ext uri="{FF2B5EF4-FFF2-40B4-BE49-F238E27FC236}">
                <a16:creationId xmlns:a16="http://schemas.microsoft.com/office/drawing/2014/main" id="{1425AE6C-AD38-6391-BD1B-8C66F33D5105}"/>
              </a:ext>
            </a:extLst>
          </p:cNvPr>
          <p:cNvSpPr>
            <a:spLocks noGrp="1"/>
          </p:cNvSpPr>
          <p:nvPr>
            <p:ph type="body" sz="quarter" idx="28"/>
          </p:nvPr>
        </p:nvSpPr>
        <p:spPr>
          <a:xfrm>
            <a:off x="7035491" y="4308861"/>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9" name="Text Placeholder 3">
            <a:extLst>
              <a:ext uri="{FF2B5EF4-FFF2-40B4-BE49-F238E27FC236}">
                <a16:creationId xmlns:a16="http://schemas.microsoft.com/office/drawing/2014/main" id="{71CBF9F8-9690-AFB8-BB42-48DACE4CD259}"/>
              </a:ext>
            </a:extLst>
          </p:cNvPr>
          <p:cNvSpPr>
            <a:spLocks noGrp="1"/>
          </p:cNvSpPr>
          <p:nvPr>
            <p:ph type="body" sz="quarter" idx="29" hasCustomPrompt="1"/>
          </p:nvPr>
        </p:nvSpPr>
        <p:spPr>
          <a:xfrm>
            <a:off x="515669" y="5102554"/>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9</a:t>
            </a:r>
          </a:p>
        </p:txBody>
      </p:sp>
      <p:sp>
        <p:nvSpPr>
          <p:cNvPr id="30" name="Text Placeholder 8">
            <a:extLst>
              <a:ext uri="{FF2B5EF4-FFF2-40B4-BE49-F238E27FC236}">
                <a16:creationId xmlns:a16="http://schemas.microsoft.com/office/drawing/2014/main" id="{870A85A1-791E-134E-0D92-D16B7731EAD8}"/>
              </a:ext>
            </a:extLst>
          </p:cNvPr>
          <p:cNvSpPr>
            <a:spLocks noGrp="1"/>
          </p:cNvSpPr>
          <p:nvPr>
            <p:ph type="body" sz="quarter" idx="30"/>
          </p:nvPr>
        </p:nvSpPr>
        <p:spPr>
          <a:xfrm>
            <a:off x="1285606" y="5102554"/>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1" name="Text Placeholder 3">
            <a:extLst>
              <a:ext uri="{FF2B5EF4-FFF2-40B4-BE49-F238E27FC236}">
                <a16:creationId xmlns:a16="http://schemas.microsoft.com/office/drawing/2014/main" id="{A421CA34-6EB9-EFC6-6468-DF12FFAB16B2}"/>
              </a:ext>
            </a:extLst>
          </p:cNvPr>
          <p:cNvSpPr>
            <a:spLocks noGrp="1"/>
          </p:cNvSpPr>
          <p:nvPr>
            <p:ph type="body" sz="quarter" idx="31" hasCustomPrompt="1"/>
          </p:nvPr>
        </p:nvSpPr>
        <p:spPr>
          <a:xfrm>
            <a:off x="6265554" y="5102554"/>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10</a:t>
            </a:r>
          </a:p>
        </p:txBody>
      </p:sp>
      <p:sp>
        <p:nvSpPr>
          <p:cNvPr id="32" name="Text Placeholder 8">
            <a:extLst>
              <a:ext uri="{FF2B5EF4-FFF2-40B4-BE49-F238E27FC236}">
                <a16:creationId xmlns:a16="http://schemas.microsoft.com/office/drawing/2014/main" id="{4287A1ED-63C9-ABAE-8B7E-3C7C5B167924}"/>
              </a:ext>
            </a:extLst>
          </p:cNvPr>
          <p:cNvSpPr>
            <a:spLocks noGrp="1"/>
          </p:cNvSpPr>
          <p:nvPr>
            <p:ph type="body" sz="quarter" idx="32"/>
          </p:nvPr>
        </p:nvSpPr>
        <p:spPr>
          <a:xfrm>
            <a:off x="7035491" y="5102554"/>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spTree>
    <p:extLst>
      <p:ext uri="{BB962C8B-B14F-4D97-AF65-F5344CB8AC3E}">
        <p14:creationId xmlns:p14="http://schemas.microsoft.com/office/powerpoint/2010/main" val="1351380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19E68-25F0-4A43-87F4-26E30362892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550E76F-3D83-4B6D-A5BE-CC32CAD236A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EF045AA-C70B-4795-ADC3-BD19710294F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D0D0401-F0DA-4ADC-915C-011CFD424F0D}"/>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0006D76C-66E2-47D4-B955-9A8BFE7D2B30}"/>
              </a:ext>
            </a:extLst>
          </p:cNvPr>
          <p:cNvSpPr>
            <a:spLocks noGrp="1"/>
          </p:cNvSpPr>
          <p:nvPr>
            <p:ph type="ftr" sz="quarter" idx="11"/>
          </p:nvPr>
        </p:nvSpPr>
        <p:spPr/>
        <p:txBody>
          <a:bodyPr/>
          <a:lstStyle/>
          <a:p>
            <a:r>
              <a:rPr lang="en-GB"/>
              <a:t>Bedfordshire, Luton and Milton Keynes Health and Care Partnership</a:t>
            </a:r>
          </a:p>
        </p:txBody>
      </p:sp>
      <p:sp>
        <p:nvSpPr>
          <p:cNvPr id="7" name="Slide Number Placeholder 6">
            <a:extLst>
              <a:ext uri="{FF2B5EF4-FFF2-40B4-BE49-F238E27FC236}">
                <a16:creationId xmlns:a16="http://schemas.microsoft.com/office/drawing/2014/main" id="{BD19E999-13E1-4833-9436-9BE2F2D6B8FE}"/>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39950707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496B3-4184-4951-9A92-1E261063F3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A45B0C1-61D4-484F-B5DF-CCD5AE2C74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EC65B65-341B-4654-BD45-ADC31095BE46}"/>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A1D8D66-19CC-4627-983F-1854FC61FB82}"/>
              </a:ext>
            </a:extLst>
          </p:cNvPr>
          <p:cNvSpPr>
            <a:spLocks noGrp="1"/>
          </p:cNvSpPr>
          <p:nvPr>
            <p:ph type="ftr" sz="quarter" idx="11"/>
          </p:nvPr>
        </p:nvSpPr>
        <p:spPr/>
        <p:txBody>
          <a:bodyPr/>
          <a:lstStyle/>
          <a:p>
            <a:r>
              <a:rPr lang="en-GB"/>
              <a:t>Bedfordshire, Luton and Milton Keynes Health and Care Partnership</a:t>
            </a:r>
          </a:p>
        </p:txBody>
      </p:sp>
      <p:sp>
        <p:nvSpPr>
          <p:cNvPr id="6" name="Slide Number Placeholder 5">
            <a:extLst>
              <a:ext uri="{FF2B5EF4-FFF2-40B4-BE49-F238E27FC236}">
                <a16:creationId xmlns:a16="http://schemas.microsoft.com/office/drawing/2014/main" id="{226BFA0B-B402-490D-A24D-1FE02D5B61DC}"/>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3456328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80767-E7F3-4B3E-949B-D75A07E3213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BCF7B98-DAC9-4A0E-8D9A-62141D5C3D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A2F64D3-450B-477F-9219-F57BBAE30BF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D97CD2A-6DB0-4D23-A4AB-A24AD17DA8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DD483D-9244-4115-8762-AC1475BC1EF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6689A3-742A-491F-A560-310A50F8B8B0}"/>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EE6A6368-A292-4C29-B1BC-790A834371DC}"/>
              </a:ext>
            </a:extLst>
          </p:cNvPr>
          <p:cNvSpPr>
            <a:spLocks noGrp="1"/>
          </p:cNvSpPr>
          <p:nvPr>
            <p:ph type="ftr" sz="quarter" idx="11"/>
          </p:nvPr>
        </p:nvSpPr>
        <p:spPr/>
        <p:txBody>
          <a:bodyPr/>
          <a:lstStyle/>
          <a:p>
            <a:r>
              <a:rPr lang="en-GB"/>
              <a:t>Bedfordshire, Luton and Milton Keynes Health and Care Partnership</a:t>
            </a:r>
          </a:p>
        </p:txBody>
      </p:sp>
      <p:sp>
        <p:nvSpPr>
          <p:cNvPr id="9" name="Slide Number Placeholder 8">
            <a:extLst>
              <a:ext uri="{FF2B5EF4-FFF2-40B4-BE49-F238E27FC236}">
                <a16:creationId xmlns:a16="http://schemas.microsoft.com/office/drawing/2014/main" id="{324021A4-7853-4E71-90F6-5EA77C4DD5A2}"/>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1620047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09171-FF89-43AC-A9C2-6F6FF29C5C9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AEF7CA8-026C-4B3A-A248-BBCCB8E149EB}"/>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9631DE98-315E-48A2-899A-CFDA89FF7608}"/>
              </a:ext>
            </a:extLst>
          </p:cNvPr>
          <p:cNvSpPr>
            <a:spLocks noGrp="1"/>
          </p:cNvSpPr>
          <p:nvPr>
            <p:ph type="ftr" sz="quarter" idx="11"/>
          </p:nvPr>
        </p:nvSpPr>
        <p:spPr/>
        <p:txBody>
          <a:bodyPr/>
          <a:lstStyle/>
          <a:p>
            <a:r>
              <a:rPr lang="en-GB"/>
              <a:t>Bedfordshire, Luton and Milton Keynes Health and Care Partnership</a:t>
            </a:r>
          </a:p>
        </p:txBody>
      </p:sp>
      <p:sp>
        <p:nvSpPr>
          <p:cNvPr id="5" name="Slide Number Placeholder 4">
            <a:extLst>
              <a:ext uri="{FF2B5EF4-FFF2-40B4-BE49-F238E27FC236}">
                <a16:creationId xmlns:a16="http://schemas.microsoft.com/office/drawing/2014/main" id="{43075C99-A3C9-49A6-8B65-0815C162E085}"/>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2984770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6A3885-8C3D-49FA-B709-2436AB813507}"/>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F636495B-4CD4-4DCD-A3B2-5A2C82EF2310}"/>
              </a:ext>
            </a:extLst>
          </p:cNvPr>
          <p:cNvSpPr>
            <a:spLocks noGrp="1"/>
          </p:cNvSpPr>
          <p:nvPr>
            <p:ph type="ftr" sz="quarter" idx="11"/>
          </p:nvPr>
        </p:nvSpPr>
        <p:spPr/>
        <p:txBody>
          <a:bodyPr/>
          <a:lstStyle/>
          <a:p>
            <a:r>
              <a:rPr lang="en-GB"/>
              <a:t>Bedfordshire, Luton and Milton Keynes Health and Care Partnership</a:t>
            </a:r>
          </a:p>
        </p:txBody>
      </p:sp>
      <p:sp>
        <p:nvSpPr>
          <p:cNvPr id="4" name="Slide Number Placeholder 3">
            <a:extLst>
              <a:ext uri="{FF2B5EF4-FFF2-40B4-BE49-F238E27FC236}">
                <a16:creationId xmlns:a16="http://schemas.microsoft.com/office/drawing/2014/main" id="{595AC925-38AE-4A26-82AB-4A793347044C}"/>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1281706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1E971-0345-4391-9052-92BB69B3E7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FE9DF53-A809-4F27-B4BC-0771346A32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8141AE7-7D9E-4B60-A07B-7DD799BDF3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8CFC5C-F431-472E-8123-80BD38662BC4}"/>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82A1F298-C976-4EFF-B153-DE1759F68893}"/>
              </a:ext>
            </a:extLst>
          </p:cNvPr>
          <p:cNvSpPr>
            <a:spLocks noGrp="1"/>
          </p:cNvSpPr>
          <p:nvPr>
            <p:ph type="ftr" sz="quarter" idx="11"/>
          </p:nvPr>
        </p:nvSpPr>
        <p:spPr/>
        <p:txBody>
          <a:bodyPr/>
          <a:lstStyle/>
          <a:p>
            <a:r>
              <a:rPr lang="en-GB"/>
              <a:t>Bedfordshire, Luton and Milton Keynes Health and Care Partnership</a:t>
            </a:r>
          </a:p>
        </p:txBody>
      </p:sp>
      <p:sp>
        <p:nvSpPr>
          <p:cNvPr id="7" name="Slide Number Placeholder 6">
            <a:extLst>
              <a:ext uri="{FF2B5EF4-FFF2-40B4-BE49-F238E27FC236}">
                <a16:creationId xmlns:a16="http://schemas.microsoft.com/office/drawing/2014/main" id="{DC759160-3CF5-4C44-A2A7-4CD77F494C72}"/>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2825840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502C5-3787-447C-8264-8A378045E5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F2AC9EE-5B6D-4269-B30D-FD178D14A8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AB64A1C-1894-42DF-A97A-7B4FE633A8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C6B472-D539-43D8-B866-4A9A5B9BAD1A}"/>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2D389B35-4547-46F3-8A84-899C6A5943C0}"/>
              </a:ext>
            </a:extLst>
          </p:cNvPr>
          <p:cNvSpPr>
            <a:spLocks noGrp="1"/>
          </p:cNvSpPr>
          <p:nvPr>
            <p:ph type="ftr" sz="quarter" idx="11"/>
          </p:nvPr>
        </p:nvSpPr>
        <p:spPr/>
        <p:txBody>
          <a:bodyPr/>
          <a:lstStyle/>
          <a:p>
            <a:r>
              <a:rPr lang="en-GB"/>
              <a:t>Bedfordshire, Luton and Milton Keynes Health and Care Partnership</a:t>
            </a:r>
          </a:p>
        </p:txBody>
      </p:sp>
      <p:sp>
        <p:nvSpPr>
          <p:cNvPr id="7" name="Slide Number Placeholder 6">
            <a:extLst>
              <a:ext uri="{FF2B5EF4-FFF2-40B4-BE49-F238E27FC236}">
                <a16:creationId xmlns:a16="http://schemas.microsoft.com/office/drawing/2014/main" id="{16761F45-6296-474F-9D3C-D842F453FC2A}"/>
              </a:ext>
            </a:extLst>
          </p:cNvPr>
          <p:cNvSpPr>
            <a:spLocks noGrp="1"/>
          </p:cNvSpPr>
          <p:nvPr>
            <p:ph type="sldNum" sz="quarter" idx="12"/>
          </p:nvPr>
        </p:nvSpPr>
        <p:spPr/>
        <p:txBody>
          <a:bodyPr/>
          <a:lstStyle/>
          <a:p>
            <a:fld id="{34076F09-C3C2-48D8-ADFC-67CD88D17FE9}" type="slidenum">
              <a:rPr lang="en-GB" smtClean="0"/>
              <a:t>‹#›</a:t>
            </a:fld>
            <a:endParaRPr lang="en-GB"/>
          </a:p>
        </p:txBody>
      </p:sp>
    </p:spTree>
    <p:extLst>
      <p:ext uri="{BB962C8B-B14F-4D97-AF65-F5344CB8AC3E}">
        <p14:creationId xmlns:p14="http://schemas.microsoft.com/office/powerpoint/2010/main" val="3576167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slideLayout" Target="../slideLayouts/slideLayout39.xml"/><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theme" Target="../theme/theme2.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596F5D-1F5A-4C8E-94A1-F400A633A5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C55D8F9-7584-4348-8DAA-01E25759BC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33B25F-935C-44A5-B19B-215196760E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C0F75316-FE81-459F-B00C-5A5E4247CC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Bedfordshire, Luton and Milton Keynes Health and Care Partnership</a:t>
            </a:r>
          </a:p>
        </p:txBody>
      </p:sp>
      <p:sp>
        <p:nvSpPr>
          <p:cNvPr id="6" name="Slide Number Placeholder 5">
            <a:extLst>
              <a:ext uri="{FF2B5EF4-FFF2-40B4-BE49-F238E27FC236}">
                <a16:creationId xmlns:a16="http://schemas.microsoft.com/office/drawing/2014/main" id="{BD05AC77-38C6-4115-AFD5-33A97EA1AA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076F09-C3C2-48D8-ADFC-67CD88D17FE9}" type="slidenum">
              <a:rPr lang="en-GB" smtClean="0"/>
              <a:t>‹#›</a:t>
            </a:fld>
            <a:endParaRPr lang="en-GB"/>
          </a:p>
        </p:txBody>
      </p:sp>
    </p:spTree>
    <p:extLst>
      <p:ext uri="{BB962C8B-B14F-4D97-AF65-F5344CB8AC3E}">
        <p14:creationId xmlns:p14="http://schemas.microsoft.com/office/powerpoint/2010/main" val="3251471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90"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a:p>
        </p:txBody>
      </p:sp>
    </p:spTree>
    <p:extLst>
      <p:ext uri="{BB962C8B-B14F-4D97-AF65-F5344CB8AC3E}">
        <p14:creationId xmlns:p14="http://schemas.microsoft.com/office/powerpoint/2010/main" val="50993209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Lst>
  <p:hf hdr="0" ft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microsoft.com/office/2014/relationships/chartEx" Target="../charts/chartEx2.xml"/><Relationship Id="rId3" Type="http://schemas.openxmlformats.org/officeDocument/2006/relationships/image" Target="../media/image16.png"/><Relationship Id="rId7" Type="http://schemas.openxmlformats.org/officeDocument/2006/relationships/image" Target="../media/image19.sv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8.png"/><Relationship Id="rId11" Type="http://schemas.openxmlformats.org/officeDocument/2006/relationships/image" Target="../media/image22.svg"/><Relationship Id="rId5" Type="http://schemas.openxmlformats.org/officeDocument/2006/relationships/image" Target="../media/image17.png"/><Relationship Id="rId10" Type="http://schemas.openxmlformats.org/officeDocument/2006/relationships/image" Target="../media/image21.png"/><Relationship Id="rId4" Type="http://schemas.microsoft.com/office/2014/relationships/chartEx" Target="../charts/chartEx1.xml"/><Relationship Id="rId9" Type="http://schemas.openxmlformats.org/officeDocument/2006/relationships/image" Target="../media/image20.png"/></Relationships>
</file>

<file path=ppt/slides/_rels/slide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2.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B1566200-E13E-4BC1-A829-E13A083EEA47}"/>
              </a:ext>
            </a:extLst>
          </p:cNvPr>
          <p:cNvSpPr>
            <a:spLocks noGrp="1"/>
          </p:cNvSpPr>
          <p:nvPr>
            <p:ph type="ctrTitle"/>
          </p:nvPr>
        </p:nvSpPr>
        <p:spPr/>
        <p:txBody>
          <a:bodyPr/>
          <a:lstStyle/>
          <a:p>
            <a:r>
              <a:rPr lang="en-GB" dirty="0" err="1">
                <a:latin typeface="Arial" panose="020B0604020202020204" pitchFamily="34" charset="0"/>
                <a:cs typeface="Arial" panose="020B0604020202020204" pitchFamily="34" charset="0"/>
              </a:rPr>
              <a:t>Bedfordshire,</a:t>
            </a:r>
            <a:r>
              <a:rPr lang="en-GB" dirty="0">
                <a:latin typeface="Arial" panose="020B0604020202020204" pitchFamily="34" charset="0"/>
                <a:cs typeface="Arial" panose="020B0604020202020204" pitchFamily="34" charset="0"/>
              </a:rPr>
              <a:t> Luton and Milton Keynes Health and Care Strategy – Summary </a:t>
            </a:r>
          </a:p>
        </p:txBody>
      </p:sp>
      <p:sp>
        <p:nvSpPr>
          <p:cNvPr id="11" name="Subtitle 10">
            <a:extLst>
              <a:ext uri="{FF2B5EF4-FFF2-40B4-BE49-F238E27FC236}">
                <a16:creationId xmlns:a16="http://schemas.microsoft.com/office/drawing/2014/main" id="{2A1A82DE-7253-43EF-B337-881E164B9F52}"/>
              </a:ext>
            </a:extLst>
          </p:cNvPr>
          <p:cNvSpPr>
            <a:spLocks noGrp="1"/>
          </p:cNvSpPr>
          <p:nvPr>
            <p:ph type="subTitle" idx="1"/>
          </p:nvPr>
        </p:nvSpPr>
        <p:spPr/>
        <p:txBody>
          <a:bodyPr/>
          <a:lstStyle/>
          <a:p>
            <a:r>
              <a:rPr lang="en-GB" dirty="0">
                <a:latin typeface="Arial" panose="020B0604020202020204" pitchFamily="34" charset="0"/>
                <a:cs typeface="Arial" panose="020B0604020202020204" pitchFamily="34" charset="0"/>
              </a:rPr>
              <a:t>January 2023 </a:t>
            </a:r>
          </a:p>
        </p:txBody>
      </p:sp>
      <p:sp>
        <p:nvSpPr>
          <p:cNvPr id="2" name="Picture Placeholder 1">
            <a:extLst>
              <a:ext uri="{FF2B5EF4-FFF2-40B4-BE49-F238E27FC236}">
                <a16:creationId xmlns:a16="http://schemas.microsoft.com/office/drawing/2014/main" id="{60E2A3FD-D32D-4620-B378-066E2E3D5A26}"/>
              </a:ext>
            </a:extLst>
          </p:cNvPr>
          <p:cNvSpPr>
            <a:spLocks noGrp="1"/>
          </p:cNvSpPr>
          <p:nvPr>
            <p:ph type="pic" sz="quarter" idx="13"/>
          </p:nvPr>
        </p:nvSpPr>
        <p:spPr/>
      </p:sp>
      <p:sp>
        <p:nvSpPr>
          <p:cNvPr id="3" name="Picture Placeholder 2">
            <a:extLst>
              <a:ext uri="{FF2B5EF4-FFF2-40B4-BE49-F238E27FC236}">
                <a16:creationId xmlns:a16="http://schemas.microsoft.com/office/drawing/2014/main" id="{81B01585-917A-4654-8CAA-9BB634E25E4B}"/>
              </a:ext>
            </a:extLst>
          </p:cNvPr>
          <p:cNvSpPr>
            <a:spLocks noGrp="1"/>
          </p:cNvSpPr>
          <p:nvPr>
            <p:ph type="pic" sz="quarter" idx="14"/>
          </p:nvPr>
        </p:nvSpPr>
        <p:spPr/>
      </p:sp>
    </p:spTree>
    <p:extLst>
      <p:ext uri="{BB962C8B-B14F-4D97-AF65-F5344CB8AC3E}">
        <p14:creationId xmlns:p14="http://schemas.microsoft.com/office/powerpoint/2010/main" val="1767739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81A53-4270-462A-A244-D97F38F91CD3}"/>
              </a:ext>
            </a:extLst>
          </p:cNvPr>
          <p:cNvSpPr>
            <a:spLocks noGrp="1"/>
          </p:cNvSpPr>
          <p:nvPr>
            <p:ph type="title"/>
          </p:nvPr>
        </p:nvSpPr>
        <p:spPr>
          <a:xfrm>
            <a:off x="252400" y="101828"/>
            <a:ext cx="11233248" cy="830997"/>
          </a:xfrm>
        </p:spPr>
        <p:txBody>
          <a:bodyPr>
            <a:normAutofit/>
          </a:bodyPr>
          <a:lstStyle/>
          <a:p>
            <a:r>
              <a:rPr lang="en-GB" sz="3200" dirty="0">
                <a:latin typeface="Arial" panose="020B0604020202020204" pitchFamily="34" charset="0"/>
                <a:cs typeface="Arial" panose="020B0604020202020204" pitchFamily="34" charset="0"/>
              </a:rPr>
              <a:t>Working smarter across our system </a:t>
            </a:r>
          </a:p>
        </p:txBody>
      </p:sp>
      <p:sp>
        <p:nvSpPr>
          <p:cNvPr id="4" name="Slide Number Placeholder 3">
            <a:extLst>
              <a:ext uri="{FF2B5EF4-FFF2-40B4-BE49-F238E27FC236}">
                <a16:creationId xmlns:a16="http://schemas.microsoft.com/office/drawing/2014/main" id="{83B802B8-C63D-40F1-8DA7-C39FDA8B004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A60DCE-9105-48A5-8A92-25C9283756D1}" type="slidenum">
              <a:rPr kumimoji="0" lang="en-GB" sz="1200" b="0" i="0" u="none" strike="noStrike" kern="1200" cap="none" spc="0" normalizeH="0" baseline="0" noProof="0" smtClean="0">
                <a:ln>
                  <a:noFill/>
                </a:ln>
                <a:solidFill>
                  <a:srgbClr val="000000">
                    <a:tint val="75000"/>
                  </a:srgbClr>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dirty="0">
              <a:ln>
                <a:noFill/>
              </a:ln>
              <a:solidFill>
                <a:srgbClr val="000000">
                  <a:tint val="75000"/>
                </a:srgbClr>
              </a:solidFill>
              <a:effectLst/>
              <a:uLnTx/>
              <a:uFillTx/>
              <a:latin typeface="Century Gothic" panose="020F0302020204030204"/>
              <a:ea typeface="+mn-ea"/>
              <a:cs typeface="+mn-cs"/>
            </a:endParaRPr>
          </a:p>
        </p:txBody>
      </p:sp>
      <p:grpSp>
        <p:nvGrpSpPr>
          <p:cNvPr id="6" name="Group 5">
            <a:extLst>
              <a:ext uri="{FF2B5EF4-FFF2-40B4-BE49-F238E27FC236}">
                <a16:creationId xmlns:a16="http://schemas.microsoft.com/office/drawing/2014/main" id="{13E9991F-87B5-4C02-AC74-0B02B448C6CA}"/>
              </a:ext>
            </a:extLst>
          </p:cNvPr>
          <p:cNvGrpSpPr/>
          <p:nvPr/>
        </p:nvGrpSpPr>
        <p:grpSpPr>
          <a:xfrm>
            <a:off x="-27708" y="1117352"/>
            <a:ext cx="5984533" cy="5552284"/>
            <a:chOff x="-50710" y="1380198"/>
            <a:chExt cx="5984533" cy="5552284"/>
          </a:xfrm>
        </p:grpSpPr>
        <p:sp>
          <p:nvSpPr>
            <p:cNvPr id="49" name="TextBox 48">
              <a:extLst>
                <a:ext uri="{FF2B5EF4-FFF2-40B4-BE49-F238E27FC236}">
                  <a16:creationId xmlns:a16="http://schemas.microsoft.com/office/drawing/2014/main" id="{E4BBA9B4-A6FD-4835-8C30-641AE9F45620}"/>
                </a:ext>
              </a:extLst>
            </p:cNvPr>
            <p:cNvSpPr txBox="1"/>
            <p:nvPr/>
          </p:nvSpPr>
          <p:spPr>
            <a:xfrm>
              <a:off x="224692" y="1489966"/>
              <a:ext cx="5709131" cy="5442516"/>
            </a:xfrm>
            <a:prstGeom prst="rect">
              <a:avLst/>
            </a:prstGeom>
            <a:noFill/>
          </p:spPr>
          <p:txBody>
            <a:bodyPr wrap="square">
              <a:spAutoFit/>
            </a:bodyPr>
            <a:lstStyle/>
            <a:p>
              <a:pPr>
                <a:spcAft>
                  <a:spcPts val="1000"/>
                </a:spcAft>
              </a:pPr>
              <a:r>
                <a:rPr lang="en-GB" b="1" dirty="0">
                  <a:latin typeface="Arial" panose="020B0604020202020204" pitchFamily="34" charset="0"/>
                  <a:ea typeface="Calibri" panose="020F0502020204030204" pitchFamily="34" charset="0"/>
                  <a:cs typeface="Arial" panose="020B0604020202020204" pitchFamily="34" charset="0"/>
                </a:rPr>
                <a:t>    </a:t>
              </a:r>
              <a:r>
                <a:rPr lang="en-GB" sz="1800" b="1" dirty="0">
                  <a:effectLst/>
                  <a:latin typeface="Arial" panose="020B0604020202020204" pitchFamily="34" charset="0"/>
                  <a:ea typeface="Calibri" panose="020F0502020204030204" pitchFamily="34" charset="0"/>
                  <a:cs typeface="Arial" panose="020B0604020202020204" pitchFamily="34" charset="0"/>
                </a:rPr>
                <a:t>      </a:t>
              </a:r>
              <a:r>
                <a:rPr lang="en-GB" sz="1800" b="1" dirty="0">
                  <a:solidFill>
                    <a:schemeClr val="tx2"/>
                  </a:solidFill>
                  <a:effectLst/>
                  <a:latin typeface="Arial" panose="020B0604020202020204" pitchFamily="34" charset="0"/>
                  <a:ea typeface="Calibri" panose="020F0502020204030204" pitchFamily="34" charset="0"/>
                  <a:cs typeface="Arial" panose="020B0604020202020204" pitchFamily="34" charset="0"/>
                </a:rPr>
                <a:t>Building a health and care workforce </a:t>
              </a:r>
              <a:r>
                <a:rPr lang="en-GB" sz="1800" dirty="0">
                  <a:effectLst/>
                  <a:latin typeface="Arial" panose="020B0604020202020204" pitchFamily="34" charset="0"/>
                  <a:ea typeface="Calibri" panose="020F0502020204030204" pitchFamily="34" charset="0"/>
                  <a:cs typeface="Arial" panose="020B0604020202020204" pitchFamily="34" charset="0"/>
                </a:rPr>
                <a:t>that is at the heart of our efforts to improve population health. </a:t>
              </a:r>
            </a:p>
            <a:p>
              <a:pPr>
                <a:spcAft>
                  <a:spcPts val="1000"/>
                </a:spcAft>
              </a:pPr>
              <a:r>
                <a:rPr lang="en-GB" dirty="0">
                  <a:latin typeface="Arial" panose="020B0604020202020204" pitchFamily="34" charset="0"/>
                  <a:ea typeface="Calibri" panose="020F0502020204030204" pitchFamily="34" charset="0"/>
                  <a:cs typeface="Arial" panose="020B0604020202020204" pitchFamily="34" charset="0"/>
                </a:rPr>
                <a:t>Our </a:t>
              </a:r>
              <a:r>
                <a:rPr lang="en-GB" b="1" dirty="0">
                  <a:latin typeface="Arial" panose="020B0604020202020204" pitchFamily="34" charset="0"/>
                  <a:ea typeface="Calibri" panose="020F0502020204030204" pitchFamily="34" charset="0"/>
                  <a:cs typeface="Arial" panose="020B0604020202020204" pitchFamily="34" charset="0"/>
                </a:rPr>
                <a:t>one workforce </a:t>
              </a:r>
              <a:r>
                <a:rPr lang="en-GB" dirty="0">
                  <a:latin typeface="Arial" panose="020B0604020202020204" pitchFamily="34" charset="0"/>
                  <a:ea typeface="Calibri" panose="020F0502020204030204" pitchFamily="34" charset="0"/>
                  <a:cs typeface="Arial" panose="020B0604020202020204" pitchFamily="34" charset="0"/>
                </a:rPr>
                <a:t>approach will support staff to work across settings, and ensure we have </a:t>
              </a:r>
              <a:r>
                <a:rPr lang="en-GB" sz="1800" dirty="0">
                  <a:effectLst/>
                  <a:latin typeface="Arial" panose="020B0604020202020204" pitchFamily="34" charset="0"/>
                  <a:ea typeface="Calibri" panose="020F0502020204030204" pitchFamily="34" charset="0"/>
                  <a:cs typeface="Arial" panose="020B0604020202020204" pitchFamily="34" charset="0"/>
                </a:rPr>
                <a:t>enough trained, engaged and valued workforce who represent our population, drawing people from all backgrounds.</a:t>
              </a:r>
            </a:p>
            <a:p>
              <a:pPr>
                <a:spcAft>
                  <a:spcPts val="1000"/>
                </a:spcAft>
              </a:pPr>
              <a:r>
                <a:rPr lang="en-GB" b="1" dirty="0">
                  <a:latin typeface="Arial" panose="020B0604020202020204" pitchFamily="34" charset="0"/>
                  <a:ea typeface="Calibri" panose="020F0502020204030204" pitchFamily="34" charset="0"/>
                  <a:cs typeface="Arial" panose="020B0604020202020204" pitchFamily="34" charset="0"/>
                </a:rPr>
                <a:t>       </a:t>
              </a:r>
              <a:r>
                <a:rPr lang="en-GB" b="1" dirty="0">
                  <a:solidFill>
                    <a:schemeClr val="tx2"/>
                  </a:solidFill>
                  <a:latin typeface="Arial" panose="020B0604020202020204" pitchFamily="34" charset="0"/>
                  <a:ea typeface="Calibri" panose="020F0502020204030204" pitchFamily="34" charset="0"/>
                  <a:cs typeface="Arial" panose="020B0604020202020204" pitchFamily="34" charset="0"/>
                </a:rPr>
                <a:t>Delivering excellent care, every time</a:t>
              </a:r>
            </a:p>
            <a:p>
              <a:pPr>
                <a:spcAft>
                  <a:spcPts val="1000"/>
                </a:spcAft>
              </a:pPr>
              <a:r>
                <a:rPr lang="en-GB" dirty="0">
                  <a:latin typeface="Arial" panose="020B0604020202020204" pitchFamily="34" charset="0"/>
                  <a:ea typeface="Calibri" panose="020F0502020204030204" pitchFamily="34" charset="0"/>
                  <a:cs typeface="Arial" panose="020B0604020202020204" pitchFamily="34" charset="0"/>
                </a:rPr>
                <a:t>Our </a:t>
              </a:r>
              <a:r>
                <a:rPr lang="en-GB" b="1" dirty="0">
                  <a:latin typeface="Arial" panose="020B0604020202020204" pitchFamily="34" charset="0"/>
                  <a:ea typeface="Calibri" panose="020F0502020204030204" pitchFamily="34" charset="0"/>
                  <a:cs typeface="Arial" panose="020B0604020202020204" pitchFamily="34" charset="0"/>
                </a:rPr>
                <a:t>Clinical Services Strategy </a:t>
              </a:r>
              <a:r>
                <a:rPr lang="en-GB" dirty="0">
                  <a:latin typeface="Arial" panose="020B0604020202020204" pitchFamily="34" charset="0"/>
                  <a:ea typeface="Calibri" panose="020F0502020204030204" pitchFamily="34" charset="0"/>
                  <a:cs typeface="Arial" panose="020B0604020202020204" pitchFamily="34" charset="0"/>
                </a:rPr>
                <a:t>will support our staff to work at the top of their game. Clinical pathways will focus on quality, be built on best practice, and be co-designed with patients, carers and staff.</a:t>
              </a:r>
            </a:p>
            <a:p>
              <a:pPr>
                <a:spcAft>
                  <a:spcPts val="1000"/>
                </a:spcAft>
              </a:pPr>
              <a:r>
                <a:rPr lang="en-GB" dirty="0">
                  <a:latin typeface="Arial" panose="020B0604020202020204" pitchFamily="34" charset="0"/>
                  <a:cs typeface="Arial" panose="020B0604020202020204" pitchFamily="34" charset="0"/>
                </a:rPr>
                <a:t>We will use </a:t>
              </a:r>
              <a:r>
                <a:rPr lang="en-GB" b="1" dirty="0">
                  <a:latin typeface="Arial" panose="020B0604020202020204" pitchFamily="34" charset="0"/>
                  <a:cs typeface="Arial" panose="020B0604020202020204" pitchFamily="34" charset="0"/>
                </a:rPr>
                <a:t>safety standards</a:t>
              </a:r>
              <a:r>
                <a:rPr lang="en-GB" dirty="0">
                  <a:latin typeface="Arial" panose="020B0604020202020204" pitchFamily="34" charset="0"/>
                  <a:cs typeface="Arial" panose="020B0604020202020204" pitchFamily="34" charset="0"/>
                </a:rPr>
                <a:t> to tackle the root causes of safety issues, and make the changes we need.</a:t>
              </a:r>
            </a:p>
            <a:p>
              <a:pPr>
                <a:spcAft>
                  <a:spcPts val="1000"/>
                </a:spcAft>
              </a:pPr>
              <a:r>
                <a:rPr lang="en-GB" dirty="0">
                  <a:latin typeface="Arial" panose="020B0604020202020204" pitchFamily="34" charset="0"/>
                  <a:ea typeface="Calibri" panose="020F0502020204030204" pitchFamily="34" charset="0"/>
                  <a:cs typeface="Arial" panose="020B0604020202020204" pitchFamily="34" charset="0"/>
                </a:rPr>
                <a:t>We will promote </a:t>
              </a:r>
              <a:r>
                <a:rPr lang="en-GB" b="1" dirty="0">
                  <a:latin typeface="Arial" panose="020B0604020202020204" pitchFamily="34" charset="0"/>
                  <a:ea typeface="Calibri" panose="020F0502020204030204" pitchFamily="34" charset="0"/>
                  <a:cs typeface="Arial" panose="020B0604020202020204" pitchFamily="34" charset="0"/>
                </a:rPr>
                <a:t>innovation and research </a:t>
              </a:r>
              <a:r>
                <a:rPr lang="en-GB" dirty="0">
                  <a:latin typeface="Arial" panose="020B0604020202020204" pitchFamily="34" charset="0"/>
                  <a:ea typeface="Calibri" panose="020F0502020204030204" pitchFamily="34" charset="0"/>
                  <a:cs typeface="Arial" panose="020B0604020202020204" pitchFamily="34" charset="0"/>
                </a:rPr>
                <a:t>to find new and improved ways to support people – implementing, evaluating and spreading innovation.</a:t>
              </a:r>
            </a:p>
          </p:txBody>
        </p:sp>
        <p:pic>
          <p:nvPicPr>
            <p:cNvPr id="11" name="Content Placeholder 10">
              <a:extLst>
                <a:ext uri="{FF2B5EF4-FFF2-40B4-BE49-F238E27FC236}">
                  <a16:creationId xmlns:a16="http://schemas.microsoft.com/office/drawing/2014/main" id="{B0AA97C1-57FF-4598-B16D-794ED84443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1073" t="63766" r="5744" b="27763"/>
            <a:stretch/>
          </p:blipFill>
          <p:spPr>
            <a:xfrm>
              <a:off x="-50710" y="3351978"/>
              <a:ext cx="1048646" cy="476544"/>
            </a:xfrm>
            <a:prstGeom prst="rect">
              <a:avLst/>
            </a:prstGeom>
          </p:spPr>
        </p:pic>
        <p:pic>
          <p:nvPicPr>
            <p:cNvPr id="12" name="Content Placeholder 10">
              <a:extLst>
                <a:ext uri="{FF2B5EF4-FFF2-40B4-BE49-F238E27FC236}">
                  <a16:creationId xmlns:a16="http://schemas.microsoft.com/office/drawing/2014/main" id="{05290AE3-43FA-472B-9509-886BE3E2C7E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918" t="64004" r="69168" b="27636"/>
            <a:stretch/>
          </p:blipFill>
          <p:spPr>
            <a:xfrm>
              <a:off x="96660" y="1380198"/>
              <a:ext cx="868218" cy="470298"/>
            </a:xfrm>
            <a:prstGeom prst="rect">
              <a:avLst/>
            </a:prstGeom>
          </p:spPr>
        </p:pic>
      </p:grpSp>
      <p:grpSp>
        <p:nvGrpSpPr>
          <p:cNvPr id="5" name="Group 4">
            <a:extLst>
              <a:ext uri="{FF2B5EF4-FFF2-40B4-BE49-F238E27FC236}">
                <a16:creationId xmlns:a16="http://schemas.microsoft.com/office/drawing/2014/main" id="{C28B0FBE-A648-49AB-A6CF-93452F100A67}"/>
              </a:ext>
            </a:extLst>
          </p:cNvPr>
          <p:cNvGrpSpPr/>
          <p:nvPr/>
        </p:nvGrpSpPr>
        <p:grpSpPr>
          <a:xfrm>
            <a:off x="5811203" y="1183434"/>
            <a:ext cx="5988460" cy="5329271"/>
            <a:chOff x="5746551" y="971002"/>
            <a:chExt cx="5988460" cy="5329271"/>
          </a:xfrm>
        </p:grpSpPr>
        <p:sp>
          <p:nvSpPr>
            <p:cNvPr id="53" name="TextBox 52">
              <a:extLst>
                <a:ext uri="{FF2B5EF4-FFF2-40B4-BE49-F238E27FC236}">
                  <a16:creationId xmlns:a16="http://schemas.microsoft.com/office/drawing/2014/main" id="{2DFEA31C-46B0-4309-987A-FEB0DB6BC419}"/>
                </a:ext>
              </a:extLst>
            </p:cNvPr>
            <p:cNvSpPr txBox="1"/>
            <p:nvPr/>
          </p:nvSpPr>
          <p:spPr>
            <a:xfrm>
              <a:off x="5939011" y="1006516"/>
              <a:ext cx="5796000" cy="5293757"/>
            </a:xfrm>
            <a:prstGeom prst="rect">
              <a:avLst/>
            </a:prstGeom>
            <a:noFill/>
          </p:spPr>
          <p:txBody>
            <a:bodyPr wrap="square">
              <a:spAutoFit/>
            </a:bodyPr>
            <a:lstStyle/>
            <a:p>
              <a:pPr>
                <a:spcAft>
                  <a:spcPts val="1000"/>
                </a:spcAft>
              </a:pPr>
              <a:r>
                <a:rPr lang="en-GB" b="1" dirty="0">
                  <a:latin typeface="Arial" panose="020B0604020202020204" pitchFamily="34" charset="0"/>
                  <a:ea typeface="Calibri" panose="020F0502020204030204" pitchFamily="34" charset="0"/>
                  <a:cs typeface="Arial" panose="020B0604020202020204" pitchFamily="34" charset="0"/>
                </a:rPr>
                <a:t>     </a:t>
              </a:r>
              <a:r>
                <a:rPr lang="en-GB" b="1" dirty="0">
                  <a:solidFill>
                    <a:schemeClr val="tx2"/>
                  </a:solidFill>
                  <a:latin typeface="Arial" panose="020B0604020202020204" pitchFamily="34" charset="0"/>
                  <a:ea typeface="Calibri" panose="020F0502020204030204" pitchFamily="34" charset="0"/>
                  <a:cs typeface="Arial" panose="020B0604020202020204" pitchFamily="34" charset="0"/>
                </a:rPr>
                <a:t>Planning care around our population’s needs</a:t>
              </a:r>
            </a:p>
            <a:p>
              <a:pPr>
                <a:spcAft>
                  <a:spcPts val="1000"/>
                </a:spcAft>
              </a:pPr>
              <a:r>
                <a:rPr lang="en-GB" b="1" dirty="0">
                  <a:latin typeface="Arial" panose="020B0604020202020204" pitchFamily="34" charset="0"/>
                  <a:ea typeface="Calibri" panose="020F0502020204030204" pitchFamily="34" charset="0"/>
                  <a:cs typeface="Arial" panose="020B0604020202020204" pitchFamily="34" charset="0"/>
                </a:rPr>
                <a:t>Good information </a:t>
              </a:r>
              <a:r>
                <a:rPr lang="en-GB" dirty="0">
                  <a:latin typeface="Arial" panose="020B0604020202020204" pitchFamily="34" charset="0"/>
                  <a:ea typeface="Calibri" panose="020F0502020204030204" pitchFamily="34" charset="0"/>
                  <a:cs typeface="Arial" panose="020B0604020202020204" pitchFamily="34" charset="0"/>
                </a:rPr>
                <a:t>is essential to plan, deliver and improve services. Shared intelligence will give us a consistent view to tailor activities to residents’ needs. </a:t>
              </a:r>
            </a:p>
            <a:p>
              <a:pPr>
                <a:spcAft>
                  <a:spcPts val="1000"/>
                </a:spcAft>
              </a:pPr>
              <a:r>
                <a:rPr lang="en-GB" b="1" dirty="0">
                  <a:solidFill>
                    <a:schemeClr val="tx2"/>
                  </a:solidFill>
                  <a:latin typeface="Arial" panose="020B0604020202020204" pitchFamily="34" charset="0"/>
                  <a:ea typeface="Calibri" panose="020F0502020204030204" pitchFamily="34" charset="0"/>
                  <a:cs typeface="Arial" panose="020B0604020202020204" pitchFamily="34" charset="0"/>
                </a:rPr>
                <a:t>       Making the best use of our resources</a:t>
              </a:r>
              <a:r>
                <a:rPr lang="en-GB" b="1" dirty="0">
                  <a:latin typeface="Arial" panose="020B0604020202020204" pitchFamily="34" charset="0"/>
                  <a:ea typeface="Calibri" panose="020F0502020204030204" pitchFamily="34" charset="0"/>
                  <a:cs typeface="Arial" panose="020B0604020202020204" pitchFamily="34" charset="0"/>
                </a:rPr>
                <a:t> </a:t>
              </a:r>
            </a:p>
            <a:p>
              <a:pPr>
                <a:spcAft>
                  <a:spcPts val="1000"/>
                </a:spcAft>
              </a:pPr>
              <a:r>
                <a:rPr lang="en-GB" dirty="0">
                  <a:latin typeface="Arial" panose="020B0604020202020204" pitchFamily="34" charset="0"/>
                  <a:ea typeface="Calibri" panose="020F0502020204030204" pitchFamily="34" charset="0"/>
                  <a:cs typeface="Arial" panose="020B0604020202020204" pitchFamily="34" charset="0"/>
                </a:rPr>
                <a:t>Working with partners to spend our </a:t>
              </a:r>
              <a:r>
                <a:rPr lang="en-GB" b="1" dirty="0">
                  <a:latin typeface="Arial" panose="020B0604020202020204" pitchFamily="34" charset="0"/>
                  <a:ea typeface="Calibri" panose="020F0502020204030204" pitchFamily="34" charset="0"/>
                  <a:cs typeface="Arial" panose="020B0604020202020204" pitchFamily="34" charset="0"/>
                </a:rPr>
                <a:t>health system budget </a:t>
              </a:r>
              <a:r>
                <a:rPr lang="en-GB" dirty="0">
                  <a:latin typeface="Arial" panose="020B0604020202020204" pitchFamily="34" charset="0"/>
                  <a:ea typeface="Calibri" panose="020F0502020204030204" pitchFamily="34" charset="0"/>
                  <a:cs typeface="Arial" panose="020B0604020202020204" pitchFamily="34" charset="0"/>
                </a:rPr>
                <a:t>as efficiently as possible. Our place-based approach will help us support communities to thrive. </a:t>
              </a:r>
            </a:p>
            <a:p>
              <a:pPr>
                <a:spcAft>
                  <a:spcPts val="1000"/>
                </a:spcAft>
              </a:pPr>
              <a:r>
                <a:rPr lang="en-GB" dirty="0">
                  <a:effectLst/>
                  <a:latin typeface="Arial" panose="020B0604020202020204" pitchFamily="34" charset="0"/>
                  <a:ea typeface="Calibri" panose="020F0502020204030204" pitchFamily="34" charset="0"/>
                  <a:cs typeface="Arial" panose="020B0604020202020204" pitchFamily="34" charset="0"/>
                </a:rPr>
                <a:t>We will revisit the way we use </a:t>
              </a:r>
              <a:r>
                <a:rPr lang="en-GB" b="1" dirty="0">
                  <a:effectLst/>
                  <a:latin typeface="Arial" panose="020B0604020202020204" pitchFamily="34" charset="0"/>
                  <a:ea typeface="Calibri" panose="020F0502020204030204" pitchFamily="34" charset="0"/>
                  <a:cs typeface="Arial" panose="020B0604020202020204" pitchFamily="34" charset="0"/>
                </a:rPr>
                <a:t>our estates </a:t>
              </a:r>
              <a:r>
                <a:rPr lang="en-GB" dirty="0">
                  <a:effectLst/>
                  <a:latin typeface="Arial" panose="020B0604020202020204" pitchFamily="34" charset="0"/>
                  <a:ea typeface="Calibri" panose="020F0502020204030204" pitchFamily="34" charset="0"/>
                  <a:cs typeface="Arial" panose="020B0604020202020204" pitchFamily="34" charset="0"/>
                </a:rPr>
                <a:t>to adapt to changes in how we work as a result of the pandemic, and our focus on preventative and personalised care. </a:t>
              </a:r>
            </a:p>
            <a:p>
              <a:pPr>
                <a:spcAft>
                  <a:spcPts val="1000"/>
                </a:spcAft>
              </a:pPr>
              <a:r>
                <a:rPr lang="en-GB" b="1" dirty="0">
                  <a:latin typeface="Arial" panose="020B0604020202020204" pitchFamily="34" charset="0"/>
                  <a:ea typeface="Calibri" panose="020F0502020204030204" pitchFamily="34" charset="0"/>
                  <a:cs typeface="Arial" panose="020B0604020202020204" pitchFamily="34" charset="0"/>
                </a:rPr>
                <a:t>      </a:t>
              </a:r>
              <a:r>
                <a:rPr lang="en-GB" sz="1800" b="1" dirty="0">
                  <a:solidFill>
                    <a:schemeClr val="tx2"/>
                  </a:solidFill>
                  <a:effectLst/>
                  <a:latin typeface="Arial" panose="020B0604020202020204" pitchFamily="34" charset="0"/>
                  <a:ea typeface="Calibri" panose="020F0502020204030204" pitchFamily="34" charset="0"/>
                  <a:cs typeface="Arial" panose="020B0604020202020204" pitchFamily="34" charset="0"/>
                </a:rPr>
                <a:t>Taking advantage of advances in </a:t>
              </a:r>
              <a:r>
                <a:rPr lang="en-GB" b="1" dirty="0">
                  <a:solidFill>
                    <a:schemeClr val="tx2"/>
                  </a:solidFill>
                  <a:latin typeface="Arial" panose="020B0604020202020204" pitchFamily="34" charset="0"/>
                  <a:ea typeface="Calibri" panose="020F0502020204030204" pitchFamily="34" charset="0"/>
                  <a:cs typeface="Arial" panose="020B0604020202020204" pitchFamily="34" charset="0"/>
                </a:rPr>
                <a:t>technology</a:t>
              </a:r>
            </a:p>
            <a:p>
              <a:pPr>
                <a:spcAft>
                  <a:spcPts val="1000"/>
                </a:spcAft>
              </a:pPr>
              <a:r>
                <a:rPr lang="en-GB" dirty="0">
                  <a:latin typeface="Arial" panose="020B0604020202020204" pitchFamily="34" charset="0"/>
                  <a:ea typeface="Calibri" panose="020F0502020204030204" pitchFamily="34" charset="0"/>
                  <a:cs typeface="Arial" panose="020B0604020202020204" pitchFamily="34" charset="0"/>
                </a:rPr>
                <a:t>We are developing </a:t>
              </a:r>
              <a:r>
                <a:rPr lang="en-GB" sz="1800" dirty="0">
                  <a:effectLst/>
                  <a:latin typeface="Arial" panose="020B0604020202020204" pitchFamily="34" charset="0"/>
                  <a:ea typeface="Calibri" panose="020F0502020204030204" pitchFamily="34" charset="0"/>
                  <a:cs typeface="Arial" panose="020B0604020202020204" pitchFamily="34" charset="0"/>
                </a:rPr>
                <a:t>a system-wide single shared </a:t>
              </a:r>
              <a:r>
                <a:rPr lang="en-GB" sz="1800" b="1" dirty="0">
                  <a:effectLst/>
                  <a:latin typeface="Arial" panose="020B0604020202020204" pitchFamily="34" charset="0"/>
                  <a:ea typeface="Calibri" panose="020F0502020204030204" pitchFamily="34" charset="0"/>
                  <a:cs typeface="Arial" panose="020B0604020202020204" pitchFamily="34" charset="0"/>
                </a:rPr>
                <a:t>health and care record </a:t>
              </a:r>
              <a:r>
                <a:rPr lang="en-GB" sz="1800" dirty="0">
                  <a:effectLst/>
                  <a:latin typeface="Arial" panose="020B0604020202020204" pitchFamily="34" charset="0"/>
                  <a:ea typeface="Calibri" panose="020F0502020204030204" pitchFamily="34" charset="0"/>
                  <a:cs typeface="Arial" panose="020B0604020202020204" pitchFamily="34" charset="0"/>
                </a:rPr>
                <a:t>to provide seamless care, supporting access to digital information and tools, and building Virtual Wards </a:t>
              </a:r>
              <a:r>
                <a:rPr lang="en-GB" dirty="0">
                  <a:latin typeface="Arial" panose="020B0604020202020204" pitchFamily="34" charset="0"/>
                  <a:ea typeface="Calibri" panose="020F0502020204030204" pitchFamily="34" charset="0"/>
                  <a:cs typeface="Arial" panose="020B0604020202020204" pitchFamily="34" charset="0"/>
                </a:rPr>
                <a:t>to </a:t>
              </a:r>
              <a:r>
                <a:rPr lang="en-GB" sz="1800" dirty="0">
                  <a:effectLst/>
                  <a:latin typeface="Arial" panose="020B0604020202020204" pitchFamily="34" charset="0"/>
                  <a:ea typeface="Calibri" panose="020F0502020204030204" pitchFamily="34" charset="0"/>
                  <a:cs typeface="Arial" panose="020B0604020202020204" pitchFamily="34" charset="0"/>
                </a:rPr>
                <a:t>help patients be cared for at home.</a:t>
              </a:r>
              <a:endParaRPr lang="en-GB" dirty="0">
                <a:latin typeface="Arial" panose="020B0604020202020204" pitchFamily="34" charset="0"/>
                <a:ea typeface="Calibri" panose="020F0502020204030204" pitchFamily="34" charset="0"/>
                <a:cs typeface="Arial" panose="020B0604020202020204" pitchFamily="34" charset="0"/>
              </a:endParaRPr>
            </a:p>
          </p:txBody>
        </p:sp>
        <p:pic>
          <p:nvPicPr>
            <p:cNvPr id="61" name="Content Placeholder 10">
              <a:extLst>
                <a:ext uri="{FF2B5EF4-FFF2-40B4-BE49-F238E27FC236}">
                  <a16:creationId xmlns:a16="http://schemas.microsoft.com/office/drawing/2014/main" id="{04E648A7-BAAC-461A-90DE-BBF13F6F6D8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019" t="63766" r="81158" b="27874"/>
            <a:stretch/>
          </p:blipFill>
          <p:spPr>
            <a:xfrm>
              <a:off x="5814362" y="4606255"/>
              <a:ext cx="781396" cy="470298"/>
            </a:xfrm>
            <a:prstGeom prst="rect">
              <a:avLst/>
            </a:prstGeom>
          </p:spPr>
        </p:pic>
        <p:pic>
          <p:nvPicPr>
            <p:cNvPr id="13" name="Content Placeholder 10">
              <a:extLst>
                <a:ext uri="{FF2B5EF4-FFF2-40B4-BE49-F238E27FC236}">
                  <a16:creationId xmlns:a16="http://schemas.microsoft.com/office/drawing/2014/main" id="{29B7FEAA-1225-49AE-9DFA-16871A20030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908" t="63766" r="55473" b="27874"/>
            <a:stretch/>
          </p:blipFill>
          <p:spPr>
            <a:xfrm>
              <a:off x="5746551" y="971002"/>
              <a:ext cx="844705" cy="470297"/>
            </a:xfrm>
            <a:prstGeom prst="rect">
              <a:avLst/>
            </a:prstGeom>
          </p:spPr>
        </p:pic>
        <p:pic>
          <p:nvPicPr>
            <p:cNvPr id="16" name="Content Placeholder 10">
              <a:extLst>
                <a:ext uri="{FF2B5EF4-FFF2-40B4-BE49-F238E27FC236}">
                  <a16:creationId xmlns:a16="http://schemas.microsoft.com/office/drawing/2014/main" id="{46C85EAE-C2AA-4C50-B34B-1D5D17D5EE2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5251" t="63766" r="43018" b="27874"/>
            <a:stretch/>
          </p:blipFill>
          <p:spPr>
            <a:xfrm>
              <a:off x="5771695" y="2282024"/>
              <a:ext cx="933180" cy="470297"/>
            </a:xfrm>
            <a:prstGeom prst="rect">
              <a:avLst/>
            </a:prstGeom>
          </p:spPr>
        </p:pic>
        <p:pic>
          <p:nvPicPr>
            <p:cNvPr id="17" name="Content Placeholder 10">
              <a:extLst>
                <a:ext uri="{FF2B5EF4-FFF2-40B4-BE49-F238E27FC236}">
                  <a16:creationId xmlns:a16="http://schemas.microsoft.com/office/drawing/2014/main" id="{0128EBC6-6205-42BD-A8B7-A10EE90B7BB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0885" t="63766" r="19292" b="27874"/>
            <a:stretch/>
          </p:blipFill>
          <p:spPr>
            <a:xfrm>
              <a:off x="10521932" y="2282024"/>
              <a:ext cx="781396" cy="470297"/>
            </a:xfrm>
            <a:prstGeom prst="rect">
              <a:avLst/>
            </a:prstGeom>
          </p:spPr>
        </p:pic>
      </p:grpSp>
      <p:sp>
        <p:nvSpPr>
          <p:cNvPr id="3" name="TextBox 2">
            <a:extLst>
              <a:ext uri="{FF2B5EF4-FFF2-40B4-BE49-F238E27FC236}">
                <a16:creationId xmlns:a16="http://schemas.microsoft.com/office/drawing/2014/main" id="{3E860092-082A-49A0-AE18-88B9499399F1}"/>
              </a:ext>
            </a:extLst>
          </p:cNvPr>
          <p:cNvSpPr txBox="1"/>
          <p:nvPr/>
        </p:nvSpPr>
        <p:spPr>
          <a:xfrm>
            <a:off x="275402" y="818975"/>
            <a:ext cx="11210246"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We are committed to working together to use our enablers to improve outcomes for our residents:</a:t>
            </a:r>
          </a:p>
        </p:txBody>
      </p:sp>
      <p:sp>
        <p:nvSpPr>
          <p:cNvPr id="22" name="Rectangle 21">
            <a:extLst>
              <a:ext uri="{FF2B5EF4-FFF2-40B4-BE49-F238E27FC236}">
                <a16:creationId xmlns:a16="http://schemas.microsoft.com/office/drawing/2014/main" id="{0EC0850F-712F-4A62-BD1A-A85F6EE7426F}"/>
              </a:ext>
            </a:extLst>
          </p:cNvPr>
          <p:cNvSpPr/>
          <p:nvPr/>
        </p:nvSpPr>
        <p:spPr>
          <a:xfrm>
            <a:off x="0" y="0"/>
            <a:ext cx="12192000" cy="299591"/>
          </a:xfrm>
          <a:prstGeom prst="rect">
            <a:avLst/>
          </a:prstGeom>
          <a:solidFill>
            <a:srgbClr val="D7E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65084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AF39493-7B15-4C5D-925B-06CD04292CBB}"/>
              </a:ext>
            </a:extLst>
          </p:cNvPr>
          <p:cNvGrpSpPr/>
          <p:nvPr/>
        </p:nvGrpSpPr>
        <p:grpSpPr>
          <a:xfrm>
            <a:off x="4476305" y="1340445"/>
            <a:ext cx="7832651" cy="3432423"/>
            <a:chOff x="4476307" y="1232176"/>
            <a:chExt cx="7832651" cy="3432423"/>
          </a:xfrm>
        </p:grpSpPr>
        <p:grpSp>
          <p:nvGrpSpPr>
            <p:cNvPr id="17" name="Group 16">
              <a:extLst>
                <a:ext uri="{FF2B5EF4-FFF2-40B4-BE49-F238E27FC236}">
                  <a16:creationId xmlns:a16="http://schemas.microsoft.com/office/drawing/2014/main" id="{19ABA674-070A-418A-914D-C16D966236C2}"/>
                </a:ext>
              </a:extLst>
            </p:cNvPr>
            <p:cNvGrpSpPr/>
            <p:nvPr/>
          </p:nvGrpSpPr>
          <p:grpSpPr>
            <a:xfrm>
              <a:off x="4476307" y="1232176"/>
              <a:ext cx="7832651" cy="3432423"/>
              <a:chOff x="605335" y="2221674"/>
              <a:chExt cx="10977064" cy="4805562"/>
            </a:xfrm>
          </p:grpSpPr>
          <p:grpSp>
            <p:nvGrpSpPr>
              <p:cNvPr id="18" name="Group 17">
                <a:extLst>
                  <a:ext uri="{FF2B5EF4-FFF2-40B4-BE49-F238E27FC236}">
                    <a16:creationId xmlns:a16="http://schemas.microsoft.com/office/drawing/2014/main" id="{D11DB73B-3A41-487A-A6CB-8E43F2BE6CAB}"/>
                  </a:ext>
                </a:extLst>
              </p:cNvPr>
              <p:cNvGrpSpPr/>
              <p:nvPr/>
            </p:nvGrpSpPr>
            <p:grpSpPr>
              <a:xfrm>
                <a:off x="605335" y="2221674"/>
                <a:ext cx="10977064" cy="4805562"/>
                <a:chOff x="605335" y="2221674"/>
                <a:chExt cx="10977064" cy="4805562"/>
              </a:xfrm>
            </p:grpSpPr>
            <p:pic>
              <p:nvPicPr>
                <p:cNvPr id="21" name="Picture 20" descr="Chart, bubble chart&#10;&#10;Description automatically generated">
                  <a:extLst>
                    <a:ext uri="{FF2B5EF4-FFF2-40B4-BE49-F238E27FC236}">
                      <a16:creationId xmlns:a16="http://schemas.microsoft.com/office/drawing/2014/main" id="{3357D9D1-201F-478A-8B23-605695777797}"/>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7198" r="890"/>
                <a:stretch/>
              </p:blipFill>
              <p:spPr>
                <a:xfrm>
                  <a:off x="605335" y="2221674"/>
                  <a:ext cx="10977064" cy="4805562"/>
                </a:xfrm>
                <a:prstGeom prst="rect">
                  <a:avLst/>
                </a:prstGeom>
              </p:spPr>
            </p:pic>
            <p:sp>
              <p:nvSpPr>
                <p:cNvPr id="22" name="TextBox 21">
                  <a:extLst>
                    <a:ext uri="{FF2B5EF4-FFF2-40B4-BE49-F238E27FC236}">
                      <a16:creationId xmlns:a16="http://schemas.microsoft.com/office/drawing/2014/main" id="{2A9F9E90-2FEE-41E0-9CE9-39457CB30D03}"/>
                    </a:ext>
                  </a:extLst>
                </p:cNvPr>
                <p:cNvSpPr txBox="1"/>
                <p:nvPr/>
              </p:nvSpPr>
              <p:spPr>
                <a:xfrm>
                  <a:off x="1101584" y="6113533"/>
                  <a:ext cx="3258925" cy="818714"/>
                </a:xfrm>
                <a:custGeom>
                  <a:avLst/>
                  <a:gdLst>
                    <a:gd name="connsiteX0" fmla="*/ 0 w 2145662"/>
                    <a:gd name="connsiteY0" fmla="*/ 0 h 415498"/>
                    <a:gd name="connsiteX1" fmla="*/ 2145662 w 2145662"/>
                    <a:gd name="connsiteY1" fmla="*/ 0 h 415498"/>
                    <a:gd name="connsiteX2" fmla="*/ 2145662 w 2145662"/>
                    <a:gd name="connsiteY2" fmla="*/ 415498 h 415498"/>
                    <a:gd name="connsiteX3" fmla="*/ 0 w 2145662"/>
                    <a:gd name="connsiteY3" fmla="*/ 415498 h 415498"/>
                    <a:gd name="connsiteX4" fmla="*/ 0 w 2145662"/>
                    <a:gd name="connsiteY4" fmla="*/ 0 h 415498"/>
                    <a:gd name="connsiteX0" fmla="*/ 0 w 2145662"/>
                    <a:gd name="connsiteY0" fmla="*/ 0 h 415498"/>
                    <a:gd name="connsiteX1" fmla="*/ 2060601 w 2145662"/>
                    <a:gd name="connsiteY1" fmla="*/ 42530 h 415498"/>
                    <a:gd name="connsiteX2" fmla="*/ 2145662 w 2145662"/>
                    <a:gd name="connsiteY2" fmla="*/ 415498 h 415498"/>
                    <a:gd name="connsiteX3" fmla="*/ 0 w 2145662"/>
                    <a:gd name="connsiteY3" fmla="*/ 415498 h 415498"/>
                    <a:gd name="connsiteX4" fmla="*/ 0 w 2145662"/>
                    <a:gd name="connsiteY4" fmla="*/ 0 h 415498"/>
                    <a:gd name="connsiteX0" fmla="*/ 0 w 2145662"/>
                    <a:gd name="connsiteY0" fmla="*/ 10633 h 426131"/>
                    <a:gd name="connsiteX1" fmla="*/ 2060601 w 2145662"/>
                    <a:gd name="connsiteY1" fmla="*/ 0 h 426131"/>
                    <a:gd name="connsiteX2" fmla="*/ 2145662 w 2145662"/>
                    <a:gd name="connsiteY2" fmla="*/ 426131 h 426131"/>
                    <a:gd name="connsiteX3" fmla="*/ 0 w 2145662"/>
                    <a:gd name="connsiteY3" fmla="*/ 426131 h 426131"/>
                    <a:gd name="connsiteX4" fmla="*/ 0 w 2145662"/>
                    <a:gd name="connsiteY4" fmla="*/ 10633 h 426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5662" h="426131">
                      <a:moveTo>
                        <a:pt x="0" y="10633"/>
                      </a:moveTo>
                      <a:lnTo>
                        <a:pt x="2060601" y="0"/>
                      </a:lnTo>
                      <a:lnTo>
                        <a:pt x="2145662" y="426131"/>
                      </a:lnTo>
                      <a:lnTo>
                        <a:pt x="0" y="426131"/>
                      </a:lnTo>
                      <a:lnTo>
                        <a:pt x="0" y="10633"/>
                      </a:lnTo>
                      <a:close/>
                    </a:path>
                  </a:pathLst>
                </a:custGeom>
                <a:solidFill>
                  <a:schemeClr val="bg1"/>
                </a:solidFill>
              </p:spPr>
              <p:txBody>
                <a:bodyPr wrap="square" rtlCol="0">
                  <a:spAutoFit/>
                </a:bodyPr>
                <a:lstStyle/>
                <a:p>
                  <a:pPr algn="r"/>
                  <a:r>
                    <a:rPr lang="en-GB" sz="800" b="1" dirty="0">
                      <a:latin typeface="Century Gothic" panose="020B0502020202020204" pitchFamily="34" charset="0"/>
                      <a:cs typeface="Arial" panose="020B0604020202020204" pitchFamily="34" charset="0"/>
                    </a:rPr>
                    <a:t>Over 2,000 registered charities and voluntary organisations, supported by </a:t>
                  </a:r>
                  <a:br>
                    <a:rPr lang="en-GB" sz="800" b="1" dirty="0">
                      <a:latin typeface="Century Gothic" panose="020B0502020202020204" pitchFamily="34" charset="0"/>
                      <a:cs typeface="Arial" panose="020B0604020202020204" pitchFamily="34" charset="0"/>
                    </a:rPr>
                  </a:br>
                  <a:r>
                    <a:rPr lang="en-GB" sz="800" b="1" dirty="0">
                      <a:latin typeface="Century Gothic" panose="020B0502020202020204" pitchFamily="34" charset="0"/>
                      <a:cs typeface="Arial" panose="020B0604020202020204" pitchFamily="34" charset="0"/>
                    </a:rPr>
                    <a:t>a similar number of community and </a:t>
                  </a:r>
                  <a:br>
                    <a:rPr lang="en-GB" sz="800" b="1" dirty="0">
                      <a:latin typeface="Century Gothic" panose="020B0502020202020204" pitchFamily="34" charset="0"/>
                      <a:cs typeface="Arial" panose="020B0604020202020204" pitchFamily="34" charset="0"/>
                    </a:rPr>
                  </a:br>
                  <a:r>
                    <a:rPr lang="en-GB" sz="800" b="1" dirty="0">
                      <a:latin typeface="Century Gothic" panose="020B0502020202020204" pitchFamily="34" charset="0"/>
                      <a:cs typeface="Arial" panose="020B0604020202020204" pitchFamily="34" charset="0"/>
                    </a:rPr>
                    <a:t>mutual aid groups </a:t>
                  </a:r>
                </a:p>
              </p:txBody>
            </p:sp>
          </p:grpSp>
          <p:sp>
            <p:nvSpPr>
              <p:cNvPr id="19" name="TextBox 18">
                <a:extLst>
                  <a:ext uri="{FF2B5EF4-FFF2-40B4-BE49-F238E27FC236}">
                    <a16:creationId xmlns:a16="http://schemas.microsoft.com/office/drawing/2014/main" id="{8FACC947-1FC3-4E8C-B01F-A5DAB8433A32}"/>
                  </a:ext>
                </a:extLst>
              </p:cNvPr>
              <p:cNvSpPr txBox="1"/>
              <p:nvPr/>
            </p:nvSpPr>
            <p:spPr>
              <a:xfrm>
                <a:off x="4360509" y="5801129"/>
                <a:ext cx="977046" cy="624808"/>
              </a:xfrm>
              <a:custGeom>
                <a:avLst/>
                <a:gdLst>
                  <a:gd name="connsiteX0" fmla="*/ 0 w 977044"/>
                  <a:gd name="connsiteY0" fmla="*/ 0 h 569387"/>
                  <a:gd name="connsiteX1" fmla="*/ 977044 w 977044"/>
                  <a:gd name="connsiteY1" fmla="*/ 0 h 569387"/>
                  <a:gd name="connsiteX2" fmla="*/ 977044 w 977044"/>
                  <a:gd name="connsiteY2" fmla="*/ 569387 h 569387"/>
                  <a:gd name="connsiteX3" fmla="*/ 0 w 977044"/>
                  <a:gd name="connsiteY3" fmla="*/ 569387 h 569387"/>
                  <a:gd name="connsiteX4" fmla="*/ 0 w 977044"/>
                  <a:gd name="connsiteY4" fmla="*/ 0 h 569387"/>
                  <a:gd name="connsiteX0" fmla="*/ 42042 w 977044"/>
                  <a:gd name="connsiteY0" fmla="*/ 84083 h 569387"/>
                  <a:gd name="connsiteX1" fmla="*/ 977044 w 977044"/>
                  <a:gd name="connsiteY1" fmla="*/ 0 h 569387"/>
                  <a:gd name="connsiteX2" fmla="*/ 977044 w 977044"/>
                  <a:gd name="connsiteY2" fmla="*/ 569387 h 569387"/>
                  <a:gd name="connsiteX3" fmla="*/ 0 w 977044"/>
                  <a:gd name="connsiteY3" fmla="*/ 569387 h 569387"/>
                  <a:gd name="connsiteX4" fmla="*/ 42042 w 977044"/>
                  <a:gd name="connsiteY4" fmla="*/ 84083 h 569387"/>
                  <a:gd name="connsiteX0" fmla="*/ 42042 w 977044"/>
                  <a:gd name="connsiteY0" fmla="*/ 85406 h 570710"/>
                  <a:gd name="connsiteX1" fmla="*/ 977044 w 977044"/>
                  <a:gd name="connsiteY1" fmla="*/ 1323 h 570710"/>
                  <a:gd name="connsiteX2" fmla="*/ 977044 w 977044"/>
                  <a:gd name="connsiteY2" fmla="*/ 570710 h 570710"/>
                  <a:gd name="connsiteX3" fmla="*/ 0 w 977044"/>
                  <a:gd name="connsiteY3" fmla="*/ 570710 h 570710"/>
                  <a:gd name="connsiteX4" fmla="*/ 42042 w 977044"/>
                  <a:gd name="connsiteY4" fmla="*/ 85406 h 570710"/>
                  <a:gd name="connsiteX0" fmla="*/ 42042 w 977044"/>
                  <a:gd name="connsiteY0" fmla="*/ 138525 h 623829"/>
                  <a:gd name="connsiteX1" fmla="*/ 358635 w 977044"/>
                  <a:gd name="connsiteY1" fmla="*/ 29311 h 623829"/>
                  <a:gd name="connsiteX2" fmla="*/ 977044 w 977044"/>
                  <a:gd name="connsiteY2" fmla="*/ 54442 h 623829"/>
                  <a:gd name="connsiteX3" fmla="*/ 977044 w 977044"/>
                  <a:gd name="connsiteY3" fmla="*/ 623829 h 623829"/>
                  <a:gd name="connsiteX4" fmla="*/ 0 w 977044"/>
                  <a:gd name="connsiteY4" fmla="*/ 623829 h 623829"/>
                  <a:gd name="connsiteX5" fmla="*/ 42042 w 977044"/>
                  <a:gd name="connsiteY5" fmla="*/ 138525 h 623829"/>
                  <a:gd name="connsiteX0" fmla="*/ 42042 w 977044"/>
                  <a:gd name="connsiteY0" fmla="*/ 109421 h 594725"/>
                  <a:gd name="connsiteX1" fmla="*/ 358635 w 977044"/>
                  <a:gd name="connsiteY1" fmla="*/ 207 h 594725"/>
                  <a:gd name="connsiteX2" fmla="*/ 913722 w 977044"/>
                  <a:gd name="connsiteY2" fmla="*/ 123295 h 594725"/>
                  <a:gd name="connsiteX3" fmla="*/ 977044 w 977044"/>
                  <a:gd name="connsiteY3" fmla="*/ 594725 h 594725"/>
                  <a:gd name="connsiteX4" fmla="*/ 0 w 977044"/>
                  <a:gd name="connsiteY4" fmla="*/ 594725 h 594725"/>
                  <a:gd name="connsiteX5" fmla="*/ 42042 w 977044"/>
                  <a:gd name="connsiteY5" fmla="*/ 109421 h 594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7044" h="594725">
                    <a:moveTo>
                      <a:pt x="42042" y="109421"/>
                    </a:moveTo>
                    <a:cubicBezTo>
                      <a:pt x="91304" y="13838"/>
                      <a:pt x="213355" y="-2105"/>
                      <a:pt x="358635" y="207"/>
                    </a:cubicBezTo>
                    <a:cubicBezTo>
                      <a:pt x="503915" y="2519"/>
                      <a:pt x="800144" y="27712"/>
                      <a:pt x="913722" y="123295"/>
                    </a:cubicBezTo>
                    <a:lnTo>
                      <a:pt x="977044" y="594725"/>
                    </a:lnTo>
                    <a:lnTo>
                      <a:pt x="0" y="594725"/>
                    </a:lnTo>
                    <a:lnTo>
                      <a:pt x="42042" y="109421"/>
                    </a:lnTo>
                    <a:close/>
                  </a:path>
                </a:pathLst>
              </a:custGeom>
              <a:solidFill>
                <a:srgbClr val="F8E820"/>
              </a:solidFill>
            </p:spPr>
            <p:txBody>
              <a:bodyPr wrap="square" rtlCol="0">
                <a:spAutoFit/>
              </a:bodyPr>
              <a:lstStyle/>
              <a:p>
                <a:pPr algn="ctr"/>
                <a:r>
                  <a:rPr lang="en-GB" sz="900" b="1" dirty="0">
                    <a:latin typeface="Century Gothic" panose="020B0502020202020204" pitchFamily="34" charset="0"/>
                  </a:rPr>
                  <a:t>Over </a:t>
                </a:r>
                <a:r>
                  <a:rPr lang="en-GB" sz="1400" b="1" dirty="0">
                    <a:latin typeface="Century Gothic" panose="020B0502020202020204" pitchFamily="34" charset="0"/>
                  </a:rPr>
                  <a:t>2,000</a:t>
                </a:r>
                <a:r>
                  <a:rPr lang="en-GB" sz="900" b="1" dirty="0">
                    <a:latin typeface="Century Gothic" panose="020B0502020202020204" pitchFamily="34" charset="0"/>
                  </a:rPr>
                  <a:t> </a:t>
                </a:r>
              </a:p>
            </p:txBody>
          </p:sp>
          <p:sp>
            <p:nvSpPr>
              <p:cNvPr id="20" name="TextBox 19">
                <a:extLst>
                  <a:ext uri="{FF2B5EF4-FFF2-40B4-BE49-F238E27FC236}">
                    <a16:creationId xmlns:a16="http://schemas.microsoft.com/office/drawing/2014/main" id="{8951DAD6-4C75-4A14-AEE7-D5ADF8CF4808}"/>
                  </a:ext>
                </a:extLst>
              </p:cNvPr>
              <p:cNvSpPr txBox="1"/>
              <p:nvPr/>
            </p:nvSpPr>
            <p:spPr>
              <a:xfrm>
                <a:off x="4294725" y="6316515"/>
                <a:ext cx="1062325" cy="444163"/>
              </a:xfrm>
              <a:custGeom>
                <a:avLst/>
                <a:gdLst>
                  <a:gd name="connsiteX0" fmla="*/ 0 w 1280143"/>
                  <a:gd name="connsiteY0" fmla="*/ 0 h 430887"/>
                  <a:gd name="connsiteX1" fmla="*/ 1280143 w 1280143"/>
                  <a:gd name="connsiteY1" fmla="*/ 0 h 430887"/>
                  <a:gd name="connsiteX2" fmla="*/ 1280143 w 1280143"/>
                  <a:gd name="connsiteY2" fmla="*/ 430887 h 430887"/>
                  <a:gd name="connsiteX3" fmla="*/ 0 w 1280143"/>
                  <a:gd name="connsiteY3" fmla="*/ 430887 h 430887"/>
                  <a:gd name="connsiteX4" fmla="*/ 0 w 1280143"/>
                  <a:gd name="connsiteY4" fmla="*/ 0 h 430887"/>
                  <a:gd name="connsiteX0" fmla="*/ 0 w 1280143"/>
                  <a:gd name="connsiteY0" fmla="*/ 0 h 430887"/>
                  <a:gd name="connsiteX1" fmla="*/ 1280143 w 1280143"/>
                  <a:gd name="connsiteY1" fmla="*/ 0 h 430887"/>
                  <a:gd name="connsiteX2" fmla="*/ 996364 w 1280143"/>
                  <a:gd name="connsiteY2" fmla="*/ 399356 h 430887"/>
                  <a:gd name="connsiteX3" fmla="*/ 0 w 1280143"/>
                  <a:gd name="connsiteY3" fmla="*/ 430887 h 430887"/>
                  <a:gd name="connsiteX4" fmla="*/ 0 w 1280143"/>
                  <a:gd name="connsiteY4" fmla="*/ 0 h 430887"/>
                  <a:gd name="connsiteX0" fmla="*/ 0 w 1080447"/>
                  <a:gd name="connsiteY0" fmla="*/ 21021 h 451908"/>
                  <a:gd name="connsiteX1" fmla="*/ 1080447 w 1080447"/>
                  <a:gd name="connsiteY1" fmla="*/ 0 h 451908"/>
                  <a:gd name="connsiteX2" fmla="*/ 996364 w 1080447"/>
                  <a:gd name="connsiteY2" fmla="*/ 420377 h 451908"/>
                  <a:gd name="connsiteX3" fmla="*/ 0 w 1080447"/>
                  <a:gd name="connsiteY3" fmla="*/ 451908 h 451908"/>
                  <a:gd name="connsiteX4" fmla="*/ 0 w 1080447"/>
                  <a:gd name="connsiteY4" fmla="*/ 21021 h 451908"/>
                  <a:gd name="connsiteX0" fmla="*/ 0 w 1080447"/>
                  <a:gd name="connsiteY0" fmla="*/ 21021 h 420377"/>
                  <a:gd name="connsiteX1" fmla="*/ 1080447 w 1080447"/>
                  <a:gd name="connsiteY1" fmla="*/ 0 h 420377"/>
                  <a:gd name="connsiteX2" fmla="*/ 996364 w 1080447"/>
                  <a:gd name="connsiteY2" fmla="*/ 420377 h 420377"/>
                  <a:gd name="connsiteX3" fmla="*/ 52551 w 1080447"/>
                  <a:gd name="connsiteY3" fmla="*/ 367825 h 420377"/>
                  <a:gd name="connsiteX4" fmla="*/ 0 w 1080447"/>
                  <a:gd name="connsiteY4" fmla="*/ 21021 h 420377"/>
                  <a:gd name="connsiteX0" fmla="*/ 0 w 1080447"/>
                  <a:gd name="connsiteY0" fmla="*/ 21021 h 367825"/>
                  <a:gd name="connsiteX1" fmla="*/ 1080447 w 1080447"/>
                  <a:gd name="connsiteY1" fmla="*/ 0 h 367825"/>
                  <a:gd name="connsiteX2" fmla="*/ 922792 w 1080447"/>
                  <a:gd name="connsiteY2" fmla="*/ 357315 h 367825"/>
                  <a:gd name="connsiteX3" fmla="*/ 52551 w 1080447"/>
                  <a:gd name="connsiteY3" fmla="*/ 367825 h 367825"/>
                  <a:gd name="connsiteX4" fmla="*/ 0 w 1080447"/>
                  <a:gd name="connsiteY4" fmla="*/ 21021 h 367825"/>
                  <a:gd name="connsiteX0" fmla="*/ 0 w 1015281"/>
                  <a:gd name="connsiteY0" fmla="*/ 21021 h 367825"/>
                  <a:gd name="connsiteX1" fmla="*/ 1015281 w 1015281"/>
                  <a:gd name="connsiteY1" fmla="*/ 0 h 367825"/>
                  <a:gd name="connsiteX2" fmla="*/ 922792 w 1015281"/>
                  <a:gd name="connsiteY2" fmla="*/ 357315 h 367825"/>
                  <a:gd name="connsiteX3" fmla="*/ 52551 w 1015281"/>
                  <a:gd name="connsiteY3" fmla="*/ 367825 h 367825"/>
                  <a:gd name="connsiteX4" fmla="*/ 0 w 1015281"/>
                  <a:gd name="connsiteY4" fmla="*/ 21021 h 367825"/>
                  <a:gd name="connsiteX0" fmla="*/ 0 w 978042"/>
                  <a:gd name="connsiteY0" fmla="*/ 29993 h 367825"/>
                  <a:gd name="connsiteX1" fmla="*/ 978042 w 978042"/>
                  <a:gd name="connsiteY1" fmla="*/ 0 h 367825"/>
                  <a:gd name="connsiteX2" fmla="*/ 885553 w 978042"/>
                  <a:gd name="connsiteY2" fmla="*/ 357315 h 367825"/>
                  <a:gd name="connsiteX3" fmla="*/ 15312 w 978042"/>
                  <a:gd name="connsiteY3" fmla="*/ 367825 h 367825"/>
                  <a:gd name="connsiteX4" fmla="*/ 0 w 978042"/>
                  <a:gd name="connsiteY4" fmla="*/ 29993 h 367825"/>
                  <a:gd name="connsiteX0" fmla="*/ 0 w 978042"/>
                  <a:gd name="connsiteY0" fmla="*/ 29993 h 357315"/>
                  <a:gd name="connsiteX1" fmla="*/ 978042 w 978042"/>
                  <a:gd name="connsiteY1" fmla="*/ 0 h 357315"/>
                  <a:gd name="connsiteX2" fmla="*/ 885553 w 978042"/>
                  <a:gd name="connsiteY2" fmla="*/ 357315 h 357315"/>
                  <a:gd name="connsiteX3" fmla="*/ 61859 w 978042"/>
                  <a:gd name="connsiteY3" fmla="*/ 340909 h 357315"/>
                  <a:gd name="connsiteX4" fmla="*/ 0 w 978042"/>
                  <a:gd name="connsiteY4" fmla="*/ 29993 h 357315"/>
                  <a:gd name="connsiteX0" fmla="*/ 0 w 978042"/>
                  <a:gd name="connsiteY0" fmla="*/ 29993 h 340909"/>
                  <a:gd name="connsiteX1" fmla="*/ 978042 w 978042"/>
                  <a:gd name="connsiteY1" fmla="*/ 0 h 340909"/>
                  <a:gd name="connsiteX2" fmla="*/ 848315 w 978042"/>
                  <a:gd name="connsiteY2" fmla="*/ 339371 h 340909"/>
                  <a:gd name="connsiteX3" fmla="*/ 61859 w 978042"/>
                  <a:gd name="connsiteY3" fmla="*/ 340909 h 340909"/>
                  <a:gd name="connsiteX4" fmla="*/ 0 w 978042"/>
                  <a:gd name="connsiteY4" fmla="*/ 29993 h 340909"/>
                  <a:gd name="connsiteX0" fmla="*/ 0 w 978042"/>
                  <a:gd name="connsiteY0" fmla="*/ 29993 h 339371"/>
                  <a:gd name="connsiteX1" fmla="*/ 978042 w 978042"/>
                  <a:gd name="connsiteY1" fmla="*/ 0 h 339371"/>
                  <a:gd name="connsiteX2" fmla="*/ 848315 w 978042"/>
                  <a:gd name="connsiteY2" fmla="*/ 339371 h 339371"/>
                  <a:gd name="connsiteX3" fmla="*/ 80478 w 978042"/>
                  <a:gd name="connsiteY3" fmla="*/ 322964 h 339371"/>
                  <a:gd name="connsiteX4" fmla="*/ 0 w 978042"/>
                  <a:gd name="connsiteY4" fmla="*/ 29993 h 339371"/>
                  <a:gd name="connsiteX0" fmla="*/ 0 w 978042"/>
                  <a:gd name="connsiteY0" fmla="*/ 29993 h 322964"/>
                  <a:gd name="connsiteX1" fmla="*/ 978042 w 978042"/>
                  <a:gd name="connsiteY1" fmla="*/ 0 h 322964"/>
                  <a:gd name="connsiteX2" fmla="*/ 810152 w 978042"/>
                  <a:gd name="connsiteY2" fmla="*/ 316738 h 322964"/>
                  <a:gd name="connsiteX3" fmla="*/ 80478 w 978042"/>
                  <a:gd name="connsiteY3" fmla="*/ 322964 h 322964"/>
                  <a:gd name="connsiteX4" fmla="*/ 0 w 978042"/>
                  <a:gd name="connsiteY4" fmla="*/ 29993 h 322964"/>
                  <a:gd name="connsiteX0" fmla="*/ 0 w 978042"/>
                  <a:gd name="connsiteY0" fmla="*/ 29993 h 345595"/>
                  <a:gd name="connsiteX1" fmla="*/ 978042 w 978042"/>
                  <a:gd name="connsiteY1" fmla="*/ 0 h 345595"/>
                  <a:gd name="connsiteX2" fmla="*/ 810152 w 978042"/>
                  <a:gd name="connsiteY2" fmla="*/ 316738 h 345595"/>
                  <a:gd name="connsiteX3" fmla="*/ 156804 w 978042"/>
                  <a:gd name="connsiteY3" fmla="*/ 345595 h 345595"/>
                  <a:gd name="connsiteX4" fmla="*/ 0 w 978042"/>
                  <a:gd name="connsiteY4" fmla="*/ 29993 h 345595"/>
                  <a:gd name="connsiteX0" fmla="*/ 0 w 978042"/>
                  <a:gd name="connsiteY0" fmla="*/ 29993 h 322962"/>
                  <a:gd name="connsiteX1" fmla="*/ 978042 w 978042"/>
                  <a:gd name="connsiteY1" fmla="*/ 0 h 322962"/>
                  <a:gd name="connsiteX2" fmla="*/ 810152 w 978042"/>
                  <a:gd name="connsiteY2" fmla="*/ 316738 h 322962"/>
                  <a:gd name="connsiteX3" fmla="*/ 182247 w 978042"/>
                  <a:gd name="connsiteY3" fmla="*/ 322962 h 322962"/>
                  <a:gd name="connsiteX4" fmla="*/ 0 w 978042"/>
                  <a:gd name="connsiteY4" fmla="*/ 29993 h 322962"/>
                  <a:gd name="connsiteX0" fmla="*/ 0 w 978042"/>
                  <a:gd name="connsiteY0" fmla="*/ 29993 h 322962"/>
                  <a:gd name="connsiteX1" fmla="*/ 978042 w 978042"/>
                  <a:gd name="connsiteY1" fmla="*/ 0 h 322962"/>
                  <a:gd name="connsiteX2" fmla="*/ 796313 w 978042"/>
                  <a:gd name="connsiteY2" fmla="*/ 298272 h 322962"/>
                  <a:gd name="connsiteX3" fmla="*/ 182247 w 978042"/>
                  <a:gd name="connsiteY3" fmla="*/ 322962 h 322962"/>
                  <a:gd name="connsiteX4" fmla="*/ 0 w 978042"/>
                  <a:gd name="connsiteY4" fmla="*/ 29993 h 322962"/>
                  <a:gd name="connsiteX0" fmla="*/ 0 w 978042"/>
                  <a:gd name="connsiteY0" fmla="*/ 29993 h 322962"/>
                  <a:gd name="connsiteX1" fmla="*/ 978042 w 978042"/>
                  <a:gd name="connsiteY1" fmla="*/ 0 h 322962"/>
                  <a:gd name="connsiteX2" fmla="*/ 796313 w 978042"/>
                  <a:gd name="connsiteY2" fmla="*/ 298272 h 322962"/>
                  <a:gd name="connsiteX3" fmla="*/ 182247 w 978042"/>
                  <a:gd name="connsiteY3" fmla="*/ 322962 h 322962"/>
                  <a:gd name="connsiteX4" fmla="*/ 0 w 978042"/>
                  <a:gd name="connsiteY4" fmla="*/ 29993 h 322962"/>
                  <a:gd name="connsiteX0" fmla="*/ 0 w 978042"/>
                  <a:gd name="connsiteY0" fmla="*/ 29993 h 322962"/>
                  <a:gd name="connsiteX1" fmla="*/ 978042 w 978042"/>
                  <a:gd name="connsiteY1" fmla="*/ 0 h 322962"/>
                  <a:gd name="connsiteX2" fmla="*/ 796313 w 978042"/>
                  <a:gd name="connsiteY2" fmla="*/ 298272 h 322962"/>
                  <a:gd name="connsiteX3" fmla="*/ 182247 w 978042"/>
                  <a:gd name="connsiteY3" fmla="*/ 322962 h 322962"/>
                  <a:gd name="connsiteX4" fmla="*/ 0 w 978042"/>
                  <a:gd name="connsiteY4" fmla="*/ 29993 h 322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042" h="322962">
                    <a:moveTo>
                      <a:pt x="0" y="29993"/>
                    </a:moveTo>
                    <a:lnTo>
                      <a:pt x="978042" y="0"/>
                    </a:lnTo>
                    <a:cubicBezTo>
                      <a:pt x="931307" y="179446"/>
                      <a:pt x="856889" y="198848"/>
                      <a:pt x="796313" y="298272"/>
                    </a:cubicBezTo>
                    <a:lnTo>
                      <a:pt x="182247" y="322962"/>
                    </a:lnTo>
                    <a:lnTo>
                      <a:pt x="0" y="29993"/>
                    </a:lnTo>
                    <a:close/>
                  </a:path>
                </a:pathLst>
              </a:custGeom>
              <a:solidFill>
                <a:srgbClr val="F9E81F"/>
              </a:solidFill>
            </p:spPr>
            <p:txBody>
              <a:bodyPr wrap="square" rtlCol="0">
                <a:spAutoFit/>
              </a:bodyPr>
              <a:lstStyle/>
              <a:p>
                <a:r>
                  <a:rPr lang="en-GB" sz="600" b="1" dirty="0">
                    <a:latin typeface="Century Gothic" panose="020B0502020202020204" pitchFamily="34" charset="0"/>
                  </a:rPr>
                  <a:t>VCSE partner organisations</a:t>
                </a:r>
              </a:p>
            </p:txBody>
          </p:sp>
        </p:grpSp>
        <p:sp>
          <p:nvSpPr>
            <p:cNvPr id="4" name="TextBox 3">
              <a:extLst>
                <a:ext uri="{FF2B5EF4-FFF2-40B4-BE49-F238E27FC236}">
                  <a16:creationId xmlns:a16="http://schemas.microsoft.com/office/drawing/2014/main" id="{D94E7BF8-2D65-4288-92A6-887DB18E2CDC}"/>
                </a:ext>
              </a:extLst>
            </p:cNvPr>
            <p:cNvSpPr txBox="1"/>
            <p:nvPr/>
          </p:nvSpPr>
          <p:spPr>
            <a:xfrm>
              <a:off x="9867014" y="4011977"/>
              <a:ext cx="2325395" cy="584775"/>
            </a:xfrm>
            <a:prstGeom prst="rect">
              <a:avLst/>
            </a:prstGeom>
            <a:solidFill>
              <a:schemeClr val="bg1"/>
            </a:solidFill>
          </p:spPr>
          <p:txBody>
            <a:bodyPr wrap="square" rtlCol="0">
              <a:spAutoFit/>
            </a:bodyPr>
            <a:lstStyle/>
            <a:p>
              <a:r>
                <a:rPr lang="en-GB" sz="800" dirty="0">
                  <a:latin typeface="Century Gothic" panose="020B0502020202020204" pitchFamily="34" charset="0"/>
                  <a:cs typeface="Arial" panose="020B0604020202020204" pitchFamily="34" charset="0"/>
                </a:rPr>
                <a:t>The area covered by the ICB also includes Lower Layer Super Output Areas in the County of Buckinghamshire: E01017695, E01017696, E0101799,and E01017670</a:t>
              </a:r>
            </a:p>
          </p:txBody>
        </p:sp>
      </p:grpSp>
      <p:sp>
        <p:nvSpPr>
          <p:cNvPr id="3" name="Content Placeholder 2">
            <a:extLst>
              <a:ext uri="{FF2B5EF4-FFF2-40B4-BE49-F238E27FC236}">
                <a16:creationId xmlns:a16="http://schemas.microsoft.com/office/drawing/2014/main" id="{A7F6AC5F-2F54-4F89-A820-9A9C6AFB47BC}"/>
              </a:ext>
            </a:extLst>
          </p:cNvPr>
          <p:cNvSpPr>
            <a:spLocks noGrp="1"/>
          </p:cNvSpPr>
          <p:nvPr>
            <p:ph idx="1"/>
          </p:nvPr>
        </p:nvSpPr>
        <p:spPr>
          <a:xfrm>
            <a:off x="325506" y="1519089"/>
            <a:ext cx="5050875" cy="4985775"/>
          </a:xfrm>
        </p:spPr>
        <p:txBody>
          <a:bodyPr>
            <a:noAutofit/>
          </a:bodyPr>
          <a:lstStyle/>
          <a:p>
            <a:pPr marL="0" indent="0">
              <a:lnSpc>
                <a:spcPct val="100000"/>
              </a:lnSpc>
              <a:spcBef>
                <a:spcPts val="0"/>
              </a:spcBef>
              <a:spcAft>
                <a:spcPts val="1000"/>
              </a:spcAft>
              <a:buNone/>
            </a:pPr>
            <a:r>
              <a:rPr lang="en-GB" sz="1800" dirty="0">
                <a:effectLst/>
                <a:latin typeface="Arial" panose="020B0604020202020204" pitchFamily="34" charset="0"/>
                <a:ea typeface="Calibri" panose="020F0502020204030204" pitchFamily="34" charset="0"/>
                <a:cs typeface="Arial" panose="020B0604020202020204" pitchFamily="34" charset="0"/>
              </a:rPr>
              <a:t>The </a:t>
            </a:r>
            <a:r>
              <a:rPr lang="en-GB" sz="1800" dirty="0" err="1">
                <a:effectLst/>
                <a:latin typeface="Arial" panose="020B0604020202020204" pitchFamily="34" charset="0"/>
                <a:ea typeface="Calibri" panose="020F0502020204030204" pitchFamily="34" charset="0"/>
                <a:cs typeface="Arial" panose="020B0604020202020204" pitchFamily="34" charset="0"/>
              </a:rPr>
              <a:t>Bedfordshire,</a:t>
            </a:r>
            <a:r>
              <a:rPr lang="en-GB" sz="1800" dirty="0">
                <a:effectLst/>
                <a:latin typeface="Arial" panose="020B0604020202020204" pitchFamily="34" charset="0"/>
                <a:ea typeface="Calibri" panose="020F0502020204030204" pitchFamily="34" charset="0"/>
                <a:cs typeface="Arial" panose="020B0604020202020204" pitchFamily="34" charset="0"/>
              </a:rPr>
              <a:t> Luton and Milton Keynes Health and Care Partnership aims to improve the health and wellbeing of our population. </a:t>
            </a:r>
          </a:p>
          <a:p>
            <a:pPr marL="0" indent="0">
              <a:lnSpc>
                <a:spcPct val="100000"/>
              </a:lnSpc>
              <a:spcBef>
                <a:spcPts val="0"/>
              </a:spcBef>
              <a:spcAft>
                <a:spcPts val="1000"/>
              </a:spcAft>
              <a:buNone/>
            </a:pPr>
            <a:r>
              <a:rPr lang="en-GB" sz="1800" dirty="0">
                <a:effectLst/>
                <a:latin typeface="Arial" panose="020B0604020202020204" pitchFamily="34" charset="0"/>
                <a:ea typeface="Calibri" panose="020F0502020204030204" pitchFamily="34" charset="0"/>
                <a:cs typeface="Arial" panose="020B0604020202020204" pitchFamily="34" charset="0"/>
              </a:rPr>
              <a:t>Our partnership wil</a:t>
            </a:r>
            <a:r>
              <a:rPr lang="en-GB" sz="1800" dirty="0">
                <a:latin typeface="Arial" panose="020B0604020202020204" pitchFamily="34" charset="0"/>
                <a:ea typeface="Calibri" panose="020F0502020204030204" pitchFamily="34" charset="0"/>
                <a:cs typeface="Arial" panose="020B0604020202020204" pitchFamily="34" charset="0"/>
              </a:rPr>
              <a:t>l </a:t>
            </a:r>
            <a:r>
              <a:rPr lang="en-GB" sz="1800" dirty="0">
                <a:effectLst/>
                <a:latin typeface="Arial" panose="020B0604020202020204" pitchFamily="34" charset="0"/>
                <a:ea typeface="Calibri" panose="020F0502020204030204" pitchFamily="34" charset="0"/>
                <a:cs typeface="Arial" panose="020B0604020202020204" pitchFamily="34" charset="0"/>
              </a:rPr>
              <a:t>help people involved in </a:t>
            </a:r>
            <a:br>
              <a:rPr lang="en-GB" sz="1800" dirty="0">
                <a:effectLst/>
                <a:latin typeface="Arial" panose="020B0604020202020204" pitchFamily="34" charset="0"/>
                <a:ea typeface="Calibri" panose="020F0502020204030204" pitchFamily="34" charset="0"/>
                <a:cs typeface="Arial" panose="020B0604020202020204" pitchFamily="34" charset="0"/>
              </a:rPr>
            </a:br>
            <a:r>
              <a:rPr lang="en-GB" sz="1800" dirty="0">
                <a:effectLst/>
                <a:latin typeface="Arial" panose="020B0604020202020204" pitchFamily="34" charset="0"/>
                <a:ea typeface="Calibri" panose="020F0502020204030204" pitchFamily="34" charset="0"/>
                <a:cs typeface="Arial" panose="020B0604020202020204" pitchFamily="34" charset="0"/>
              </a:rPr>
              <a:t>your health and care work more closely together. In this way we can do more than </a:t>
            </a:r>
            <a:br>
              <a:rPr lang="en-GB" sz="1800" dirty="0">
                <a:effectLst/>
                <a:latin typeface="Arial" panose="020B0604020202020204" pitchFamily="34" charset="0"/>
                <a:ea typeface="Calibri" panose="020F0502020204030204" pitchFamily="34" charset="0"/>
                <a:cs typeface="Arial" panose="020B0604020202020204" pitchFamily="34" charset="0"/>
              </a:rPr>
            </a:br>
            <a:r>
              <a:rPr lang="en-GB" sz="1800" dirty="0">
                <a:effectLst/>
                <a:latin typeface="Arial" panose="020B0604020202020204" pitchFamily="34" charset="0"/>
                <a:ea typeface="Calibri" panose="020F0502020204030204" pitchFamily="34" charset="0"/>
                <a:cs typeface="Arial" panose="020B0604020202020204" pitchFamily="34" charset="0"/>
              </a:rPr>
              <a:t>we can as separate organisations, keeping </a:t>
            </a:r>
            <a:br>
              <a:rPr lang="en-GB" sz="1800" dirty="0">
                <a:effectLst/>
                <a:latin typeface="Arial" panose="020B0604020202020204" pitchFamily="34" charset="0"/>
                <a:ea typeface="Calibri" panose="020F0502020204030204" pitchFamily="34" charset="0"/>
                <a:cs typeface="Arial" panose="020B0604020202020204" pitchFamily="34" charset="0"/>
              </a:rPr>
            </a:br>
            <a:r>
              <a:rPr lang="en-GB" sz="1800" dirty="0">
                <a:effectLst/>
                <a:latin typeface="Arial" panose="020B0604020202020204" pitchFamily="34" charset="0"/>
                <a:ea typeface="Calibri" panose="020F0502020204030204" pitchFamily="34" charset="0"/>
                <a:cs typeface="Arial" panose="020B0604020202020204" pitchFamily="34" charset="0"/>
              </a:rPr>
              <a:t>the needs of residents at the centre of everything we do.</a:t>
            </a:r>
          </a:p>
          <a:p>
            <a:pPr marL="0" indent="0">
              <a:lnSpc>
                <a:spcPct val="100000"/>
              </a:lnSpc>
              <a:spcBef>
                <a:spcPts val="0"/>
              </a:spcBef>
              <a:spcAft>
                <a:spcPts val="1000"/>
              </a:spcAft>
              <a:buNone/>
            </a:pPr>
            <a:r>
              <a:rPr lang="en-GB" sz="1800" dirty="0">
                <a:effectLst/>
                <a:latin typeface="Arial" panose="020B0604020202020204" pitchFamily="34" charset="0"/>
                <a:ea typeface="Calibri" panose="020F0502020204030204" pitchFamily="34" charset="0"/>
                <a:cs typeface="Arial" panose="020B0604020202020204" pitchFamily="34" charset="0"/>
              </a:rPr>
              <a:t>Doing this well relies on strong partnerships: </a:t>
            </a:r>
            <a:br>
              <a:rPr lang="en-GB" sz="1800" dirty="0">
                <a:effectLst/>
                <a:latin typeface="Arial" panose="020B0604020202020204" pitchFamily="34" charset="0"/>
                <a:ea typeface="Calibri" panose="020F0502020204030204" pitchFamily="34" charset="0"/>
                <a:cs typeface="Arial" panose="020B0604020202020204" pitchFamily="34" charset="0"/>
              </a:rPr>
            </a:br>
            <a:r>
              <a:rPr lang="en-GB" sz="1800" dirty="0">
                <a:latin typeface="Arial" panose="020B0604020202020204" pitchFamily="34" charset="0"/>
                <a:ea typeface="Calibri" panose="020F0502020204030204" pitchFamily="34" charset="0"/>
                <a:cs typeface="Arial" panose="020B0604020202020204" pitchFamily="34" charset="0"/>
              </a:rPr>
              <a:t>with you and your family, the voluntary and community groups who keep people connected </a:t>
            </a:r>
            <a:br>
              <a:rPr lang="en-GB" sz="1800" dirty="0">
                <a:latin typeface="Arial" panose="020B0604020202020204" pitchFamily="34" charset="0"/>
                <a:ea typeface="Calibri" panose="020F0502020204030204" pitchFamily="34" charset="0"/>
                <a:cs typeface="Arial" panose="020B0604020202020204" pitchFamily="34" charset="0"/>
              </a:rPr>
            </a:br>
            <a:r>
              <a:rPr lang="en-GB" sz="1800" dirty="0">
                <a:latin typeface="Arial" panose="020B0604020202020204" pitchFamily="34" charset="0"/>
                <a:ea typeface="Calibri" panose="020F0502020204030204" pitchFamily="34" charset="0"/>
                <a:cs typeface="Arial" panose="020B0604020202020204" pitchFamily="34" charset="0"/>
              </a:rPr>
              <a:t>and well, our Councils and our NHS.</a:t>
            </a:r>
          </a:p>
          <a:p>
            <a:pPr marL="0" indent="0">
              <a:lnSpc>
                <a:spcPct val="100000"/>
              </a:lnSpc>
              <a:spcBef>
                <a:spcPts val="0"/>
              </a:spcBef>
              <a:spcAft>
                <a:spcPts val="1000"/>
              </a:spcAft>
              <a:buNone/>
            </a:pPr>
            <a:r>
              <a:rPr lang="en-GB" sz="1800" dirty="0">
                <a:latin typeface="Arial" panose="020B0604020202020204" pitchFamily="34" charset="0"/>
                <a:ea typeface="Calibri" panose="020F0502020204030204" pitchFamily="34" charset="0"/>
                <a:cs typeface="Arial" panose="020B0604020202020204" pitchFamily="34" charset="0"/>
              </a:rPr>
              <a:t>We know times are tough. But together we can, and will, improve services to help you, your family and your community to thrive.</a:t>
            </a:r>
          </a:p>
        </p:txBody>
      </p:sp>
      <p:sp>
        <p:nvSpPr>
          <p:cNvPr id="5" name="TextBox 4">
            <a:extLst>
              <a:ext uri="{FF2B5EF4-FFF2-40B4-BE49-F238E27FC236}">
                <a16:creationId xmlns:a16="http://schemas.microsoft.com/office/drawing/2014/main" id="{3A435221-4784-40A9-ADFF-B194468CC1E7}"/>
              </a:ext>
            </a:extLst>
          </p:cNvPr>
          <p:cNvSpPr txBox="1"/>
          <p:nvPr/>
        </p:nvSpPr>
        <p:spPr>
          <a:xfrm>
            <a:off x="108319" y="293357"/>
            <a:ext cx="11705559" cy="1077218"/>
          </a:xfrm>
          <a:prstGeom prst="rect">
            <a:avLst/>
          </a:prstGeom>
          <a:noFill/>
        </p:spPr>
        <p:txBody>
          <a:bodyPr wrap="square" rtlCol="0">
            <a:spAutoFit/>
          </a:bodyPr>
          <a:lstStyle/>
          <a:p>
            <a:pPr marL="0" indent="0" algn="ctr">
              <a:buNone/>
            </a:pPr>
            <a:r>
              <a:rPr lang="en-GB" sz="3200" b="1" dirty="0">
                <a:solidFill>
                  <a:schemeClr val="accent1">
                    <a:lumMod val="75000"/>
                  </a:schemeClr>
                </a:solidFill>
                <a:effectLst/>
                <a:latin typeface="Arial" panose="020B0604020202020204" pitchFamily="34" charset="0"/>
                <a:ea typeface="Segoe UI Emoji" panose="020B0502040204020203" pitchFamily="34" charset="0"/>
                <a:cs typeface="Arial" panose="020B0604020202020204" pitchFamily="34" charset="0"/>
              </a:rPr>
              <a:t>Our vision is for everyone in our towns, villages and communities to live a longer, healthier life</a:t>
            </a:r>
            <a:endParaRPr lang="en-GB" sz="3200" b="1" dirty="0">
              <a:solidFill>
                <a:schemeClr val="accent1">
                  <a:lumMod val="75000"/>
                </a:schemeClr>
              </a:solidFill>
              <a:latin typeface="Arial" panose="020B0604020202020204" pitchFamily="34" charset="0"/>
              <a:ea typeface="Segoe UI Emoji" panose="020B0502040204020203" pitchFamily="34" charset="0"/>
              <a:cs typeface="Arial" panose="020B0604020202020204" pitchFamily="34" charset="0"/>
            </a:endParaRPr>
          </a:p>
        </p:txBody>
      </p:sp>
      <p:sp>
        <p:nvSpPr>
          <p:cNvPr id="16" name="TextBox 15">
            <a:extLst>
              <a:ext uri="{FF2B5EF4-FFF2-40B4-BE49-F238E27FC236}">
                <a16:creationId xmlns:a16="http://schemas.microsoft.com/office/drawing/2014/main" id="{0868ECFD-8E15-4DA9-8666-850690F49D9E}"/>
              </a:ext>
            </a:extLst>
          </p:cNvPr>
          <p:cNvSpPr txBox="1"/>
          <p:nvPr/>
        </p:nvSpPr>
        <p:spPr>
          <a:xfrm>
            <a:off x="5492930" y="4847125"/>
            <a:ext cx="5799403" cy="1605568"/>
          </a:xfrm>
          <a:prstGeom prst="rect">
            <a:avLst/>
          </a:prstGeom>
          <a:noFill/>
        </p:spPr>
        <p:txBody>
          <a:bodyPr wrap="square">
            <a:spAutoFit/>
          </a:bodyPr>
          <a:lstStyle/>
          <a:p>
            <a:pPr>
              <a:spcAft>
                <a:spcPts val="1000"/>
              </a:spcAft>
            </a:pPr>
            <a:r>
              <a:rPr lang="en-GB" sz="1800" dirty="0">
                <a:effectLst/>
                <a:latin typeface="Arial" panose="020B0604020202020204" pitchFamily="34" charset="0"/>
                <a:ea typeface="Calibri" panose="020F0502020204030204" pitchFamily="34" charset="0"/>
                <a:cs typeface="Arial" panose="020B0604020202020204" pitchFamily="34" charset="0"/>
              </a:rPr>
              <a:t>Our system strategy sets out our ambition for improving health outcomes and reducing inequalities.</a:t>
            </a:r>
            <a:endParaRPr lang="en-GB" sz="1800" dirty="0">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800" dirty="0">
                <a:effectLst/>
                <a:latin typeface="Arial" panose="020B0604020202020204" pitchFamily="34" charset="0"/>
                <a:ea typeface="Calibri" panose="020F0502020204030204" pitchFamily="34" charset="0"/>
                <a:cs typeface="Arial" panose="020B0604020202020204" pitchFamily="34" charset="0"/>
              </a:rPr>
              <a:t>It shows how we will work together, and what this will mean for people and communities, across </a:t>
            </a:r>
            <a:r>
              <a:rPr lang="en-GB" sz="1800" dirty="0" err="1">
                <a:effectLst/>
                <a:latin typeface="Arial" panose="020B0604020202020204" pitchFamily="34" charset="0"/>
                <a:ea typeface="Calibri" panose="020F0502020204030204" pitchFamily="34" charset="0"/>
                <a:cs typeface="Arial" panose="020B0604020202020204" pitchFamily="34" charset="0"/>
              </a:rPr>
              <a:t>Bedfordshire,</a:t>
            </a:r>
            <a:r>
              <a:rPr lang="en-GB" sz="1800" dirty="0">
                <a:effectLst/>
                <a:latin typeface="Arial" panose="020B0604020202020204" pitchFamily="34" charset="0"/>
                <a:ea typeface="Calibri" panose="020F0502020204030204" pitchFamily="34" charset="0"/>
                <a:cs typeface="Arial" panose="020B0604020202020204" pitchFamily="34" charset="0"/>
              </a:rPr>
              <a:t> Luton and Milton Keynes. </a:t>
            </a:r>
          </a:p>
        </p:txBody>
      </p:sp>
      <p:sp>
        <p:nvSpPr>
          <p:cNvPr id="2" name="Slide Number Placeholder 1">
            <a:extLst>
              <a:ext uri="{FF2B5EF4-FFF2-40B4-BE49-F238E27FC236}">
                <a16:creationId xmlns:a16="http://schemas.microsoft.com/office/drawing/2014/main" id="{84108C22-FF2E-4635-AA27-6F16A194457B}"/>
              </a:ext>
            </a:extLst>
          </p:cNvPr>
          <p:cNvSpPr>
            <a:spLocks noGrp="1"/>
          </p:cNvSpPr>
          <p:nvPr>
            <p:ph type="sldNum" sz="quarter" idx="12"/>
          </p:nvPr>
        </p:nvSpPr>
        <p:spPr/>
        <p:txBody>
          <a:bodyPr/>
          <a:lstStyle/>
          <a:p>
            <a:fld id="{34076F09-C3C2-48D8-ADFC-67CD88D17FE9}" type="slidenum">
              <a:rPr lang="en-GB" smtClean="0"/>
              <a:t>2</a:t>
            </a:fld>
            <a:endParaRPr lang="en-GB" dirty="0"/>
          </a:p>
        </p:txBody>
      </p:sp>
      <p:sp>
        <p:nvSpPr>
          <p:cNvPr id="14" name="Rectangle 13">
            <a:extLst>
              <a:ext uri="{FF2B5EF4-FFF2-40B4-BE49-F238E27FC236}">
                <a16:creationId xmlns:a16="http://schemas.microsoft.com/office/drawing/2014/main" id="{22E2228E-971A-4713-8E08-3B36DD085A4E}"/>
              </a:ext>
            </a:extLst>
          </p:cNvPr>
          <p:cNvSpPr/>
          <p:nvPr/>
        </p:nvSpPr>
        <p:spPr>
          <a:xfrm>
            <a:off x="0" y="0"/>
            <a:ext cx="12192000" cy="299591"/>
          </a:xfrm>
          <a:prstGeom prst="rect">
            <a:avLst/>
          </a:prstGeom>
          <a:solidFill>
            <a:srgbClr val="D7E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61314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B536E1C-D5FD-5640-8458-BDA5BE095013}"/>
              </a:ext>
            </a:extLst>
          </p:cNvPr>
          <p:cNvSpPr>
            <a:spLocks noGrp="1"/>
          </p:cNvSpPr>
          <p:nvPr>
            <p:ph type="sldNum" sz="quarter" idx="12"/>
          </p:nvPr>
        </p:nvSpPr>
        <p:spPr/>
        <p:txBody>
          <a:bodyPr/>
          <a:lstStyle/>
          <a:p>
            <a:fld id="{30A60DCE-9105-48A5-8A92-25C9283756D1}" type="slidenum">
              <a:rPr lang="en-GB" smtClean="0"/>
              <a:pPr/>
              <a:t>3</a:t>
            </a:fld>
            <a:endParaRPr lang="en-GB" dirty="0"/>
          </a:p>
        </p:txBody>
      </p:sp>
      <p:sp>
        <p:nvSpPr>
          <p:cNvPr id="41" name="TextBox 40">
            <a:extLst>
              <a:ext uri="{FF2B5EF4-FFF2-40B4-BE49-F238E27FC236}">
                <a16:creationId xmlns:a16="http://schemas.microsoft.com/office/drawing/2014/main" id="{AAC6911D-E194-4596-B276-475CC4D06581}"/>
              </a:ext>
            </a:extLst>
          </p:cNvPr>
          <p:cNvSpPr txBox="1"/>
          <p:nvPr/>
        </p:nvSpPr>
        <p:spPr>
          <a:xfrm>
            <a:off x="263351" y="1026439"/>
            <a:ext cx="5781675" cy="2485787"/>
          </a:xfrm>
          <a:prstGeom prst="roundRect">
            <a:avLst/>
          </a:prstGeom>
          <a:solidFill>
            <a:schemeClr val="accent1">
              <a:lumMod val="75000"/>
            </a:schemeClr>
          </a:solidFill>
        </p:spPr>
        <p:style>
          <a:lnRef idx="2">
            <a:schemeClr val="accent6"/>
          </a:lnRef>
          <a:fillRef idx="1">
            <a:schemeClr val="lt1"/>
          </a:fillRef>
          <a:effectRef idx="0">
            <a:schemeClr val="accent6"/>
          </a:effectRef>
          <a:fontRef idx="minor">
            <a:schemeClr val="dk1"/>
          </a:fontRef>
        </p:style>
        <p:txBody>
          <a:bodyPr wrap="square">
            <a:spAutoFit/>
          </a:bodyPr>
          <a:lstStyle/>
          <a:p>
            <a:pPr marL="0" indent="0">
              <a:spcAft>
                <a:spcPts val="300"/>
              </a:spcAft>
              <a:buNone/>
            </a:pPr>
            <a:r>
              <a:rPr lang="en-GB" sz="2800" dirty="0">
                <a:solidFill>
                  <a:schemeClr val="bg1"/>
                </a:solidFill>
                <a:latin typeface="Arial" panose="020B0604020202020204" pitchFamily="34" charset="0"/>
                <a:cs typeface="Arial" panose="020B0604020202020204" pitchFamily="34" charset="0"/>
              </a:rPr>
              <a:t>to </a:t>
            </a:r>
            <a:r>
              <a:rPr lang="en-GB" sz="2800" b="1" dirty="0">
                <a:solidFill>
                  <a:schemeClr val="bg1"/>
                </a:solidFill>
                <a:latin typeface="Arial" panose="020B0604020202020204" pitchFamily="34" charset="0"/>
                <a:cs typeface="Arial" panose="020B0604020202020204" pitchFamily="34" charset="0"/>
              </a:rPr>
              <a:t>increase the number of years </a:t>
            </a:r>
            <a:r>
              <a:rPr lang="en-GB" sz="2800" dirty="0">
                <a:solidFill>
                  <a:schemeClr val="bg1"/>
                </a:solidFill>
                <a:latin typeface="Arial" panose="020B0604020202020204" pitchFamily="34" charset="0"/>
                <a:cs typeface="Arial" panose="020B0604020202020204" pitchFamily="34" charset="0"/>
              </a:rPr>
              <a:t>people spend </a:t>
            </a:r>
            <a:r>
              <a:rPr lang="en-GB" sz="2800" b="1" dirty="0">
                <a:solidFill>
                  <a:schemeClr val="bg1"/>
                </a:solidFill>
                <a:latin typeface="Arial" panose="020B0604020202020204" pitchFamily="34" charset="0"/>
                <a:cs typeface="Arial" panose="020B0604020202020204" pitchFamily="34" charset="0"/>
              </a:rPr>
              <a:t>in good health </a:t>
            </a:r>
            <a:r>
              <a:rPr lang="en-GB" sz="2800" dirty="0">
                <a:solidFill>
                  <a:schemeClr val="bg1"/>
                </a:solidFill>
                <a:latin typeface="Arial" panose="020B0604020202020204" pitchFamily="34" charset="0"/>
                <a:cs typeface="Arial" panose="020B0604020202020204" pitchFamily="34" charset="0"/>
              </a:rPr>
              <a:t>and </a:t>
            </a:r>
            <a:r>
              <a:rPr lang="en-GB" sz="2800" b="1" dirty="0">
                <a:solidFill>
                  <a:schemeClr val="bg1"/>
                </a:solidFill>
                <a:latin typeface="Arial" panose="020B0604020202020204" pitchFamily="34" charset="0"/>
                <a:cs typeface="Arial" panose="020B0604020202020204" pitchFamily="34" charset="0"/>
              </a:rPr>
              <a:t>reduce the gap </a:t>
            </a:r>
            <a:r>
              <a:rPr lang="en-GB" sz="2800" dirty="0">
                <a:solidFill>
                  <a:schemeClr val="bg1"/>
                </a:solidFill>
                <a:latin typeface="Arial" panose="020B0604020202020204" pitchFamily="34" charset="0"/>
                <a:cs typeface="Arial" panose="020B0604020202020204" pitchFamily="34" charset="0"/>
              </a:rPr>
              <a:t>between the </a:t>
            </a:r>
            <a:r>
              <a:rPr lang="en-GB" sz="2800" b="1" dirty="0">
                <a:solidFill>
                  <a:schemeClr val="bg1"/>
                </a:solidFill>
                <a:latin typeface="Arial" panose="020B0604020202020204" pitchFamily="34" charset="0"/>
                <a:cs typeface="Arial" panose="020B0604020202020204" pitchFamily="34" charset="0"/>
              </a:rPr>
              <a:t>healthiest and least healthy </a:t>
            </a:r>
            <a:r>
              <a:rPr lang="en-GB" sz="2800" dirty="0">
                <a:solidFill>
                  <a:schemeClr val="bg1"/>
                </a:solidFill>
                <a:latin typeface="Arial" panose="020B0604020202020204" pitchFamily="34" charset="0"/>
                <a:cs typeface="Arial" panose="020B0604020202020204" pitchFamily="34" charset="0"/>
              </a:rPr>
              <a:t>in our community.</a:t>
            </a:r>
          </a:p>
        </p:txBody>
      </p:sp>
      <p:sp>
        <p:nvSpPr>
          <p:cNvPr id="10" name="TextBox 9">
            <a:extLst>
              <a:ext uri="{FF2B5EF4-FFF2-40B4-BE49-F238E27FC236}">
                <a16:creationId xmlns:a16="http://schemas.microsoft.com/office/drawing/2014/main" id="{12CBE8A7-30E3-4087-ACAC-9C8ECB9AEEF7}"/>
              </a:ext>
            </a:extLst>
          </p:cNvPr>
          <p:cNvSpPr txBox="1"/>
          <p:nvPr/>
        </p:nvSpPr>
        <p:spPr>
          <a:xfrm>
            <a:off x="263351" y="3736700"/>
            <a:ext cx="6128118" cy="2816156"/>
          </a:xfrm>
          <a:prstGeom prst="rect">
            <a:avLst/>
          </a:prstGeom>
          <a:noFill/>
        </p:spPr>
        <p:txBody>
          <a:bodyPr wrap="square">
            <a:spAutoFit/>
          </a:bodyPr>
          <a:lstStyle/>
          <a:p>
            <a:pPr>
              <a:spcAft>
                <a:spcPts val="600"/>
              </a:spcAft>
            </a:pPr>
            <a:r>
              <a:rPr lang="en-GB" sz="1800" dirty="0">
                <a:latin typeface="Arial" panose="020B0604020202020204" pitchFamily="34" charset="0"/>
                <a:cs typeface="Arial" panose="020B0604020202020204" pitchFamily="34" charset="0"/>
              </a:rPr>
              <a:t>Our Health and Care Partnership is looking to answer three questions: </a:t>
            </a:r>
          </a:p>
          <a:p>
            <a:pPr marL="342900" indent="-342900">
              <a:spcAft>
                <a:spcPts val="600"/>
              </a:spcAft>
              <a:buFont typeface="+mj-lt"/>
              <a:buAutoNum type="arabicPeriod"/>
            </a:pPr>
            <a:r>
              <a:rPr lang="en-GB" sz="1800" dirty="0">
                <a:latin typeface="Arial" panose="020B0604020202020204" pitchFamily="34" charset="0"/>
                <a:cs typeface="Arial" panose="020B0604020202020204" pitchFamily="34" charset="0"/>
              </a:rPr>
              <a:t>Are we doing the right things to improve health outcomes and tackle inequalities for all our residents? </a:t>
            </a:r>
          </a:p>
          <a:p>
            <a:pPr marL="342900" indent="-342900">
              <a:spcAft>
                <a:spcPts val="600"/>
              </a:spcAft>
              <a:buFont typeface="+mj-lt"/>
              <a:buAutoNum type="arabicPeriod"/>
            </a:pPr>
            <a:r>
              <a:rPr lang="en-GB" sz="1800" dirty="0">
                <a:latin typeface="Arial" panose="020B0604020202020204" pitchFamily="34" charset="0"/>
                <a:cs typeface="Arial" panose="020B0604020202020204" pitchFamily="34" charset="0"/>
              </a:rPr>
              <a:t>Are we making the best use of partnerships between public services, VCSE partners and local communities? </a:t>
            </a:r>
          </a:p>
          <a:p>
            <a:pPr marL="342900" indent="-342900">
              <a:spcAft>
                <a:spcPts val="600"/>
              </a:spcAft>
              <a:buFont typeface="+mj-lt"/>
              <a:buAutoNum type="arabicPeriod"/>
            </a:pPr>
            <a:r>
              <a:rPr lang="en-GB" sz="1800" dirty="0">
                <a:latin typeface="Arial" panose="020B0604020202020204" pitchFamily="34" charset="0"/>
                <a:cs typeface="Arial" panose="020B0604020202020204" pitchFamily="34" charset="0"/>
              </a:rPr>
              <a:t>Are we working with local communities to understand what matters to our residents, and co-designing and co-producing sustainable solutions?</a:t>
            </a:r>
          </a:p>
        </p:txBody>
      </p:sp>
      <p:sp>
        <p:nvSpPr>
          <p:cNvPr id="8" name="Title 1">
            <a:extLst>
              <a:ext uri="{FF2B5EF4-FFF2-40B4-BE49-F238E27FC236}">
                <a16:creationId xmlns:a16="http://schemas.microsoft.com/office/drawing/2014/main" id="{74776C4F-2025-467A-B2FB-B359EC48706B}"/>
              </a:ext>
            </a:extLst>
          </p:cNvPr>
          <p:cNvSpPr>
            <a:spLocks noGrp="1"/>
          </p:cNvSpPr>
          <p:nvPr>
            <p:ph type="title"/>
          </p:nvPr>
        </p:nvSpPr>
        <p:spPr>
          <a:xfrm>
            <a:off x="263351" y="290528"/>
            <a:ext cx="11233248" cy="658823"/>
          </a:xfrm>
        </p:spPr>
        <p:txBody>
          <a:bodyPr>
            <a:normAutofit/>
          </a:bodyPr>
          <a:lstStyle/>
          <a:p>
            <a:r>
              <a:rPr lang="en-GB" sz="3200" b="1" dirty="0">
                <a:solidFill>
                  <a:schemeClr val="accent1">
                    <a:lumMod val="75000"/>
                  </a:schemeClr>
                </a:solidFill>
                <a:latin typeface="Arial" panose="020B0604020202020204" pitchFamily="34" charset="0"/>
                <a:cs typeface="Arial" panose="020B0604020202020204" pitchFamily="34" charset="0"/>
              </a:rPr>
              <a:t>Our overarching ambition is…</a:t>
            </a:r>
          </a:p>
        </p:txBody>
      </p:sp>
      <p:grpSp>
        <p:nvGrpSpPr>
          <p:cNvPr id="12" name="Group 11">
            <a:extLst>
              <a:ext uri="{FF2B5EF4-FFF2-40B4-BE49-F238E27FC236}">
                <a16:creationId xmlns:a16="http://schemas.microsoft.com/office/drawing/2014/main" id="{AE6BC0E0-A178-4D48-93D8-D4A842548E52}"/>
              </a:ext>
            </a:extLst>
          </p:cNvPr>
          <p:cNvGrpSpPr/>
          <p:nvPr/>
        </p:nvGrpSpPr>
        <p:grpSpPr>
          <a:xfrm>
            <a:off x="6125134" y="606822"/>
            <a:ext cx="5810809" cy="5810809"/>
            <a:chOff x="6125134" y="606822"/>
            <a:chExt cx="5810809" cy="5810809"/>
          </a:xfrm>
        </p:grpSpPr>
        <p:grpSp>
          <p:nvGrpSpPr>
            <p:cNvPr id="4" name="Group 3">
              <a:extLst>
                <a:ext uri="{FF2B5EF4-FFF2-40B4-BE49-F238E27FC236}">
                  <a16:creationId xmlns:a16="http://schemas.microsoft.com/office/drawing/2014/main" id="{D9221FB0-2FA4-461C-8305-D3B11C95FB68}"/>
                </a:ext>
              </a:extLst>
            </p:cNvPr>
            <p:cNvGrpSpPr/>
            <p:nvPr/>
          </p:nvGrpSpPr>
          <p:grpSpPr>
            <a:xfrm>
              <a:off x="6125134" y="606822"/>
              <a:ext cx="5810809" cy="5810809"/>
              <a:chOff x="6125134" y="606822"/>
              <a:chExt cx="5810809" cy="5810809"/>
            </a:xfrm>
          </p:grpSpPr>
          <p:pic>
            <p:nvPicPr>
              <p:cNvPr id="35" name="Content Placeholder 11">
                <a:extLst>
                  <a:ext uri="{FF2B5EF4-FFF2-40B4-BE49-F238E27FC236}">
                    <a16:creationId xmlns:a16="http://schemas.microsoft.com/office/drawing/2014/main" id="{A72746CC-A34E-44AE-A0C2-BB390BA24092}"/>
                  </a:ext>
                </a:extLst>
              </p:cNvPr>
              <p:cNvPicPr>
                <a:picLocks noChangeAspect="1"/>
              </p:cNvPicPr>
              <p:nvPr/>
            </p:nvPicPr>
            <p:blipFill>
              <a:blip r:embed="rId3" cstate="print">
                <a:extLst>
                  <a:ext uri="{28A0092B-C50C-407E-A947-70E740481C1C}">
                    <a14:useLocalDpi xmlns:a14="http://schemas.microsoft.com/office/drawing/2010/main" val="0"/>
                  </a:ext>
                </a:extLst>
              </a:blip>
              <a:stretch/>
            </p:blipFill>
            <p:spPr>
              <a:xfrm>
                <a:off x="6125134" y="606822"/>
                <a:ext cx="5810809" cy="5810809"/>
              </a:xfrm>
              <a:prstGeom prst="rect">
                <a:avLst/>
              </a:prstGeom>
            </p:spPr>
          </p:pic>
          <p:sp>
            <p:nvSpPr>
              <p:cNvPr id="3" name="TextBox 2">
                <a:extLst>
                  <a:ext uri="{FF2B5EF4-FFF2-40B4-BE49-F238E27FC236}">
                    <a16:creationId xmlns:a16="http://schemas.microsoft.com/office/drawing/2014/main" id="{29C43CC1-810C-44FB-A620-A10013DADA41}"/>
                  </a:ext>
                </a:extLst>
              </p:cNvPr>
              <p:cNvSpPr txBox="1"/>
              <p:nvPr/>
            </p:nvSpPr>
            <p:spPr>
              <a:xfrm>
                <a:off x="6558455" y="1917188"/>
                <a:ext cx="1240221" cy="1061830"/>
              </a:xfrm>
              <a:custGeom>
                <a:avLst/>
                <a:gdLst>
                  <a:gd name="connsiteX0" fmla="*/ 0 w 1346901"/>
                  <a:gd name="connsiteY0" fmla="*/ 0 h 1061829"/>
                  <a:gd name="connsiteX1" fmla="*/ 1346901 w 1346901"/>
                  <a:gd name="connsiteY1" fmla="*/ 0 h 1061829"/>
                  <a:gd name="connsiteX2" fmla="*/ 1346901 w 1346901"/>
                  <a:gd name="connsiteY2" fmla="*/ 1061829 h 1061829"/>
                  <a:gd name="connsiteX3" fmla="*/ 0 w 1346901"/>
                  <a:gd name="connsiteY3" fmla="*/ 1061829 h 1061829"/>
                  <a:gd name="connsiteX4" fmla="*/ 0 w 1346901"/>
                  <a:gd name="connsiteY4" fmla="*/ 0 h 1061829"/>
                  <a:gd name="connsiteX0" fmla="*/ 0 w 1346901"/>
                  <a:gd name="connsiteY0" fmla="*/ 0 h 1061829"/>
                  <a:gd name="connsiteX1" fmla="*/ 1346901 w 1346901"/>
                  <a:gd name="connsiteY1" fmla="*/ 0 h 1061829"/>
                  <a:gd name="connsiteX2" fmla="*/ 1346901 w 1346901"/>
                  <a:gd name="connsiteY2" fmla="*/ 1061829 h 1061829"/>
                  <a:gd name="connsiteX3" fmla="*/ 168166 w 1346901"/>
                  <a:gd name="connsiteY3" fmla="*/ 998766 h 1061829"/>
                  <a:gd name="connsiteX4" fmla="*/ 0 w 1346901"/>
                  <a:gd name="connsiteY4" fmla="*/ 0 h 1061829"/>
                  <a:gd name="connsiteX0" fmla="*/ 0 w 1294349"/>
                  <a:gd name="connsiteY0" fmla="*/ 31531 h 1061829"/>
                  <a:gd name="connsiteX1" fmla="*/ 1294349 w 1294349"/>
                  <a:gd name="connsiteY1" fmla="*/ 0 h 1061829"/>
                  <a:gd name="connsiteX2" fmla="*/ 1294349 w 1294349"/>
                  <a:gd name="connsiteY2" fmla="*/ 1061829 h 1061829"/>
                  <a:gd name="connsiteX3" fmla="*/ 115614 w 1294349"/>
                  <a:gd name="connsiteY3" fmla="*/ 998766 h 1061829"/>
                  <a:gd name="connsiteX4" fmla="*/ 0 w 1294349"/>
                  <a:gd name="connsiteY4" fmla="*/ 31531 h 1061829"/>
                  <a:gd name="connsiteX0" fmla="*/ 0 w 1294349"/>
                  <a:gd name="connsiteY0" fmla="*/ 42042 h 1072340"/>
                  <a:gd name="connsiteX1" fmla="*/ 1115673 w 1294349"/>
                  <a:gd name="connsiteY1" fmla="*/ 0 h 1072340"/>
                  <a:gd name="connsiteX2" fmla="*/ 1294349 w 1294349"/>
                  <a:gd name="connsiteY2" fmla="*/ 1072340 h 1072340"/>
                  <a:gd name="connsiteX3" fmla="*/ 115614 w 1294349"/>
                  <a:gd name="connsiteY3" fmla="*/ 1009277 h 1072340"/>
                  <a:gd name="connsiteX4" fmla="*/ 0 w 1294349"/>
                  <a:gd name="connsiteY4" fmla="*/ 42042 h 1072340"/>
                  <a:gd name="connsiteX0" fmla="*/ 0 w 1231287"/>
                  <a:gd name="connsiteY0" fmla="*/ 42042 h 1093361"/>
                  <a:gd name="connsiteX1" fmla="*/ 1115673 w 1231287"/>
                  <a:gd name="connsiteY1" fmla="*/ 0 h 1093361"/>
                  <a:gd name="connsiteX2" fmla="*/ 1231287 w 1231287"/>
                  <a:gd name="connsiteY2" fmla="*/ 1093361 h 1093361"/>
                  <a:gd name="connsiteX3" fmla="*/ 115614 w 1231287"/>
                  <a:gd name="connsiteY3" fmla="*/ 1009277 h 1093361"/>
                  <a:gd name="connsiteX4" fmla="*/ 0 w 1231287"/>
                  <a:gd name="connsiteY4" fmla="*/ 42042 h 1093361"/>
                  <a:gd name="connsiteX0" fmla="*/ 0 w 1231287"/>
                  <a:gd name="connsiteY0" fmla="*/ 42042 h 1093361"/>
                  <a:gd name="connsiteX1" fmla="*/ 1115673 w 1231287"/>
                  <a:gd name="connsiteY1" fmla="*/ 0 h 1093361"/>
                  <a:gd name="connsiteX2" fmla="*/ 1231287 w 1231287"/>
                  <a:gd name="connsiteY2" fmla="*/ 1093361 h 1093361"/>
                  <a:gd name="connsiteX3" fmla="*/ 147145 w 1231287"/>
                  <a:gd name="connsiteY3" fmla="*/ 977746 h 1093361"/>
                  <a:gd name="connsiteX4" fmla="*/ 0 w 1231287"/>
                  <a:gd name="connsiteY4" fmla="*/ 42042 h 1093361"/>
                  <a:gd name="connsiteX0" fmla="*/ 0 w 1210266"/>
                  <a:gd name="connsiteY0" fmla="*/ 10511 h 1093361"/>
                  <a:gd name="connsiteX1" fmla="*/ 1094652 w 1210266"/>
                  <a:gd name="connsiteY1" fmla="*/ 0 h 1093361"/>
                  <a:gd name="connsiteX2" fmla="*/ 1210266 w 1210266"/>
                  <a:gd name="connsiteY2" fmla="*/ 1093361 h 1093361"/>
                  <a:gd name="connsiteX3" fmla="*/ 126124 w 1210266"/>
                  <a:gd name="connsiteY3" fmla="*/ 977746 h 1093361"/>
                  <a:gd name="connsiteX4" fmla="*/ 0 w 1210266"/>
                  <a:gd name="connsiteY4" fmla="*/ 10511 h 1093361"/>
                  <a:gd name="connsiteX0" fmla="*/ 0 w 1231287"/>
                  <a:gd name="connsiteY0" fmla="*/ 52553 h 1093361"/>
                  <a:gd name="connsiteX1" fmla="*/ 1115673 w 1231287"/>
                  <a:gd name="connsiteY1" fmla="*/ 0 h 1093361"/>
                  <a:gd name="connsiteX2" fmla="*/ 1231287 w 1231287"/>
                  <a:gd name="connsiteY2" fmla="*/ 1093361 h 1093361"/>
                  <a:gd name="connsiteX3" fmla="*/ 147145 w 1231287"/>
                  <a:gd name="connsiteY3" fmla="*/ 977746 h 1093361"/>
                  <a:gd name="connsiteX4" fmla="*/ 0 w 1231287"/>
                  <a:gd name="connsiteY4" fmla="*/ 52553 h 1093361"/>
                  <a:gd name="connsiteX0" fmla="*/ 0 w 1231287"/>
                  <a:gd name="connsiteY0" fmla="*/ 52553 h 1093361"/>
                  <a:gd name="connsiteX1" fmla="*/ 1115673 w 1231287"/>
                  <a:gd name="connsiteY1" fmla="*/ 0 h 1093361"/>
                  <a:gd name="connsiteX2" fmla="*/ 1231287 w 1231287"/>
                  <a:gd name="connsiteY2" fmla="*/ 1093361 h 1093361"/>
                  <a:gd name="connsiteX3" fmla="*/ 231227 w 1231287"/>
                  <a:gd name="connsiteY3" fmla="*/ 1019788 h 1093361"/>
                  <a:gd name="connsiteX4" fmla="*/ 0 w 1231287"/>
                  <a:gd name="connsiteY4" fmla="*/ 52553 h 1093361"/>
                  <a:gd name="connsiteX0" fmla="*/ 0 w 1199756"/>
                  <a:gd name="connsiteY0" fmla="*/ 84085 h 1093361"/>
                  <a:gd name="connsiteX1" fmla="*/ 1084142 w 1199756"/>
                  <a:gd name="connsiteY1" fmla="*/ 0 h 1093361"/>
                  <a:gd name="connsiteX2" fmla="*/ 1199756 w 1199756"/>
                  <a:gd name="connsiteY2" fmla="*/ 1093361 h 1093361"/>
                  <a:gd name="connsiteX3" fmla="*/ 199696 w 1199756"/>
                  <a:gd name="connsiteY3" fmla="*/ 1019788 h 1093361"/>
                  <a:gd name="connsiteX4" fmla="*/ 0 w 1199756"/>
                  <a:gd name="connsiteY4" fmla="*/ 84085 h 1093361"/>
                  <a:gd name="connsiteX0" fmla="*/ 0 w 1199756"/>
                  <a:gd name="connsiteY0" fmla="*/ 84085 h 1093361"/>
                  <a:gd name="connsiteX1" fmla="*/ 1084142 w 1199756"/>
                  <a:gd name="connsiteY1" fmla="*/ 0 h 1093361"/>
                  <a:gd name="connsiteX2" fmla="*/ 1199756 w 1199756"/>
                  <a:gd name="connsiteY2" fmla="*/ 1093361 h 1093361"/>
                  <a:gd name="connsiteX3" fmla="*/ 73572 w 1199756"/>
                  <a:gd name="connsiteY3" fmla="*/ 925195 h 1093361"/>
                  <a:gd name="connsiteX4" fmla="*/ 0 w 1199756"/>
                  <a:gd name="connsiteY4" fmla="*/ 84085 h 1093361"/>
                  <a:gd name="connsiteX0" fmla="*/ 0 w 1199756"/>
                  <a:gd name="connsiteY0" fmla="*/ 52554 h 1061830"/>
                  <a:gd name="connsiteX1" fmla="*/ 1033306 w 1199756"/>
                  <a:gd name="connsiteY1" fmla="*/ 0 h 1061830"/>
                  <a:gd name="connsiteX2" fmla="*/ 1199756 w 1199756"/>
                  <a:gd name="connsiteY2" fmla="*/ 1061830 h 1061830"/>
                  <a:gd name="connsiteX3" fmla="*/ 73572 w 1199756"/>
                  <a:gd name="connsiteY3" fmla="*/ 893664 h 1061830"/>
                  <a:gd name="connsiteX4" fmla="*/ 0 w 1199756"/>
                  <a:gd name="connsiteY4" fmla="*/ 52554 h 1061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756" h="1061830">
                    <a:moveTo>
                      <a:pt x="0" y="52554"/>
                    </a:moveTo>
                    <a:lnTo>
                      <a:pt x="1033306" y="0"/>
                    </a:lnTo>
                    <a:lnTo>
                      <a:pt x="1199756" y="1061830"/>
                    </a:lnTo>
                    <a:lnTo>
                      <a:pt x="73572" y="893664"/>
                    </a:lnTo>
                    <a:lnTo>
                      <a:pt x="0" y="52554"/>
                    </a:lnTo>
                    <a:close/>
                  </a:path>
                </a:pathLst>
              </a:custGeom>
              <a:solidFill>
                <a:srgbClr val="DEDC06"/>
              </a:solidFill>
            </p:spPr>
            <p:txBody>
              <a:bodyPr wrap="square" rtlCol="0">
                <a:spAutoFit/>
              </a:bodyPr>
              <a:lstStyle/>
              <a:p>
                <a:r>
                  <a:rPr lang="en-GB" sz="1050" b="1" dirty="0">
                    <a:latin typeface="Century Gothic" panose="020B0502020202020204" pitchFamily="34" charset="0"/>
                  </a:rPr>
                  <a:t>Working with local businesses and VCSE partners to drive </a:t>
                </a:r>
                <a:br>
                  <a:rPr lang="en-GB" sz="1050" b="1" dirty="0">
                    <a:latin typeface="Century Gothic" panose="020B0502020202020204" pitchFamily="34" charset="0"/>
                  </a:rPr>
                </a:br>
                <a:r>
                  <a:rPr lang="en-GB" sz="1050" b="1" dirty="0">
                    <a:latin typeface="Century Gothic" panose="020B0502020202020204" pitchFamily="34" charset="0"/>
                  </a:rPr>
                  <a:t>  economic </a:t>
                </a:r>
                <a:br>
                  <a:rPr lang="en-GB" sz="1050" b="1" dirty="0">
                    <a:latin typeface="Century Gothic" panose="020B0502020202020204" pitchFamily="34" charset="0"/>
                  </a:rPr>
                </a:br>
                <a:r>
                  <a:rPr lang="en-GB" sz="1050" b="1" dirty="0">
                    <a:latin typeface="Century Gothic" panose="020B0502020202020204" pitchFamily="34" charset="0"/>
                  </a:rPr>
                  <a:t>     sustainability</a:t>
                </a:r>
              </a:p>
            </p:txBody>
          </p:sp>
        </p:grpSp>
        <p:sp>
          <p:nvSpPr>
            <p:cNvPr id="11" name="TextBox 10">
              <a:extLst>
                <a:ext uri="{FF2B5EF4-FFF2-40B4-BE49-F238E27FC236}">
                  <a16:creationId xmlns:a16="http://schemas.microsoft.com/office/drawing/2014/main" id="{3F0E85B6-2260-46F9-965C-B61BD99D23D5}"/>
                </a:ext>
              </a:extLst>
            </p:cNvPr>
            <p:cNvSpPr txBox="1"/>
            <p:nvPr/>
          </p:nvSpPr>
          <p:spPr>
            <a:xfrm>
              <a:off x="9878656" y="4719146"/>
              <a:ext cx="1112757" cy="1061829"/>
            </a:xfrm>
            <a:custGeom>
              <a:avLst/>
              <a:gdLst>
                <a:gd name="connsiteX0" fmla="*/ 0 w 1093076"/>
                <a:gd name="connsiteY0" fmla="*/ 0 h 1061829"/>
                <a:gd name="connsiteX1" fmla="*/ 1093076 w 1093076"/>
                <a:gd name="connsiteY1" fmla="*/ 0 h 1061829"/>
                <a:gd name="connsiteX2" fmla="*/ 1093076 w 1093076"/>
                <a:gd name="connsiteY2" fmla="*/ 1061829 h 1061829"/>
                <a:gd name="connsiteX3" fmla="*/ 0 w 1093076"/>
                <a:gd name="connsiteY3" fmla="*/ 1061829 h 1061829"/>
                <a:gd name="connsiteX4" fmla="*/ 0 w 1093076"/>
                <a:gd name="connsiteY4" fmla="*/ 0 h 1061829"/>
                <a:gd name="connsiteX0" fmla="*/ 0 w 1093076"/>
                <a:gd name="connsiteY0" fmla="*/ 0 h 1061829"/>
                <a:gd name="connsiteX1" fmla="*/ 1093076 w 1093076"/>
                <a:gd name="connsiteY1" fmla="*/ 0 h 1061829"/>
                <a:gd name="connsiteX2" fmla="*/ 756745 w 1093076"/>
                <a:gd name="connsiteY2" fmla="*/ 1040809 h 1061829"/>
                <a:gd name="connsiteX3" fmla="*/ 0 w 1093076"/>
                <a:gd name="connsiteY3" fmla="*/ 1061829 h 1061829"/>
                <a:gd name="connsiteX4" fmla="*/ 0 w 1093076"/>
                <a:gd name="connsiteY4" fmla="*/ 0 h 1061829"/>
                <a:gd name="connsiteX0" fmla="*/ 0 w 1093076"/>
                <a:gd name="connsiteY0" fmla="*/ 0 h 1061829"/>
                <a:gd name="connsiteX1" fmla="*/ 1093076 w 1093076"/>
                <a:gd name="connsiteY1" fmla="*/ 0 h 1061829"/>
                <a:gd name="connsiteX2" fmla="*/ 756745 w 1093076"/>
                <a:gd name="connsiteY2" fmla="*/ 1019788 h 1061829"/>
                <a:gd name="connsiteX3" fmla="*/ 0 w 1093076"/>
                <a:gd name="connsiteY3" fmla="*/ 1061829 h 1061829"/>
                <a:gd name="connsiteX4" fmla="*/ 0 w 1093076"/>
                <a:gd name="connsiteY4" fmla="*/ 0 h 1061829"/>
                <a:gd name="connsiteX0" fmla="*/ 0 w 1093076"/>
                <a:gd name="connsiteY0" fmla="*/ 0 h 1061829"/>
                <a:gd name="connsiteX1" fmla="*/ 1093076 w 1093076"/>
                <a:gd name="connsiteY1" fmla="*/ 0 h 1061829"/>
                <a:gd name="connsiteX2" fmla="*/ 756745 w 1093076"/>
                <a:gd name="connsiteY2" fmla="*/ 1019788 h 1061829"/>
                <a:gd name="connsiteX3" fmla="*/ 0 w 1093076"/>
                <a:gd name="connsiteY3" fmla="*/ 1061829 h 1061829"/>
                <a:gd name="connsiteX4" fmla="*/ 0 w 1093076"/>
                <a:gd name="connsiteY4" fmla="*/ 0 h 1061829"/>
                <a:gd name="connsiteX0" fmla="*/ 0 w 1093076"/>
                <a:gd name="connsiteY0" fmla="*/ 0 h 1061829"/>
                <a:gd name="connsiteX1" fmla="*/ 1093076 w 1093076"/>
                <a:gd name="connsiteY1" fmla="*/ 0 h 1061829"/>
                <a:gd name="connsiteX2" fmla="*/ 756745 w 1093076"/>
                <a:gd name="connsiteY2" fmla="*/ 1019788 h 1061829"/>
                <a:gd name="connsiteX3" fmla="*/ 0 w 1093076"/>
                <a:gd name="connsiteY3" fmla="*/ 1061829 h 1061829"/>
                <a:gd name="connsiteX4" fmla="*/ 0 w 1093076"/>
                <a:gd name="connsiteY4" fmla="*/ 0 h 1061829"/>
                <a:gd name="connsiteX0" fmla="*/ 0 w 1127168"/>
                <a:gd name="connsiteY0" fmla="*/ 0 h 1061829"/>
                <a:gd name="connsiteX1" fmla="*/ 1093076 w 1127168"/>
                <a:gd name="connsiteY1" fmla="*/ 0 h 1061829"/>
                <a:gd name="connsiteX2" fmla="*/ 756745 w 1127168"/>
                <a:gd name="connsiteY2" fmla="*/ 1019788 h 1061829"/>
                <a:gd name="connsiteX3" fmla="*/ 0 w 1127168"/>
                <a:gd name="connsiteY3" fmla="*/ 1061829 h 1061829"/>
                <a:gd name="connsiteX4" fmla="*/ 0 w 1127168"/>
                <a:gd name="connsiteY4" fmla="*/ 0 h 1061829"/>
                <a:gd name="connsiteX0" fmla="*/ 0 w 1122554"/>
                <a:gd name="connsiteY0" fmla="*/ 0 h 1061829"/>
                <a:gd name="connsiteX1" fmla="*/ 1082565 w 1122554"/>
                <a:gd name="connsiteY1" fmla="*/ 63062 h 1061829"/>
                <a:gd name="connsiteX2" fmla="*/ 756745 w 1122554"/>
                <a:gd name="connsiteY2" fmla="*/ 1019788 h 1061829"/>
                <a:gd name="connsiteX3" fmla="*/ 0 w 1122554"/>
                <a:gd name="connsiteY3" fmla="*/ 1061829 h 1061829"/>
                <a:gd name="connsiteX4" fmla="*/ 0 w 1122554"/>
                <a:gd name="connsiteY4" fmla="*/ 0 h 1061829"/>
                <a:gd name="connsiteX0" fmla="*/ 0 w 1101178"/>
                <a:gd name="connsiteY0" fmla="*/ 0 h 1061829"/>
                <a:gd name="connsiteX1" fmla="*/ 1030014 w 1101178"/>
                <a:gd name="connsiteY1" fmla="*/ 84082 h 1061829"/>
                <a:gd name="connsiteX2" fmla="*/ 756745 w 1101178"/>
                <a:gd name="connsiteY2" fmla="*/ 1019788 h 1061829"/>
                <a:gd name="connsiteX3" fmla="*/ 0 w 1101178"/>
                <a:gd name="connsiteY3" fmla="*/ 1061829 h 1061829"/>
                <a:gd name="connsiteX4" fmla="*/ 0 w 1101178"/>
                <a:gd name="connsiteY4" fmla="*/ 0 h 1061829"/>
                <a:gd name="connsiteX0" fmla="*/ 84083 w 1101178"/>
                <a:gd name="connsiteY0" fmla="*/ 0 h 1051318"/>
                <a:gd name="connsiteX1" fmla="*/ 1030014 w 1101178"/>
                <a:gd name="connsiteY1" fmla="*/ 73571 h 1051318"/>
                <a:gd name="connsiteX2" fmla="*/ 756745 w 1101178"/>
                <a:gd name="connsiteY2" fmla="*/ 1009277 h 1051318"/>
                <a:gd name="connsiteX3" fmla="*/ 0 w 1101178"/>
                <a:gd name="connsiteY3" fmla="*/ 1051318 h 1051318"/>
                <a:gd name="connsiteX4" fmla="*/ 84083 w 1101178"/>
                <a:gd name="connsiteY4" fmla="*/ 0 h 1051318"/>
                <a:gd name="connsiteX0" fmla="*/ 84083 w 1101178"/>
                <a:gd name="connsiteY0" fmla="*/ 0 h 1051318"/>
                <a:gd name="connsiteX1" fmla="*/ 1030014 w 1101178"/>
                <a:gd name="connsiteY1" fmla="*/ 73571 h 1051318"/>
                <a:gd name="connsiteX2" fmla="*/ 756745 w 1101178"/>
                <a:gd name="connsiteY2" fmla="*/ 1009277 h 1051318"/>
                <a:gd name="connsiteX3" fmla="*/ 0 w 1101178"/>
                <a:gd name="connsiteY3" fmla="*/ 1051318 h 1051318"/>
                <a:gd name="connsiteX4" fmla="*/ 84083 w 1101178"/>
                <a:gd name="connsiteY4" fmla="*/ 0 h 1051318"/>
                <a:gd name="connsiteX0" fmla="*/ 95662 w 1112757"/>
                <a:gd name="connsiteY0" fmla="*/ 0 h 1051318"/>
                <a:gd name="connsiteX1" fmla="*/ 1041593 w 1112757"/>
                <a:gd name="connsiteY1" fmla="*/ 73571 h 1051318"/>
                <a:gd name="connsiteX2" fmla="*/ 768324 w 1112757"/>
                <a:gd name="connsiteY2" fmla="*/ 1009277 h 1051318"/>
                <a:gd name="connsiteX3" fmla="*/ 11579 w 1112757"/>
                <a:gd name="connsiteY3" fmla="*/ 1051318 h 1051318"/>
                <a:gd name="connsiteX4" fmla="*/ 95662 w 1112757"/>
                <a:gd name="connsiteY4" fmla="*/ 0 h 1051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57" h="1051318">
                  <a:moveTo>
                    <a:pt x="95662" y="0"/>
                  </a:moveTo>
                  <a:lnTo>
                    <a:pt x="1041593" y="73571"/>
                  </a:lnTo>
                  <a:cubicBezTo>
                    <a:pt x="929483" y="413500"/>
                    <a:pt x="1416461" y="816493"/>
                    <a:pt x="768324" y="1009277"/>
                  </a:cubicBezTo>
                  <a:lnTo>
                    <a:pt x="11579" y="1051318"/>
                  </a:lnTo>
                  <a:cubicBezTo>
                    <a:pt x="-33965" y="700879"/>
                    <a:pt x="67634" y="350439"/>
                    <a:pt x="95662" y="0"/>
                  </a:cubicBezTo>
                  <a:close/>
                </a:path>
              </a:pathLst>
            </a:custGeom>
            <a:solidFill>
              <a:srgbClr val="3AA7DF"/>
            </a:solidFill>
          </p:spPr>
          <p:txBody>
            <a:bodyPr wrap="square" rtlCol="0">
              <a:spAutoFit/>
            </a:bodyPr>
            <a:lstStyle/>
            <a:p>
              <a:r>
                <a:rPr lang="en-GB" sz="1050" b="1" dirty="0">
                  <a:latin typeface="Century Gothic" panose="020B0502020202020204" pitchFamily="34" charset="0"/>
                </a:rPr>
                <a:t>Protecting our environment so we all </a:t>
              </a:r>
              <a:br>
                <a:rPr lang="en-GB" sz="1050" b="1" dirty="0">
                  <a:latin typeface="Century Gothic" panose="020B0502020202020204" pitchFamily="34" charset="0"/>
                </a:rPr>
              </a:br>
              <a:r>
                <a:rPr lang="en-GB" sz="1050" b="1" dirty="0">
                  <a:latin typeface="Century Gothic" panose="020B0502020202020204" pitchFamily="34" charset="0"/>
                </a:rPr>
                <a:t>can have a healthier future</a:t>
              </a:r>
            </a:p>
          </p:txBody>
        </p:sp>
      </p:grpSp>
      <p:sp>
        <p:nvSpPr>
          <p:cNvPr id="13" name="Rectangle 12">
            <a:extLst>
              <a:ext uri="{FF2B5EF4-FFF2-40B4-BE49-F238E27FC236}">
                <a16:creationId xmlns:a16="http://schemas.microsoft.com/office/drawing/2014/main" id="{549653F9-F486-430B-9B42-D3A180306625}"/>
              </a:ext>
            </a:extLst>
          </p:cNvPr>
          <p:cNvSpPr/>
          <p:nvPr/>
        </p:nvSpPr>
        <p:spPr>
          <a:xfrm>
            <a:off x="0" y="0"/>
            <a:ext cx="12192000" cy="299591"/>
          </a:xfrm>
          <a:prstGeom prst="rect">
            <a:avLst/>
          </a:prstGeom>
          <a:solidFill>
            <a:srgbClr val="D7E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97703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B536E1C-D5FD-5640-8458-BDA5BE09501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A60DCE-9105-48A5-8A92-25C9283756D1}"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pSp>
        <p:nvGrpSpPr>
          <p:cNvPr id="3" name="Group 2">
            <a:extLst>
              <a:ext uri="{FF2B5EF4-FFF2-40B4-BE49-F238E27FC236}">
                <a16:creationId xmlns:a16="http://schemas.microsoft.com/office/drawing/2014/main" id="{2C8C2AF7-6248-4A9C-B495-73DF2977C2B5}"/>
              </a:ext>
            </a:extLst>
          </p:cNvPr>
          <p:cNvGrpSpPr/>
          <p:nvPr/>
        </p:nvGrpSpPr>
        <p:grpSpPr>
          <a:xfrm>
            <a:off x="263351" y="2671971"/>
            <a:ext cx="6088575" cy="4049504"/>
            <a:chOff x="177047" y="1645759"/>
            <a:chExt cx="6567024" cy="3943031"/>
          </a:xfrm>
        </p:grpSpPr>
        <p:pic>
          <p:nvPicPr>
            <p:cNvPr id="16" name="Content Placeholder 14" descr="Calendar&#10;&#10;Description automatically generated with medium confidence">
              <a:extLst>
                <a:ext uri="{FF2B5EF4-FFF2-40B4-BE49-F238E27FC236}">
                  <a16:creationId xmlns:a16="http://schemas.microsoft.com/office/drawing/2014/main" id="{B5642EC0-5B4F-4DFF-A2A3-F7959DF008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47" y="1645759"/>
              <a:ext cx="2500072" cy="3943031"/>
            </a:xfrm>
            <a:prstGeom prst="rect">
              <a:avLst/>
            </a:prstGeom>
          </p:spPr>
        </p:pic>
        <p:grpSp>
          <p:nvGrpSpPr>
            <p:cNvPr id="17" name="Group 16">
              <a:extLst>
                <a:ext uri="{FF2B5EF4-FFF2-40B4-BE49-F238E27FC236}">
                  <a16:creationId xmlns:a16="http://schemas.microsoft.com/office/drawing/2014/main" id="{478DACC3-70EF-49EC-940D-F9AAA9757621}"/>
                </a:ext>
              </a:extLst>
            </p:cNvPr>
            <p:cNvGrpSpPr/>
            <p:nvPr/>
          </p:nvGrpSpPr>
          <p:grpSpPr>
            <a:xfrm>
              <a:off x="2537840" y="2720833"/>
              <a:ext cx="4206231" cy="2561576"/>
              <a:chOff x="3359696" y="2540992"/>
              <a:chExt cx="4442167" cy="3797337"/>
            </a:xfrm>
          </p:grpSpPr>
          <p:sp>
            <p:nvSpPr>
              <p:cNvPr id="21" name="Rectangle 20">
                <a:extLst>
                  <a:ext uri="{FF2B5EF4-FFF2-40B4-BE49-F238E27FC236}">
                    <a16:creationId xmlns:a16="http://schemas.microsoft.com/office/drawing/2014/main" id="{DB74CF61-2B15-4A23-98AE-399D4F99E50E}"/>
                  </a:ext>
                </a:extLst>
              </p:cNvPr>
              <p:cNvSpPr/>
              <p:nvPr/>
            </p:nvSpPr>
            <p:spPr>
              <a:xfrm>
                <a:off x="7680176" y="2540992"/>
                <a:ext cx="121687" cy="7079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2" name="Freeform 17">
                <a:extLst>
                  <a:ext uri="{FF2B5EF4-FFF2-40B4-BE49-F238E27FC236}">
                    <a16:creationId xmlns:a16="http://schemas.microsoft.com/office/drawing/2014/main" id="{E69CC04C-24EE-4826-B4D2-3FE550E36850}"/>
                  </a:ext>
                </a:extLst>
              </p:cNvPr>
              <p:cNvSpPr/>
              <p:nvPr/>
            </p:nvSpPr>
            <p:spPr>
              <a:xfrm flipH="1" flipV="1">
                <a:off x="3470103" y="2872120"/>
                <a:ext cx="1175851" cy="45720"/>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06322F55-5CA0-488D-92D2-7B30BE5607B4}"/>
                  </a:ext>
                </a:extLst>
              </p:cNvPr>
              <p:cNvSpPr txBox="1"/>
              <p:nvPr/>
            </p:nvSpPr>
            <p:spPr>
              <a:xfrm>
                <a:off x="4645953" y="2541624"/>
                <a:ext cx="3034223" cy="706711"/>
              </a:xfrm>
              <a:prstGeom prst="rect">
                <a:avLst/>
              </a:prstGeom>
              <a:solidFill>
                <a:schemeClr val="bg1">
                  <a:lumMod val="85000"/>
                </a:schemeClr>
              </a:solidFill>
            </p:spPr>
            <p:txBody>
              <a:bodyPr wrap="square" lIns="144000" tIns="144000" rIns="144000" bIns="14400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Socioeconomic factors</a:t>
                </a:r>
              </a:p>
            </p:txBody>
          </p:sp>
          <p:sp>
            <p:nvSpPr>
              <p:cNvPr id="24" name="Rectangle 23">
                <a:extLst>
                  <a:ext uri="{FF2B5EF4-FFF2-40B4-BE49-F238E27FC236}">
                    <a16:creationId xmlns:a16="http://schemas.microsoft.com/office/drawing/2014/main" id="{8C7B46C3-C835-445C-8E1F-F86ADF498EC7}"/>
                  </a:ext>
                </a:extLst>
              </p:cNvPr>
              <p:cNvSpPr/>
              <p:nvPr/>
            </p:nvSpPr>
            <p:spPr>
              <a:xfrm>
                <a:off x="7680176" y="3570782"/>
                <a:ext cx="121687" cy="707975"/>
              </a:xfrm>
              <a:prstGeom prst="rect">
                <a:avLst/>
              </a:prstGeom>
              <a:solidFill>
                <a:srgbClr val="DDDC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077DFD80-05E4-4F7F-ABFD-6567229B915F}"/>
                  </a:ext>
                </a:extLst>
              </p:cNvPr>
              <p:cNvSpPr txBox="1"/>
              <p:nvPr/>
            </p:nvSpPr>
            <p:spPr>
              <a:xfrm>
                <a:off x="4645953" y="3571414"/>
                <a:ext cx="3034223" cy="706711"/>
              </a:xfrm>
              <a:prstGeom prst="rect">
                <a:avLst/>
              </a:prstGeom>
              <a:solidFill>
                <a:schemeClr val="bg1">
                  <a:lumMod val="85000"/>
                </a:schemeClr>
              </a:solidFill>
            </p:spPr>
            <p:txBody>
              <a:bodyPr wrap="square" lIns="144000" tIns="144000" rIns="144000" bIns="14400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Physical environment</a:t>
                </a:r>
              </a:p>
            </p:txBody>
          </p:sp>
          <p:sp>
            <p:nvSpPr>
              <p:cNvPr id="26" name="Rectangle 25">
                <a:extLst>
                  <a:ext uri="{FF2B5EF4-FFF2-40B4-BE49-F238E27FC236}">
                    <a16:creationId xmlns:a16="http://schemas.microsoft.com/office/drawing/2014/main" id="{28A85406-D0CE-4EBA-BA03-C9826C25CA68}"/>
                  </a:ext>
                </a:extLst>
              </p:cNvPr>
              <p:cNvSpPr/>
              <p:nvPr/>
            </p:nvSpPr>
            <p:spPr>
              <a:xfrm>
                <a:off x="7680176" y="4600566"/>
                <a:ext cx="121687" cy="707975"/>
              </a:xfrm>
              <a:prstGeom prst="rect">
                <a:avLst/>
              </a:prstGeom>
              <a:solidFill>
                <a:srgbClr val="F090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C9522BC8-1337-4E9E-9D98-E1FB52BF884A}"/>
                  </a:ext>
                </a:extLst>
              </p:cNvPr>
              <p:cNvSpPr txBox="1"/>
              <p:nvPr/>
            </p:nvSpPr>
            <p:spPr>
              <a:xfrm>
                <a:off x="4645953" y="4601199"/>
                <a:ext cx="3034223" cy="706711"/>
              </a:xfrm>
              <a:prstGeom prst="rect">
                <a:avLst/>
              </a:prstGeom>
              <a:solidFill>
                <a:schemeClr val="bg1">
                  <a:lumMod val="85000"/>
                </a:schemeClr>
              </a:solidFill>
            </p:spPr>
            <p:txBody>
              <a:bodyPr wrap="square" lIns="144000" tIns="144000" rIns="144000" bIns="14400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Health behaviours</a:t>
                </a:r>
              </a:p>
            </p:txBody>
          </p:sp>
          <p:sp>
            <p:nvSpPr>
              <p:cNvPr id="28" name="Rectangle 27">
                <a:extLst>
                  <a:ext uri="{FF2B5EF4-FFF2-40B4-BE49-F238E27FC236}">
                    <a16:creationId xmlns:a16="http://schemas.microsoft.com/office/drawing/2014/main" id="{E0B4BAF7-F843-405E-A42E-07075A81A416}"/>
                  </a:ext>
                </a:extLst>
              </p:cNvPr>
              <p:cNvSpPr/>
              <p:nvPr/>
            </p:nvSpPr>
            <p:spPr>
              <a:xfrm>
                <a:off x="7680176" y="5630354"/>
                <a:ext cx="121687" cy="7079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57426279-3C90-4F43-99B2-A3137AAA83C1}"/>
                  </a:ext>
                </a:extLst>
              </p:cNvPr>
              <p:cNvSpPr txBox="1"/>
              <p:nvPr/>
            </p:nvSpPr>
            <p:spPr>
              <a:xfrm>
                <a:off x="4645953" y="5630985"/>
                <a:ext cx="3034223" cy="706711"/>
              </a:xfrm>
              <a:prstGeom prst="rect">
                <a:avLst/>
              </a:prstGeom>
              <a:solidFill>
                <a:schemeClr val="bg1">
                  <a:lumMod val="85000"/>
                </a:schemeClr>
              </a:solidFill>
            </p:spPr>
            <p:txBody>
              <a:bodyPr wrap="square" lIns="144000" tIns="144000" rIns="144000" bIns="14400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Healthcare</a:t>
                </a:r>
              </a:p>
            </p:txBody>
          </p:sp>
          <p:sp>
            <p:nvSpPr>
              <p:cNvPr id="30" name="Freeform 26">
                <a:extLst>
                  <a:ext uri="{FF2B5EF4-FFF2-40B4-BE49-F238E27FC236}">
                    <a16:creationId xmlns:a16="http://schemas.microsoft.com/office/drawing/2014/main" id="{4DB01C19-062A-4DAA-BC79-48F481D4FE93}"/>
                  </a:ext>
                </a:extLst>
              </p:cNvPr>
              <p:cNvSpPr/>
              <p:nvPr/>
            </p:nvSpPr>
            <p:spPr>
              <a:xfrm flipH="1" flipV="1">
                <a:off x="3719734" y="3901910"/>
                <a:ext cx="926216" cy="45720"/>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31" name="Freeform 27">
                <a:extLst>
                  <a:ext uri="{FF2B5EF4-FFF2-40B4-BE49-F238E27FC236}">
                    <a16:creationId xmlns:a16="http://schemas.microsoft.com/office/drawing/2014/main" id="{B8610967-8955-4D46-BA33-FF933495501D}"/>
                  </a:ext>
                </a:extLst>
              </p:cNvPr>
              <p:cNvSpPr/>
              <p:nvPr/>
            </p:nvSpPr>
            <p:spPr>
              <a:xfrm flipH="1" flipV="1">
                <a:off x="3359696" y="4931694"/>
                <a:ext cx="1286256" cy="45720"/>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32" name="Freeform 28">
                <a:extLst>
                  <a:ext uri="{FF2B5EF4-FFF2-40B4-BE49-F238E27FC236}">
                    <a16:creationId xmlns:a16="http://schemas.microsoft.com/office/drawing/2014/main" id="{0DC265E1-555E-4739-B3E9-D57756B0EF92}"/>
                  </a:ext>
                </a:extLst>
              </p:cNvPr>
              <p:cNvSpPr/>
              <p:nvPr/>
            </p:nvSpPr>
            <p:spPr>
              <a:xfrm flipH="1" flipV="1">
                <a:off x="3359696" y="5961480"/>
                <a:ext cx="1286256" cy="45720"/>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grpSp>
      </p:grpSp>
      <p:sp>
        <p:nvSpPr>
          <p:cNvPr id="36" name="TextBox 35">
            <a:extLst>
              <a:ext uri="{FF2B5EF4-FFF2-40B4-BE49-F238E27FC236}">
                <a16:creationId xmlns:a16="http://schemas.microsoft.com/office/drawing/2014/main" id="{94241A41-F3D7-4C6D-8889-7805B9B65C3F}"/>
              </a:ext>
            </a:extLst>
          </p:cNvPr>
          <p:cNvSpPr txBox="1"/>
          <p:nvPr/>
        </p:nvSpPr>
        <p:spPr>
          <a:xfrm>
            <a:off x="6547292" y="4177172"/>
            <a:ext cx="5520662" cy="2410916"/>
          </a:xfrm>
          <a:prstGeom prst="rect">
            <a:avLst/>
          </a:prstGeom>
          <a:noFill/>
        </p:spPr>
        <p:txBody>
          <a:bodyPr wrap="square" lIns="90000" rIns="90000">
            <a:spAutoFit/>
          </a:bodyPr>
          <a:lstStyle/>
          <a:p>
            <a:pPr>
              <a:spcAft>
                <a:spcPts val="800"/>
              </a:spcAft>
            </a:pPr>
            <a:r>
              <a:rPr lang="en-GB"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Access to high quality healthcare is very important. But a good education, decent housing, access to the natural environment, working in a growing local economy, keeping active, and enjoying time with other people all have an important part to play.</a:t>
            </a:r>
          </a:p>
          <a:p>
            <a:pPr>
              <a:spcAft>
                <a:spcPts val="800"/>
              </a:spcAft>
            </a:pPr>
            <a:r>
              <a:rPr lang="en-GB" dirty="0">
                <a:latin typeface="Arial" panose="020B0604020202020204" pitchFamily="34" charset="0"/>
                <a:ea typeface="Calibri" panose="020F0502020204030204" pitchFamily="34" charset="0"/>
                <a:cs typeface="Arial" panose="020B0604020202020204" pitchFamily="34" charset="0"/>
              </a:rPr>
              <a:t>Prevention, personalised and joined up care also offer people greater control over their own health, to stay well and live longer, healthier lives.</a:t>
            </a:r>
            <a:endParaRPr lang="en-GB"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37" name="Title 1">
            <a:extLst>
              <a:ext uri="{FF2B5EF4-FFF2-40B4-BE49-F238E27FC236}">
                <a16:creationId xmlns:a16="http://schemas.microsoft.com/office/drawing/2014/main" id="{E09D52A7-659B-4123-87ED-085C44D99550}"/>
              </a:ext>
            </a:extLst>
          </p:cNvPr>
          <p:cNvSpPr txBox="1">
            <a:spLocks/>
          </p:cNvSpPr>
          <p:nvPr/>
        </p:nvSpPr>
        <p:spPr>
          <a:xfrm>
            <a:off x="263351" y="290528"/>
            <a:ext cx="11233248" cy="6588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chemeClr val="accent1">
                    <a:lumMod val="75000"/>
                  </a:schemeClr>
                </a:solidFill>
                <a:latin typeface="Arial" panose="020B0604020202020204" pitchFamily="34" charset="0"/>
                <a:cs typeface="Arial" panose="020B0604020202020204" pitchFamily="34" charset="0"/>
              </a:rPr>
              <a:t>Supporting our communities to thrive</a:t>
            </a:r>
            <a:endParaRPr lang="en-GB" sz="3200" b="1" dirty="0">
              <a:solidFill>
                <a:schemeClr val="accent1">
                  <a:lumMod val="75000"/>
                </a:schemeClr>
              </a:solidFill>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1C20F234-B934-4456-9FED-A5AF62A98A51}"/>
              </a:ext>
            </a:extLst>
          </p:cNvPr>
          <p:cNvSpPr txBox="1"/>
          <p:nvPr/>
        </p:nvSpPr>
        <p:spPr>
          <a:xfrm>
            <a:off x="258753" y="946972"/>
            <a:ext cx="5986344" cy="1655261"/>
          </a:xfrm>
          <a:prstGeom prst="rect">
            <a:avLst/>
          </a:prstGeom>
          <a:noFill/>
        </p:spPr>
        <p:txBody>
          <a:bodyPr wrap="square">
            <a:spAutoFit/>
          </a:bodyPr>
          <a:lstStyle/>
          <a:p>
            <a:pPr>
              <a:lnSpc>
                <a:spcPct val="107000"/>
              </a:lnSpc>
              <a:spcAft>
                <a:spcPts val="800"/>
              </a:spcAft>
            </a:pPr>
            <a:r>
              <a:rPr lang="en-GB" b="1" dirty="0">
                <a:effectLst/>
                <a:latin typeface="Arial" panose="020B0604020202020204" pitchFamily="34" charset="0"/>
                <a:ea typeface="Calibri" panose="020F0502020204030204" pitchFamily="34" charset="0"/>
                <a:cs typeface="Arial" panose="020B0604020202020204" pitchFamily="34" charset="0"/>
              </a:rPr>
              <a:t>A longer, healthier life for everyone </a:t>
            </a:r>
            <a:r>
              <a:rPr lang="en-GB" dirty="0">
                <a:effectLst/>
                <a:latin typeface="Arial" panose="020B0604020202020204" pitchFamily="34" charset="0"/>
                <a:ea typeface="Calibri" panose="020F0502020204030204" pitchFamily="34" charset="0"/>
                <a:cs typeface="Arial" panose="020B0604020202020204" pitchFamily="34" charset="0"/>
              </a:rPr>
              <a:t>means improving life expectancy and increasing the number of years people live in good health. </a:t>
            </a:r>
          </a:p>
          <a:p>
            <a:pPr>
              <a:lnSpc>
                <a:spcPct val="107000"/>
              </a:lnSpc>
              <a:spcAft>
                <a:spcPts val="800"/>
              </a:spcAft>
            </a:pPr>
            <a:r>
              <a:rPr lang="en-GB" dirty="0">
                <a:effectLst/>
                <a:latin typeface="Arial" panose="020B0604020202020204" pitchFamily="34" charset="0"/>
                <a:ea typeface="Calibri" panose="020F0502020204030204" pitchFamily="34" charset="0"/>
                <a:cs typeface="Arial" panose="020B0604020202020204" pitchFamily="34" charset="0"/>
              </a:rPr>
              <a:t>We know that both of thes</a:t>
            </a:r>
            <a:r>
              <a:rPr lang="en-GB" dirty="0">
                <a:latin typeface="Arial" panose="020B0604020202020204" pitchFamily="34" charset="0"/>
                <a:ea typeface="Calibri" panose="020F0502020204030204" pitchFamily="34" charset="0"/>
                <a:cs typeface="Arial" panose="020B0604020202020204" pitchFamily="34" charset="0"/>
              </a:rPr>
              <a:t>e measures </a:t>
            </a:r>
            <a:r>
              <a:rPr lang="en-GB" dirty="0">
                <a:effectLst/>
                <a:latin typeface="Arial" panose="020B0604020202020204" pitchFamily="34" charset="0"/>
                <a:ea typeface="Calibri" panose="020F0502020204030204" pitchFamily="34" charset="0"/>
                <a:cs typeface="Arial" panose="020B0604020202020204" pitchFamily="34" charset="0"/>
              </a:rPr>
              <a:t>vary widely across our area, and can lag behind other parts of the country. </a:t>
            </a:r>
          </a:p>
        </p:txBody>
      </p:sp>
      <p:grpSp>
        <p:nvGrpSpPr>
          <p:cNvPr id="7" name="Group 6">
            <a:extLst>
              <a:ext uri="{FF2B5EF4-FFF2-40B4-BE49-F238E27FC236}">
                <a16:creationId xmlns:a16="http://schemas.microsoft.com/office/drawing/2014/main" id="{E013621A-4256-4043-99D0-FA5D6246C5F3}"/>
              </a:ext>
            </a:extLst>
          </p:cNvPr>
          <p:cNvGrpSpPr/>
          <p:nvPr/>
        </p:nvGrpSpPr>
        <p:grpSpPr>
          <a:xfrm>
            <a:off x="5700587" y="1207139"/>
            <a:ext cx="6135870" cy="2834458"/>
            <a:chOff x="5792779" y="1274013"/>
            <a:chExt cx="6135870" cy="2834458"/>
          </a:xfrm>
        </p:grpSpPr>
        <p:grpSp>
          <p:nvGrpSpPr>
            <p:cNvPr id="41" name="Group 40">
              <a:extLst>
                <a:ext uri="{FF2B5EF4-FFF2-40B4-BE49-F238E27FC236}">
                  <a16:creationId xmlns:a16="http://schemas.microsoft.com/office/drawing/2014/main" id="{71724B08-6239-4711-96F3-41090AAD99F5}"/>
                </a:ext>
              </a:extLst>
            </p:cNvPr>
            <p:cNvGrpSpPr/>
            <p:nvPr/>
          </p:nvGrpSpPr>
          <p:grpSpPr>
            <a:xfrm>
              <a:off x="5792779" y="1274013"/>
              <a:ext cx="6135870" cy="2834458"/>
              <a:chOff x="456990" y="3675346"/>
              <a:chExt cx="6135870" cy="2834458"/>
            </a:xfrm>
          </p:grpSpPr>
          <p:grpSp>
            <p:nvGrpSpPr>
              <p:cNvPr id="42" name="Group 41">
                <a:extLst>
                  <a:ext uri="{FF2B5EF4-FFF2-40B4-BE49-F238E27FC236}">
                    <a16:creationId xmlns:a16="http://schemas.microsoft.com/office/drawing/2014/main" id="{098605D7-F63C-482A-830D-6039933E5C8E}"/>
                  </a:ext>
                </a:extLst>
              </p:cNvPr>
              <p:cNvGrpSpPr/>
              <p:nvPr/>
            </p:nvGrpSpPr>
            <p:grpSpPr>
              <a:xfrm>
                <a:off x="831113" y="3675346"/>
                <a:ext cx="5708629" cy="1515270"/>
                <a:chOff x="-304984" y="2288784"/>
                <a:chExt cx="6370494" cy="1662414"/>
              </a:xfrm>
            </p:grpSpPr>
            <mc:AlternateContent xmlns:mc="http://schemas.openxmlformats.org/markup-compatibility/2006" xmlns:cx2="http://schemas.microsoft.com/office/drawing/2015/10/21/chartex">
              <mc:Choice Requires="cx2">
                <p:graphicFrame>
                  <p:nvGraphicFramePr>
                    <p:cNvPr id="46" name="Chart 45">
                      <a:extLst>
                        <a:ext uri="{FF2B5EF4-FFF2-40B4-BE49-F238E27FC236}">
                          <a16:creationId xmlns:a16="http://schemas.microsoft.com/office/drawing/2014/main" id="{99EE2350-B67B-4A78-A738-F704BA70FB2A}"/>
                        </a:ext>
                      </a:extLst>
                    </p:cNvPr>
                    <p:cNvGraphicFramePr/>
                    <p:nvPr>
                      <p:extLst>
                        <p:ext uri="{D42A27DB-BD31-4B8C-83A1-F6EECF244321}">
                          <p14:modId xmlns:p14="http://schemas.microsoft.com/office/powerpoint/2010/main" val="1384054003"/>
                        </p:ext>
                      </p:extLst>
                    </p:nvPr>
                  </p:nvGraphicFramePr>
                  <p:xfrm>
                    <a:off x="-304984" y="2288784"/>
                    <a:ext cx="5818298" cy="1662414"/>
                  </p:xfrm>
                  <a:graphic>
                    <a:graphicData uri="http://schemas.microsoft.com/office/drawing/2014/chartex">
                      <cx:chart xmlns:cx="http://schemas.microsoft.com/office/drawing/2014/chartex" xmlns:r="http://schemas.openxmlformats.org/officeDocument/2006/relationships" r:id="rId4"/>
                    </a:graphicData>
                  </a:graphic>
                </p:graphicFrame>
              </mc:Choice>
              <mc:Fallback xmlns="">
                <p:pic>
                  <p:nvPicPr>
                    <p:cNvPr id="46" name="Chart 45">
                      <a:extLst>
                        <a:ext uri="{FF2B5EF4-FFF2-40B4-BE49-F238E27FC236}">
                          <a16:creationId xmlns:a16="http://schemas.microsoft.com/office/drawing/2014/main" id="{99EE2350-B67B-4A78-A738-F704BA70FB2A}"/>
                        </a:ext>
                      </a:extLst>
                    </p:cNvPr>
                    <p:cNvPicPr>
                      <a:picLocks noGrp="1" noRot="1" noChangeAspect="1" noMove="1" noResize="1" noEditPoints="1" noAdjustHandles="1" noChangeArrowheads="1" noChangeShapeType="1"/>
                    </p:cNvPicPr>
                    <p:nvPr/>
                  </p:nvPicPr>
                  <p:blipFill>
                    <a:blip r:embed="rId5"/>
                    <a:stretch>
                      <a:fillRect/>
                    </a:stretch>
                  </p:blipFill>
                  <p:spPr>
                    <a:xfrm>
                      <a:off x="6074710" y="1207139"/>
                      <a:ext cx="5213804" cy="1515270"/>
                    </a:xfrm>
                    <a:prstGeom prst="rect">
                      <a:avLst/>
                    </a:prstGeom>
                  </p:spPr>
                </p:pic>
              </mc:Fallback>
            </mc:AlternateContent>
            <p:pic>
              <p:nvPicPr>
                <p:cNvPr id="47" name="Graphic 46" descr="Woman with solid fill">
                  <a:extLst>
                    <a:ext uri="{FF2B5EF4-FFF2-40B4-BE49-F238E27FC236}">
                      <a16:creationId xmlns:a16="http://schemas.microsoft.com/office/drawing/2014/main" id="{E692817F-3BA7-4409-81C0-15470840FD53}"/>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13658" y="2940082"/>
                  <a:ext cx="951852" cy="951850"/>
                </a:xfrm>
                <a:prstGeom prst="rect">
                  <a:avLst/>
                </a:prstGeom>
              </p:spPr>
            </p:pic>
          </p:grpSp>
          <mc:AlternateContent xmlns:mc="http://schemas.openxmlformats.org/markup-compatibility/2006" xmlns:cx2="http://schemas.microsoft.com/office/drawing/2015/10/21/chartex">
            <mc:Choice Requires="cx2">
              <p:graphicFrame>
                <p:nvGraphicFramePr>
                  <p:cNvPr id="43" name="Chart 42">
                    <a:extLst>
                      <a:ext uri="{FF2B5EF4-FFF2-40B4-BE49-F238E27FC236}">
                        <a16:creationId xmlns:a16="http://schemas.microsoft.com/office/drawing/2014/main" id="{0196B5D9-F51B-4F92-B0D2-3EBDA5D598B8}"/>
                      </a:ext>
                    </a:extLst>
                  </p:cNvPr>
                  <p:cNvGraphicFramePr/>
                  <p:nvPr>
                    <p:extLst>
                      <p:ext uri="{D42A27DB-BD31-4B8C-83A1-F6EECF244321}">
                        <p14:modId xmlns:p14="http://schemas.microsoft.com/office/powerpoint/2010/main" val="2953935927"/>
                      </p:ext>
                    </p:extLst>
                  </p:nvPr>
                </p:nvGraphicFramePr>
                <p:xfrm>
                  <a:off x="456990" y="5146228"/>
                  <a:ext cx="6135870" cy="1363576"/>
                </p:xfrm>
                <a:graphic>
                  <a:graphicData uri="http://schemas.microsoft.com/office/drawing/2014/chartex">
                    <cx:chart xmlns:cx="http://schemas.microsoft.com/office/drawing/2014/chartex" xmlns:r="http://schemas.openxmlformats.org/officeDocument/2006/relationships" r:id="rId8"/>
                  </a:graphicData>
                </a:graphic>
              </p:graphicFrame>
            </mc:Choice>
            <mc:Fallback xmlns="">
              <p:pic>
                <p:nvPicPr>
                  <p:cNvPr id="43" name="Chart 42">
                    <a:extLst>
                      <a:ext uri="{FF2B5EF4-FFF2-40B4-BE49-F238E27FC236}">
                        <a16:creationId xmlns:a16="http://schemas.microsoft.com/office/drawing/2014/main" id="{0196B5D9-F51B-4F92-B0D2-3EBDA5D598B8}"/>
                      </a:ext>
                    </a:extLst>
                  </p:cNvPr>
                  <p:cNvPicPr>
                    <a:picLocks noGrp="1" noRot="1" noChangeAspect="1" noMove="1" noResize="1" noEditPoints="1" noAdjustHandles="1" noChangeArrowheads="1" noChangeShapeType="1"/>
                  </p:cNvPicPr>
                  <p:nvPr/>
                </p:nvPicPr>
                <p:blipFill>
                  <a:blip r:embed="rId9"/>
                  <a:stretch>
                    <a:fillRect/>
                  </a:stretch>
                </p:blipFill>
                <p:spPr>
                  <a:xfrm>
                    <a:off x="5700587" y="2678021"/>
                    <a:ext cx="6135870" cy="1363576"/>
                  </a:xfrm>
                  <a:prstGeom prst="rect">
                    <a:avLst/>
                  </a:prstGeom>
                </p:spPr>
              </p:pic>
            </mc:Fallback>
          </mc:AlternateContent>
          <p:sp>
            <p:nvSpPr>
              <p:cNvPr id="44" name="TextBox 43">
                <a:extLst>
                  <a:ext uri="{FF2B5EF4-FFF2-40B4-BE49-F238E27FC236}">
                    <a16:creationId xmlns:a16="http://schemas.microsoft.com/office/drawing/2014/main" id="{9390F024-F807-4A43-B658-012B3CA41E3F}"/>
                  </a:ext>
                </a:extLst>
              </p:cNvPr>
              <p:cNvSpPr txBox="1"/>
              <p:nvPr/>
            </p:nvSpPr>
            <p:spPr>
              <a:xfrm>
                <a:off x="1016137" y="3787979"/>
                <a:ext cx="1565747" cy="307777"/>
              </a:xfrm>
              <a:prstGeom prst="rect">
                <a:avLst/>
              </a:prstGeom>
              <a:solidFill>
                <a:schemeClr val="bg1"/>
              </a:solidFill>
            </p:spPr>
            <p:txBody>
              <a:bodyPr wrap="square" rIns="0" rtlCol="0">
                <a:spAutoFit/>
              </a:bodyPr>
              <a:lstStyle/>
              <a:p>
                <a:pPr algn="r"/>
                <a:r>
                  <a:rPr lang="en-GB" sz="1400" dirty="0">
                    <a:solidFill>
                      <a:srgbClr val="595959"/>
                    </a:solidFill>
                    <a:latin typeface="Arial" panose="020B0604020202020204" pitchFamily="34" charset="0"/>
                    <a:cs typeface="Arial" panose="020B0604020202020204" pitchFamily="34" charset="0"/>
                  </a:rPr>
                  <a:t>Bedford Borough</a:t>
                </a:r>
              </a:p>
            </p:txBody>
          </p:sp>
          <p:sp>
            <p:nvSpPr>
              <p:cNvPr id="45" name="TextBox 44">
                <a:extLst>
                  <a:ext uri="{FF2B5EF4-FFF2-40B4-BE49-F238E27FC236}">
                    <a16:creationId xmlns:a16="http://schemas.microsoft.com/office/drawing/2014/main" id="{FC908551-6A3B-44FD-ABF1-0C95D6B39E0D}"/>
                  </a:ext>
                </a:extLst>
              </p:cNvPr>
              <p:cNvSpPr txBox="1"/>
              <p:nvPr/>
            </p:nvSpPr>
            <p:spPr>
              <a:xfrm>
                <a:off x="602115" y="5179731"/>
                <a:ext cx="1565747" cy="307777"/>
              </a:xfrm>
              <a:prstGeom prst="rect">
                <a:avLst/>
              </a:prstGeom>
              <a:solidFill>
                <a:schemeClr val="bg1"/>
              </a:solidFill>
            </p:spPr>
            <p:txBody>
              <a:bodyPr wrap="square" rIns="0" rtlCol="0">
                <a:spAutoFit/>
              </a:bodyPr>
              <a:lstStyle/>
              <a:p>
                <a:pPr algn="r"/>
                <a:r>
                  <a:rPr lang="en-GB" sz="1400" dirty="0">
                    <a:solidFill>
                      <a:srgbClr val="595959"/>
                    </a:solidFill>
                    <a:latin typeface="Arial" panose="020B0604020202020204" pitchFamily="34" charset="0"/>
                    <a:cs typeface="Arial" panose="020B0604020202020204" pitchFamily="34" charset="0"/>
                  </a:rPr>
                  <a:t>Bedford Borough</a:t>
                </a:r>
              </a:p>
            </p:txBody>
          </p:sp>
        </p:grpSp>
        <p:pic>
          <p:nvPicPr>
            <p:cNvPr id="48" name="Graphic 47" descr="Man with solid fill">
              <a:extLst>
                <a:ext uri="{FF2B5EF4-FFF2-40B4-BE49-F238E27FC236}">
                  <a16:creationId xmlns:a16="http://schemas.microsoft.com/office/drawing/2014/main" id="{4F6F9F71-2F1C-43A6-8F0E-44E280C11D6C}"/>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980086" y="3154614"/>
              <a:ext cx="937930" cy="868396"/>
            </a:xfrm>
            <a:prstGeom prst="rect">
              <a:avLst/>
            </a:prstGeom>
          </p:spPr>
        </p:pic>
      </p:grpSp>
      <p:sp>
        <p:nvSpPr>
          <p:cNvPr id="49" name="TextBox 48">
            <a:extLst>
              <a:ext uri="{FF2B5EF4-FFF2-40B4-BE49-F238E27FC236}">
                <a16:creationId xmlns:a16="http://schemas.microsoft.com/office/drawing/2014/main" id="{A3E941D2-FD4D-471D-9E02-6DD3E1A6F7BF}"/>
              </a:ext>
            </a:extLst>
          </p:cNvPr>
          <p:cNvSpPr txBox="1"/>
          <p:nvPr/>
        </p:nvSpPr>
        <p:spPr>
          <a:xfrm>
            <a:off x="2122232" y="2626075"/>
            <a:ext cx="3902868" cy="923330"/>
          </a:xfrm>
          <a:prstGeom prst="rect">
            <a:avLst/>
          </a:prstGeom>
          <a:noFill/>
        </p:spPr>
        <p:txBody>
          <a:bodyPr wrap="square">
            <a:spAutoFit/>
          </a:bodyPr>
          <a:lstStyle/>
          <a:p>
            <a:pPr>
              <a:spcAft>
                <a:spcPts val="800"/>
              </a:spcAft>
            </a:pPr>
            <a:r>
              <a:rPr lang="en-GB" sz="1800" dirty="0">
                <a:effectLst/>
                <a:latin typeface="Arial" panose="020B0604020202020204" pitchFamily="34" charset="0"/>
                <a:ea typeface="Calibri" panose="020F0502020204030204" pitchFamily="34" charset="0"/>
                <a:cs typeface="Arial" panose="020B0604020202020204" pitchFamily="34" charset="0"/>
              </a:rPr>
              <a:t>There are lots of factors that affect our chances of living a </a:t>
            </a:r>
            <a:r>
              <a:rPr lang="en-GB" sz="1800" b="1" dirty="0">
                <a:solidFill>
                  <a:srgbClr val="2B307E"/>
                </a:solidFill>
                <a:effectLst/>
                <a:latin typeface="Arial" panose="020B0604020202020204" pitchFamily="34" charset="0"/>
                <a:ea typeface="Calibri" panose="020F0502020204030204" pitchFamily="34" charset="0"/>
                <a:cs typeface="Arial" panose="020B0604020202020204" pitchFamily="34" charset="0"/>
              </a:rPr>
              <a:t>longer, healthier life</a:t>
            </a:r>
            <a:r>
              <a:rPr lang="en-GB" sz="1800" dirty="0">
                <a:effectLst/>
                <a:latin typeface="Arial" panose="020B0604020202020204" pitchFamily="34" charset="0"/>
                <a:ea typeface="Calibri" panose="020F0502020204030204" pitchFamily="34" charset="0"/>
                <a:cs typeface="Arial" panose="020B0604020202020204" pitchFamily="34" charset="0"/>
              </a:rPr>
              <a:t>. </a:t>
            </a:r>
          </a:p>
        </p:txBody>
      </p:sp>
      <p:sp>
        <p:nvSpPr>
          <p:cNvPr id="50" name="TextBox 49">
            <a:extLst>
              <a:ext uri="{FF2B5EF4-FFF2-40B4-BE49-F238E27FC236}">
                <a16:creationId xmlns:a16="http://schemas.microsoft.com/office/drawing/2014/main" id="{F88225F5-40CD-43A3-8B82-805C2970847E}"/>
              </a:ext>
            </a:extLst>
          </p:cNvPr>
          <p:cNvSpPr txBox="1"/>
          <p:nvPr/>
        </p:nvSpPr>
        <p:spPr>
          <a:xfrm>
            <a:off x="6721158" y="880098"/>
            <a:ext cx="6097772" cy="307777"/>
          </a:xfrm>
          <a:prstGeom prst="rect">
            <a:avLst/>
          </a:prstGeom>
          <a:noFill/>
        </p:spPr>
        <p:txBody>
          <a:bodyPr wrap="square">
            <a:spAutoFit/>
          </a:bodyPr>
          <a:lstStyle/>
          <a:p>
            <a:pPr rtl="0">
              <a:defRPr>
                <a:latin typeface="Arial" panose="020B0604020202020204" pitchFamily="34" charset="0"/>
                <a:ea typeface="Arial" panose="020B0604020202020204" pitchFamily="34" charset="0"/>
                <a:cs typeface="Arial" panose="020B0604020202020204" pitchFamily="34" charset="0"/>
              </a:defRPr>
            </a:pPr>
            <a:r>
              <a:rPr lang="en-US" sz="1400" b="0" i="0" baseline="0" dirty="0">
                <a:solidFill>
                  <a:srgbClr val="595959"/>
                </a:solidFill>
                <a:effectLst/>
                <a:latin typeface="Arial" panose="020B0604020202020204" pitchFamily="34" charset="0"/>
                <a:cs typeface="Arial" panose="020B0604020202020204" pitchFamily="34" charset="0"/>
              </a:rPr>
              <a:t>Years difference in Life Expectancy: most vs. least deprived</a:t>
            </a:r>
            <a:endParaRPr lang="en-GB" sz="1400" dirty="0">
              <a:solidFill>
                <a:srgbClr val="595959"/>
              </a:solidFill>
              <a:effectLst/>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23493756-620C-40F9-9B8D-DBB0A8DB21C7}"/>
              </a:ext>
            </a:extLst>
          </p:cNvPr>
          <p:cNvSpPr/>
          <p:nvPr/>
        </p:nvSpPr>
        <p:spPr>
          <a:xfrm>
            <a:off x="0" y="0"/>
            <a:ext cx="12192000" cy="299591"/>
          </a:xfrm>
          <a:prstGeom prst="rect">
            <a:avLst/>
          </a:prstGeom>
          <a:solidFill>
            <a:srgbClr val="D7E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44064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152DF-33EF-4AB7-8710-55D4591A591D}"/>
              </a:ext>
            </a:extLst>
          </p:cNvPr>
          <p:cNvSpPr>
            <a:spLocks noGrp="1"/>
          </p:cNvSpPr>
          <p:nvPr>
            <p:ph type="title"/>
          </p:nvPr>
        </p:nvSpPr>
        <p:spPr>
          <a:xfrm>
            <a:off x="263351" y="161206"/>
            <a:ext cx="11233248" cy="805028"/>
          </a:xfrm>
        </p:spPr>
        <p:txBody>
          <a:bodyPr>
            <a:normAutofit/>
          </a:bodyPr>
          <a:lstStyle/>
          <a:p>
            <a:r>
              <a:rPr lang="en-GB" sz="3200" dirty="0">
                <a:latin typeface="Arial" panose="020B0604020202020204" pitchFamily="34" charset="0"/>
                <a:cs typeface="Arial" panose="020B0604020202020204" pitchFamily="34" charset="0"/>
              </a:rPr>
              <a:t>Building our partnership to deliver for our residents</a:t>
            </a:r>
          </a:p>
        </p:txBody>
      </p:sp>
      <p:sp>
        <p:nvSpPr>
          <p:cNvPr id="3" name="TextBox 2">
            <a:extLst>
              <a:ext uri="{FF2B5EF4-FFF2-40B4-BE49-F238E27FC236}">
                <a16:creationId xmlns:a16="http://schemas.microsoft.com/office/drawing/2014/main" id="{4E4A1B01-B1D8-4EB4-BF2B-4A3CACAF1537}"/>
              </a:ext>
            </a:extLst>
          </p:cNvPr>
          <p:cNvSpPr txBox="1"/>
          <p:nvPr/>
        </p:nvSpPr>
        <p:spPr>
          <a:xfrm>
            <a:off x="262759" y="966234"/>
            <a:ext cx="5796000" cy="1882567"/>
          </a:xfrm>
          <a:prstGeom prst="rect">
            <a:avLst/>
          </a:prstGeom>
          <a:noFill/>
        </p:spPr>
        <p:txBody>
          <a:bodyPr wrap="square" rtlCol="0">
            <a:spAutoFit/>
          </a:bodyPr>
          <a:lstStyle/>
          <a:p>
            <a:pPr>
              <a:spcAft>
                <a:spcPts val="1000"/>
              </a:spcAft>
            </a:pPr>
            <a:r>
              <a:rPr lang="en-GB" dirty="0">
                <a:latin typeface="Arial" panose="020B0604020202020204" pitchFamily="34" charset="0"/>
                <a:cs typeface="Arial" panose="020B0604020202020204" pitchFamily="34" charset="0"/>
              </a:rPr>
              <a:t>There is no doubt that improving health outcomes and tackling inequalities against the backdrop of increased demand for health and care services, the impact of COVID, and cost of living challenges, is not easy. </a:t>
            </a:r>
          </a:p>
          <a:p>
            <a:pPr>
              <a:spcAft>
                <a:spcPts val="1000"/>
              </a:spcAft>
            </a:pPr>
            <a:r>
              <a:rPr lang="en-GB" dirty="0">
                <a:latin typeface="Arial" panose="020B0604020202020204" pitchFamily="34" charset="0"/>
                <a:cs typeface="Arial" panose="020B0604020202020204" pitchFamily="34" charset="0"/>
              </a:rPr>
              <a:t>We will need to work together, and much smarter, to achieve a greater impact for our residents.</a:t>
            </a:r>
          </a:p>
        </p:txBody>
      </p:sp>
      <p:sp>
        <p:nvSpPr>
          <p:cNvPr id="8" name="TextBox 7">
            <a:extLst>
              <a:ext uri="{FF2B5EF4-FFF2-40B4-BE49-F238E27FC236}">
                <a16:creationId xmlns:a16="http://schemas.microsoft.com/office/drawing/2014/main" id="{A95D46DB-C94A-4C26-8905-2C71B3E80037}"/>
              </a:ext>
            </a:extLst>
          </p:cNvPr>
          <p:cNvSpPr txBox="1"/>
          <p:nvPr/>
        </p:nvSpPr>
        <p:spPr>
          <a:xfrm>
            <a:off x="6058759" y="966234"/>
            <a:ext cx="5998562" cy="2416046"/>
          </a:xfrm>
          <a:prstGeom prst="rect">
            <a:avLst/>
          </a:prstGeom>
          <a:noFill/>
        </p:spPr>
        <p:txBody>
          <a:bodyPr wrap="square">
            <a:spAutoFit/>
          </a:bodyPr>
          <a:lstStyle/>
          <a:p>
            <a:pPr>
              <a:spcAft>
                <a:spcPts val="1000"/>
              </a:spcAft>
            </a:pPr>
            <a:r>
              <a:rPr lang="en-GB" dirty="0">
                <a:latin typeface="Arial" panose="020B0604020202020204" pitchFamily="34" charset="0"/>
                <a:cs typeface="Arial" panose="020B0604020202020204" pitchFamily="34" charset="0"/>
              </a:rPr>
              <a:t>We already have strong foundations in place including:</a:t>
            </a:r>
          </a:p>
          <a:p>
            <a:pPr marL="285750" indent="-285750">
              <a:spcAft>
                <a:spcPts val="1000"/>
              </a:spcAft>
              <a:buFont typeface="Arial" panose="020B0604020202020204" pitchFamily="34" charset="0"/>
              <a:buChar char="•"/>
            </a:pPr>
            <a:r>
              <a:rPr lang="en-GB" b="1" dirty="0">
                <a:solidFill>
                  <a:srgbClr val="2B307E"/>
                </a:solidFill>
                <a:latin typeface="Arial" panose="020B0604020202020204" pitchFamily="34" charset="0"/>
                <a:cs typeface="Arial" panose="020B0604020202020204" pitchFamily="34" charset="0"/>
              </a:rPr>
              <a:t>The commitment across Councils and NHS to improve health outcomes and tackle inequalities</a:t>
            </a:r>
            <a:r>
              <a:rPr lang="en-GB" dirty="0">
                <a:solidFill>
                  <a:srgbClr val="2B307E"/>
                </a:solidFill>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a:p>
            <a:pPr marL="285750" indent="-285750">
              <a:spcAft>
                <a:spcPts val="1000"/>
              </a:spcAft>
              <a:buFont typeface="Arial" panose="020B0604020202020204" pitchFamily="34" charset="0"/>
              <a:buChar char="•"/>
            </a:pPr>
            <a:r>
              <a:rPr lang="en-GB" b="1" dirty="0">
                <a:solidFill>
                  <a:srgbClr val="2B307E"/>
                </a:solidFill>
                <a:latin typeface="Arial" panose="020B0604020202020204" pitchFamily="34" charset="0"/>
                <a:cs typeface="Arial" panose="020B0604020202020204" pitchFamily="34" charset="0"/>
              </a:rPr>
              <a:t>Our Voluntary, Community and Social Enterprise (VCSE) organisations in all our communities</a:t>
            </a:r>
            <a:r>
              <a:rPr lang="en-GB" sz="1800" dirty="0">
                <a:effectLst/>
                <a:latin typeface="Arial" panose="020B0604020202020204" pitchFamily="34" charset="0"/>
                <a:cs typeface="Arial" panose="020B0604020202020204" pitchFamily="34" charset="0"/>
              </a:rPr>
              <a:t>.</a:t>
            </a:r>
            <a:endParaRPr lang="en-GB" dirty="0">
              <a:latin typeface="Arial" panose="020B0604020202020204" pitchFamily="34" charset="0"/>
              <a:cs typeface="Arial" panose="020B0604020202020204" pitchFamily="34" charset="0"/>
            </a:endParaRPr>
          </a:p>
          <a:p>
            <a:pPr marL="285750" indent="-285750">
              <a:spcAft>
                <a:spcPts val="1000"/>
              </a:spcAft>
              <a:buFont typeface="Arial" panose="020B0604020202020204" pitchFamily="34" charset="0"/>
              <a:buChar char="•"/>
            </a:pPr>
            <a:r>
              <a:rPr lang="en-GB" b="1" dirty="0">
                <a:solidFill>
                  <a:srgbClr val="2B307E"/>
                </a:solidFill>
                <a:latin typeface="Arial" panose="020B0604020202020204" pitchFamily="34" charset="0"/>
                <a:cs typeface="Arial" panose="020B0604020202020204" pitchFamily="34" charset="0"/>
              </a:rPr>
              <a:t>Strong partnerships between local Councils and NHS organisations.</a:t>
            </a:r>
            <a:endParaRPr lang="en-GB" dirty="0">
              <a:latin typeface="Arial" panose="020B060402020202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314ABA4A-BE97-4965-8445-CE48254E0193}"/>
              </a:ext>
            </a:extLst>
          </p:cNvPr>
          <p:cNvGrpSpPr/>
          <p:nvPr/>
        </p:nvGrpSpPr>
        <p:grpSpPr>
          <a:xfrm>
            <a:off x="262759" y="2997559"/>
            <a:ext cx="3785191" cy="3594627"/>
            <a:chOff x="6880228" y="802569"/>
            <a:chExt cx="5107440" cy="4801314"/>
          </a:xfrm>
        </p:grpSpPr>
        <p:pic>
          <p:nvPicPr>
            <p:cNvPr id="10" name="Picture 9">
              <a:extLst>
                <a:ext uri="{FF2B5EF4-FFF2-40B4-BE49-F238E27FC236}">
                  <a16:creationId xmlns:a16="http://schemas.microsoft.com/office/drawing/2014/main" id="{019BC5E4-4236-49F9-939D-9C129D477F7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880228" y="802569"/>
              <a:ext cx="5107440" cy="4801314"/>
            </a:xfrm>
            <a:prstGeom prst="rect">
              <a:avLst/>
            </a:prstGeom>
          </p:spPr>
        </p:pic>
        <p:sp>
          <p:nvSpPr>
            <p:cNvPr id="11" name="TextBox 10">
              <a:extLst>
                <a:ext uri="{FF2B5EF4-FFF2-40B4-BE49-F238E27FC236}">
                  <a16:creationId xmlns:a16="http://schemas.microsoft.com/office/drawing/2014/main" id="{090ED303-6DE7-4B65-BB6B-C1EDEFDDE073}"/>
                </a:ext>
              </a:extLst>
            </p:cNvPr>
            <p:cNvSpPr txBox="1"/>
            <p:nvPr/>
          </p:nvSpPr>
          <p:spPr>
            <a:xfrm rot="2786622">
              <a:off x="9402851" y="1642169"/>
              <a:ext cx="2249750" cy="765564"/>
            </a:xfrm>
            <a:custGeom>
              <a:avLst/>
              <a:gdLst>
                <a:gd name="connsiteX0" fmla="*/ 0 w 1427315"/>
                <a:gd name="connsiteY0" fmla="*/ 0 h 430887"/>
                <a:gd name="connsiteX1" fmla="*/ 1427315 w 1427315"/>
                <a:gd name="connsiteY1" fmla="*/ 0 h 430887"/>
                <a:gd name="connsiteX2" fmla="*/ 1427315 w 1427315"/>
                <a:gd name="connsiteY2" fmla="*/ 430887 h 430887"/>
                <a:gd name="connsiteX3" fmla="*/ 0 w 1427315"/>
                <a:gd name="connsiteY3" fmla="*/ 430887 h 430887"/>
                <a:gd name="connsiteX4" fmla="*/ 0 w 1427315"/>
                <a:gd name="connsiteY4" fmla="*/ 0 h 430887"/>
                <a:gd name="connsiteX0" fmla="*/ 61644 w 1427315"/>
                <a:gd name="connsiteY0" fmla="*/ 58612 h 430887"/>
                <a:gd name="connsiteX1" fmla="*/ 1427315 w 1427315"/>
                <a:gd name="connsiteY1" fmla="*/ 0 h 430887"/>
                <a:gd name="connsiteX2" fmla="*/ 1427315 w 1427315"/>
                <a:gd name="connsiteY2" fmla="*/ 430887 h 430887"/>
                <a:gd name="connsiteX3" fmla="*/ 0 w 1427315"/>
                <a:gd name="connsiteY3" fmla="*/ 430887 h 430887"/>
                <a:gd name="connsiteX4" fmla="*/ 61644 w 1427315"/>
                <a:gd name="connsiteY4" fmla="*/ 58612 h 430887"/>
                <a:gd name="connsiteX0" fmla="*/ 0 w 1365671"/>
                <a:gd name="connsiteY0" fmla="*/ 58612 h 457541"/>
                <a:gd name="connsiteX1" fmla="*/ 1365671 w 1365671"/>
                <a:gd name="connsiteY1" fmla="*/ 0 h 457541"/>
                <a:gd name="connsiteX2" fmla="*/ 1365671 w 1365671"/>
                <a:gd name="connsiteY2" fmla="*/ 430887 h 457541"/>
                <a:gd name="connsiteX3" fmla="*/ 74400 w 1365671"/>
                <a:gd name="connsiteY3" fmla="*/ 457541 h 457541"/>
                <a:gd name="connsiteX4" fmla="*/ 0 w 1365671"/>
                <a:gd name="connsiteY4" fmla="*/ 58612 h 457541"/>
                <a:gd name="connsiteX0" fmla="*/ 0 w 1365671"/>
                <a:gd name="connsiteY0" fmla="*/ 0 h 398929"/>
                <a:gd name="connsiteX1" fmla="*/ 1299732 w 1365671"/>
                <a:gd name="connsiteY1" fmla="*/ 10737 h 398929"/>
                <a:gd name="connsiteX2" fmla="*/ 1365671 w 1365671"/>
                <a:gd name="connsiteY2" fmla="*/ 372275 h 398929"/>
                <a:gd name="connsiteX3" fmla="*/ 74400 w 1365671"/>
                <a:gd name="connsiteY3" fmla="*/ 398929 h 398929"/>
                <a:gd name="connsiteX4" fmla="*/ 0 w 1365671"/>
                <a:gd name="connsiteY4" fmla="*/ 0 h 398929"/>
                <a:gd name="connsiteX0" fmla="*/ 0 w 1365671"/>
                <a:gd name="connsiteY0" fmla="*/ 41308 h 440237"/>
                <a:gd name="connsiteX1" fmla="*/ 1275859 w 1365671"/>
                <a:gd name="connsiteY1" fmla="*/ 0 h 440237"/>
                <a:gd name="connsiteX2" fmla="*/ 1365671 w 1365671"/>
                <a:gd name="connsiteY2" fmla="*/ 413583 h 440237"/>
                <a:gd name="connsiteX3" fmla="*/ 74400 w 1365671"/>
                <a:gd name="connsiteY3" fmla="*/ 440237 h 440237"/>
                <a:gd name="connsiteX4" fmla="*/ 0 w 1365671"/>
                <a:gd name="connsiteY4" fmla="*/ 41308 h 440237"/>
                <a:gd name="connsiteX0" fmla="*/ 0 w 1304786"/>
                <a:gd name="connsiteY0" fmla="*/ 41308 h 440237"/>
                <a:gd name="connsiteX1" fmla="*/ 1275859 w 1304786"/>
                <a:gd name="connsiteY1" fmla="*/ 0 h 440237"/>
                <a:gd name="connsiteX2" fmla="*/ 1304786 w 1304786"/>
                <a:gd name="connsiteY2" fmla="*/ 385034 h 440237"/>
                <a:gd name="connsiteX3" fmla="*/ 74400 w 1304786"/>
                <a:gd name="connsiteY3" fmla="*/ 440237 h 440237"/>
                <a:gd name="connsiteX4" fmla="*/ 0 w 1304786"/>
                <a:gd name="connsiteY4" fmla="*/ 41308 h 440237"/>
                <a:gd name="connsiteX0" fmla="*/ 0 w 1312870"/>
                <a:gd name="connsiteY0" fmla="*/ 41308 h 440237"/>
                <a:gd name="connsiteX1" fmla="*/ 1275859 w 1312870"/>
                <a:gd name="connsiteY1" fmla="*/ 0 h 440237"/>
                <a:gd name="connsiteX2" fmla="*/ 1312870 w 1312870"/>
                <a:gd name="connsiteY2" fmla="*/ 407392 h 440237"/>
                <a:gd name="connsiteX3" fmla="*/ 74400 w 1312870"/>
                <a:gd name="connsiteY3" fmla="*/ 440237 h 440237"/>
                <a:gd name="connsiteX4" fmla="*/ 0 w 1312870"/>
                <a:gd name="connsiteY4" fmla="*/ 41308 h 440237"/>
                <a:gd name="connsiteX0" fmla="*/ 0 w 1312870"/>
                <a:gd name="connsiteY0" fmla="*/ 41308 h 453746"/>
                <a:gd name="connsiteX1" fmla="*/ 1275859 w 1312870"/>
                <a:gd name="connsiteY1" fmla="*/ 0 h 453746"/>
                <a:gd name="connsiteX2" fmla="*/ 1312870 w 1312870"/>
                <a:gd name="connsiteY2" fmla="*/ 407392 h 453746"/>
                <a:gd name="connsiteX3" fmla="*/ 74400 w 1312870"/>
                <a:gd name="connsiteY3" fmla="*/ 440237 h 453746"/>
                <a:gd name="connsiteX4" fmla="*/ 0 w 1312870"/>
                <a:gd name="connsiteY4" fmla="*/ 41308 h 453746"/>
                <a:gd name="connsiteX0" fmla="*/ 0 w 1312870"/>
                <a:gd name="connsiteY0" fmla="*/ 41308 h 459711"/>
                <a:gd name="connsiteX1" fmla="*/ 1275859 w 1312870"/>
                <a:gd name="connsiteY1" fmla="*/ 0 h 459711"/>
                <a:gd name="connsiteX2" fmla="*/ 1312870 w 1312870"/>
                <a:gd name="connsiteY2" fmla="*/ 407392 h 459711"/>
                <a:gd name="connsiteX3" fmla="*/ 74400 w 1312870"/>
                <a:gd name="connsiteY3" fmla="*/ 440237 h 459711"/>
                <a:gd name="connsiteX4" fmla="*/ 0 w 1312870"/>
                <a:gd name="connsiteY4" fmla="*/ 41308 h 459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2870" h="459711">
                  <a:moveTo>
                    <a:pt x="0" y="41308"/>
                  </a:moveTo>
                  <a:lnTo>
                    <a:pt x="1275859" y="0"/>
                  </a:lnTo>
                  <a:lnTo>
                    <a:pt x="1312870" y="407392"/>
                  </a:lnTo>
                  <a:cubicBezTo>
                    <a:pt x="1180601" y="509039"/>
                    <a:pt x="487223" y="429289"/>
                    <a:pt x="74400" y="440237"/>
                  </a:cubicBezTo>
                  <a:lnTo>
                    <a:pt x="0" y="41308"/>
                  </a:lnTo>
                  <a:close/>
                </a:path>
              </a:pathLst>
            </a:custGeom>
            <a:solidFill>
              <a:srgbClr val="2A327E"/>
            </a:solidFill>
          </p:spPr>
          <p:txBody>
            <a:bodyPr wrap="square" rtlCol="0">
              <a:spAutoFit/>
            </a:bodyPr>
            <a:lstStyle/>
            <a:p>
              <a:pPr algn="ctr"/>
              <a:r>
                <a:rPr lang="en-GB" sz="1100" b="1" dirty="0">
                  <a:solidFill>
                    <a:schemeClr val="bg1"/>
                  </a:solidFill>
                  <a:latin typeface="Century Gothic" panose="020B0502020202020204" pitchFamily="34" charset="0"/>
                </a:rPr>
                <a:t>Health and Care Partnership</a:t>
              </a:r>
            </a:p>
          </p:txBody>
        </p:sp>
      </p:grpSp>
      <p:sp>
        <p:nvSpPr>
          <p:cNvPr id="12" name="TextBox 11">
            <a:extLst>
              <a:ext uri="{FF2B5EF4-FFF2-40B4-BE49-F238E27FC236}">
                <a16:creationId xmlns:a16="http://schemas.microsoft.com/office/drawing/2014/main" id="{448B4BA0-5FA3-4484-A295-EAE5714831DF}"/>
              </a:ext>
            </a:extLst>
          </p:cNvPr>
          <p:cNvSpPr txBox="1"/>
          <p:nvPr/>
        </p:nvSpPr>
        <p:spPr>
          <a:xfrm>
            <a:off x="4197357" y="3429000"/>
            <a:ext cx="7893390" cy="3247043"/>
          </a:xfrm>
          <a:prstGeom prst="rect">
            <a:avLst/>
          </a:prstGeom>
          <a:noFill/>
        </p:spPr>
        <p:txBody>
          <a:bodyPr wrap="square">
            <a:spAutoFit/>
          </a:bodyPr>
          <a:lstStyle/>
          <a:p>
            <a:pPr>
              <a:spcAft>
                <a:spcPts val="1000"/>
              </a:spcAft>
            </a:pPr>
            <a:r>
              <a:rPr lang="en-GB" dirty="0">
                <a:latin typeface="Arial" panose="020B0604020202020204" pitchFamily="34" charset="0"/>
                <a:cs typeface="Arial" panose="020B0604020202020204" pitchFamily="34" charset="0"/>
              </a:rPr>
              <a:t>All partners, including Healthwatch and the VSCE sector come together at the </a:t>
            </a:r>
            <a:r>
              <a:rPr lang="en-GB" b="1" dirty="0">
                <a:solidFill>
                  <a:srgbClr val="2A327E"/>
                </a:solidFill>
                <a:latin typeface="Arial" panose="020B0604020202020204" pitchFamily="34" charset="0"/>
                <a:cs typeface="Arial" panose="020B0604020202020204" pitchFamily="34" charset="0"/>
              </a:rPr>
              <a:t>Health and Care Partnership </a:t>
            </a:r>
            <a:r>
              <a:rPr lang="en-GB" dirty="0">
                <a:latin typeface="Arial" panose="020B0604020202020204" pitchFamily="34" charset="0"/>
                <a:cs typeface="Arial" panose="020B0604020202020204" pitchFamily="34" charset="0"/>
              </a:rPr>
              <a:t>to oversee our system strategy. </a:t>
            </a:r>
          </a:p>
          <a:p>
            <a:pPr>
              <a:spcAft>
                <a:spcPts val="1000"/>
              </a:spcAft>
            </a:pPr>
            <a:r>
              <a:rPr lang="en-GB" dirty="0">
                <a:latin typeface="Arial" panose="020B0604020202020204" pitchFamily="34" charset="0"/>
                <a:cs typeface="Arial" panose="020B0604020202020204" pitchFamily="34" charset="0"/>
              </a:rPr>
              <a:t>The </a:t>
            </a:r>
            <a:r>
              <a:rPr lang="en-GB" b="1" dirty="0">
                <a:solidFill>
                  <a:srgbClr val="39A5DE"/>
                </a:solidFill>
                <a:latin typeface="Arial" panose="020B0604020202020204" pitchFamily="34" charset="0"/>
                <a:cs typeface="Arial" panose="020B0604020202020204" pitchFamily="34" charset="0"/>
              </a:rPr>
              <a:t>Integrated Care Board </a:t>
            </a:r>
            <a:r>
              <a:rPr lang="en-GB" dirty="0">
                <a:latin typeface="Arial" panose="020B0604020202020204" pitchFamily="34" charset="0"/>
                <a:cs typeface="Arial" panose="020B0604020202020204" pitchFamily="34" charset="0"/>
              </a:rPr>
              <a:t>brings together senior leaders from our Councils and the NHS to support delivery against this strategy. </a:t>
            </a:r>
          </a:p>
          <a:p>
            <a:pPr>
              <a:spcAft>
                <a:spcPts val="1000"/>
              </a:spcAft>
            </a:pPr>
            <a:r>
              <a:rPr lang="en-GB" dirty="0">
                <a:latin typeface="Arial" panose="020B0604020202020204" pitchFamily="34" charset="0"/>
                <a:cs typeface="Arial" panose="020B0604020202020204" pitchFamily="34" charset="0"/>
              </a:rPr>
              <a:t>Our </a:t>
            </a:r>
            <a:r>
              <a:rPr lang="en-GB" b="1" dirty="0">
                <a:solidFill>
                  <a:srgbClr val="009F97"/>
                </a:solidFill>
                <a:latin typeface="Arial" panose="020B0604020202020204" pitchFamily="34" charset="0"/>
                <a:cs typeface="Arial" panose="020B0604020202020204" pitchFamily="34" charset="0"/>
              </a:rPr>
              <a:t>place based partnerships </a:t>
            </a:r>
            <a:r>
              <a:rPr lang="en-GB" dirty="0">
                <a:latin typeface="Arial" panose="020B0604020202020204" pitchFamily="34" charset="0"/>
                <a:cs typeface="Arial" panose="020B0604020202020204" pitchFamily="34" charset="0"/>
              </a:rPr>
              <a:t>bring together partners across a local Council area to agree priorities and take action to meet local needs.</a:t>
            </a:r>
          </a:p>
          <a:p>
            <a:pPr>
              <a:spcAft>
                <a:spcPts val="1000"/>
              </a:spcAft>
            </a:pPr>
            <a:r>
              <a:rPr lang="en-GB" b="1" dirty="0">
                <a:solidFill>
                  <a:srgbClr val="F7B233"/>
                </a:solidFill>
                <a:latin typeface="Arial" panose="020B0604020202020204" pitchFamily="34" charset="0"/>
                <a:cs typeface="Arial" panose="020B0604020202020204" pitchFamily="34" charset="0"/>
              </a:rPr>
              <a:t>Provider collaboratives </a:t>
            </a:r>
            <a:r>
              <a:rPr lang="en-GB" dirty="0">
                <a:latin typeface="Arial" panose="020B0604020202020204" pitchFamily="34" charset="0"/>
                <a:cs typeface="Arial" panose="020B0604020202020204" pitchFamily="34" charset="0"/>
              </a:rPr>
              <a:t>work together to tackle specific issues. These include the Bedfordshire Care Alliance and the Mental Health, Learning Disabilities and Autism Collaborative, alongside the East of England children and young people and specialist mental health collaboratives. </a:t>
            </a:r>
          </a:p>
        </p:txBody>
      </p:sp>
      <p:sp>
        <p:nvSpPr>
          <p:cNvPr id="4" name="Slide Number Placeholder 3">
            <a:extLst>
              <a:ext uri="{FF2B5EF4-FFF2-40B4-BE49-F238E27FC236}">
                <a16:creationId xmlns:a16="http://schemas.microsoft.com/office/drawing/2014/main" id="{C3BBCEC6-ED85-46C1-9D63-E2D19A98A4AD}"/>
              </a:ext>
            </a:extLst>
          </p:cNvPr>
          <p:cNvSpPr>
            <a:spLocks noGrp="1"/>
          </p:cNvSpPr>
          <p:nvPr>
            <p:ph type="sldNum" sz="quarter" idx="12"/>
          </p:nvPr>
        </p:nvSpPr>
        <p:spPr/>
        <p:txBody>
          <a:bodyPr/>
          <a:lstStyle/>
          <a:p>
            <a:fld id="{30A60DCE-9105-48A5-8A92-25C9283756D1}" type="slidenum">
              <a:rPr lang="en-GB" smtClean="0"/>
              <a:t>5</a:t>
            </a:fld>
            <a:endParaRPr lang="en-GB"/>
          </a:p>
        </p:txBody>
      </p:sp>
      <p:sp>
        <p:nvSpPr>
          <p:cNvPr id="13" name="Rectangle 12">
            <a:extLst>
              <a:ext uri="{FF2B5EF4-FFF2-40B4-BE49-F238E27FC236}">
                <a16:creationId xmlns:a16="http://schemas.microsoft.com/office/drawing/2014/main" id="{199130AC-EFA5-4545-AB5E-98C94102533D}"/>
              </a:ext>
            </a:extLst>
          </p:cNvPr>
          <p:cNvSpPr/>
          <p:nvPr/>
        </p:nvSpPr>
        <p:spPr>
          <a:xfrm>
            <a:off x="0" y="0"/>
            <a:ext cx="12192000" cy="299591"/>
          </a:xfrm>
          <a:prstGeom prst="rect">
            <a:avLst/>
          </a:prstGeom>
          <a:solidFill>
            <a:srgbClr val="D7E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85584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4AF93-3667-4FD7-9D4B-5B4E40BEF5EF}"/>
              </a:ext>
            </a:extLst>
          </p:cNvPr>
          <p:cNvSpPr>
            <a:spLocks noGrp="1"/>
          </p:cNvSpPr>
          <p:nvPr>
            <p:ph type="title"/>
          </p:nvPr>
        </p:nvSpPr>
        <p:spPr>
          <a:xfrm>
            <a:off x="275637" y="250863"/>
            <a:ext cx="11233248" cy="659911"/>
          </a:xfrm>
        </p:spPr>
        <p:txBody>
          <a:bodyPr>
            <a:normAutofit/>
          </a:bodyPr>
          <a:lstStyle/>
          <a:p>
            <a:r>
              <a:rPr lang="en-GB" sz="3200" dirty="0">
                <a:latin typeface="Arial" panose="020B0604020202020204" pitchFamily="34" charset="0"/>
                <a:cs typeface="Arial" panose="020B0604020202020204" pitchFamily="34" charset="0"/>
              </a:rPr>
              <a:t>Where we will focus our efforts</a:t>
            </a:r>
            <a:endParaRPr lang="en-GB" sz="3200" dirty="0">
              <a:solidFill>
                <a:schemeClr val="accent5"/>
              </a:solidFill>
              <a:latin typeface="Arial" panose="020B0604020202020204" pitchFamily="34" charset="0"/>
              <a:cs typeface="Arial" panose="020B0604020202020204" pitchFamily="34" charset="0"/>
            </a:endParaRPr>
          </a:p>
        </p:txBody>
      </p:sp>
      <p:pic>
        <p:nvPicPr>
          <p:cNvPr id="7" name="Content Placeholder 10">
            <a:extLst>
              <a:ext uri="{FF2B5EF4-FFF2-40B4-BE49-F238E27FC236}">
                <a16:creationId xmlns:a16="http://schemas.microsoft.com/office/drawing/2014/main" id="{EB9E03C5-98FC-4093-A9BD-40B38755FD5E}"/>
              </a:ext>
            </a:extLst>
          </p:cNvPr>
          <p:cNvPicPr>
            <a:picLocks noChangeAspect="1"/>
          </p:cNvPicPr>
          <p:nvPr/>
        </p:nvPicPr>
        <p:blipFill rotWithShape="1">
          <a:blip r:embed="rId2" cstate="print">
            <a:extLst>
              <a:ext uri="{28A0092B-C50C-407E-A947-70E740481C1C}">
                <a14:useLocalDpi xmlns:a14="http://schemas.microsoft.com/office/drawing/2010/main" val="0"/>
              </a:ext>
            </a:extLst>
          </a:blip>
          <a:stretch/>
        </p:blipFill>
        <p:spPr>
          <a:xfrm>
            <a:off x="4237310" y="176576"/>
            <a:ext cx="7954690" cy="5625750"/>
          </a:xfrm>
          <a:prstGeom prst="rect">
            <a:avLst/>
          </a:prstGeom>
        </p:spPr>
      </p:pic>
      <p:sp>
        <p:nvSpPr>
          <p:cNvPr id="12" name="Flowchart: Process 11">
            <a:extLst>
              <a:ext uri="{FF2B5EF4-FFF2-40B4-BE49-F238E27FC236}">
                <a16:creationId xmlns:a16="http://schemas.microsoft.com/office/drawing/2014/main" id="{5252D426-A68E-464C-9C51-97576FEEC7DE}"/>
              </a:ext>
            </a:extLst>
          </p:cNvPr>
          <p:cNvSpPr/>
          <p:nvPr/>
        </p:nvSpPr>
        <p:spPr>
          <a:xfrm>
            <a:off x="6360000" y="4989030"/>
            <a:ext cx="5832000" cy="1261233"/>
          </a:xfrm>
          <a:prstGeom prst="flowChartProcess">
            <a:avLst/>
          </a:prstGeom>
          <a:noFill/>
          <a:ln>
            <a:noFill/>
          </a:ln>
        </p:spPr>
        <p:style>
          <a:lnRef idx="2">
            <a:schemeClr val="accent3"/>
          </a:lnRef>
          <a:fillRef idx="1">
            <a:schemeClr val="lt1"/>
          </a:fillRef>
          <a:effectRef idx="0">
            <a:schemeClr val="accent3"/>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endParaRPr>
          </a:p>
        </p:txBody>
      </p:sp>
      <p:sp>
        <p:nvSpPr>
          <p:cNvPr id="13" name="TextBox 12">
            <a:extLst>
              <a:ext uri="{FF2B5EF4-FFF2-40B4-BE49-F238E27FC236}">
                <a16:creationId xmlns:a16="http://schemas.microsoft.com/office/drawing/2014/main" id="{4212DF6C-F861-41E0-B70B-5CE0B9C6A08F}"/>
              </a:ext>
            </a:extLst>
          </p:cNvPr>
          <p:cNvSpPr txBox="1"/>
          <p:nvPr/>
        </p:nvSpPr>
        <p:spPr>
          <a:xfrm>
            <a:off x="275517" y="1129951"/>
            <a:ext cx="4296363" cy="3672800"/>
          </a:xfrm>
          <a:prstGeom prst="rect">
            <a:avLst/>
          </a:prstGeom>
          <a:noFill/>
        </p:spPr>
        <p:txBody>
          <a:bodyPr wrap="square">
            <a:spAutoFit/>
          </a:bodyPr>
          <a:lstStyle/>
          <a:p>
            <a:pPr>
              <a:spcAft>
                <a:spcPts val="1000"/>
              </a:spcAft>
            </a:pPr>
            <a:r>
              <a:rPr lang="en-GB" dirty="0">
                <a:effectLst/>
                <a:latin typeface="Arial" panose="020B0604020202020204" pitchFamily="34" charset="0"/>
                <a:ea typeface="Calibri" panose="020F0502020204030204" pitchFamily="34" charset="0"/>
                <a:cs typeface="Arial" panose="020B0604020202020204" pitchFamily="34" charset="0"/>
              </a:rPr>
              <a:t>Our Health and Care Partnership has five priorities which focus on improving health </a:t>
            </a:r>
            <a:r>
              <a:rPr lang="en-GB" dirty="0">
                <a:latin typeface="Arial" panose="020B0604020202020204" pitchFamily="34" charset="0"/>
                <a:ea typeface="Calibri" panose="020F0502020204030204" pitchFamily="34" charset="0"/>
                <a:cs typeface="Arial" panose="020B0604020202020204" pitchFamily="34" charset="0"/>
              </a:rPr>
              <a:t>outcomes and tackling inequalities </a:t>
            </a:r>
            <a:r>
              <a:rPr lang="en-GB" dirty="0">
                <a:effectLst/>
                <a:latin typeface="Arial" panose="020B0604020202020204" pitchFamily="34" charset="0"/>
                <a:ea typeface="Calibri" panose="020F0502020204030204" pitchFamily="34" charset="0"/>
                <a:cs typeface="Arial" panose="020B0604020202020204" pitchFamily="34" charset="0"/>
              </a:rPr>
              <a:t>for people of all ages.</a:t>
            </a:r>
          </a:p>
          <a:p>
            <a:pPr>
              <a:spcAft>
                <a:spcPts val="1000"/>
              </a:spcAft>
            </a:pPr>
            <a:r>
              <a:rPr lang="en-GB" dirty="0">
                <a:effectLst/>
                <a:latin typeface="Arial" panose="020B0604020202020204" pitchFamily="34" charset="0"/>
                <a:ea typeface="Calibri" panose="020F0502020204030204" pitchFamily="34" charset="0"/>
                <a:cs typeface="Arial" panose="020B0604020202020204" pitchFamily="34" charset="0"/>
              </a:rPr>
              <a:t>They reflect the importance of growth and sustainability in tackling inequalities, both in physical or mental health, and in social factors such as housing, employment and isolation.</a:t>
            </a:r>
          </a:p>
          <a:p>
            <a:pPr>
              <a:spcAft>
                <a:spcPts val="1000"/>
              </a:spcAft>
            </a:pPr>
            <a:r>
              <a:rPr lang="en-GB" dirty="0">
                <a:effectLst/>
                <a:latin typeface="Arial" panose="020B0604020202020204" pitchFamily="34" charset="0"/>
                <a:ea typeface="Calibri" panose="020F0502020204030204" pitchFamily="34" charset="0"/>
                <a:cs typeface="Arial" panose="020B0604020202020204" pitchFamily="34" charset="0"/>
              </a:rPr>
              <a:t>These priorities are supported by seven enabler programmes, which will help us to make progress.</a:t>
            </a:r>
          </a:p>
        </p:txBody>
      </p:sp>
      <p:grpSp>
        <p:nvGrpSpPr>
          <p:cNvPr id="48" name="Group 47">
            <a:extLst>
              <a:ext uri="{FF2B5EF4-FFF2-40B4-BE49-F238E27FC236}">
                <a16:creationId xmlns:a16="http://schemas.microsoft.com/office/drawing/2014/main" id="{E86EE142-6A05-4768-BA47-22DA245FE09C}"/>
              </a:ext>
            </a:extLst>
          </p:cNvPr>
          <p:cNvGrpSpPr/>
          <p:nvPr/>
        </p:nvGrpSpPr>
        <p:grpSpPr>
          <a:xfrm>
            <a:off x="353653" y="5876613"/>
            <a:ext cx="10480924" cy="667808"/>
            <a:chOff x="332388" y="5087885"/>
            <a:chExt cx="10480924" cy="667808"/>
          </a:xfrm>
        </p:grpSpPr>
        <p:grpSp>
          <p:nvGrpSpPr>
            <p:cNvPr id="49" name="Group 48">
              <a:extLst>
                <a:ext uri="{FF2B5EF4-FFF2-40B4-BE49-F238E27FC236}">
                  <a16:creationId xmlns:a16="http://schemas.microsoft.com/office/drawing/2014/main" id="{9F6FDDB4-249A-469A-827E-5B42DA76B53A}"/>
                </a:ext>
              </a:extLst>
            </p:cNvPr>
            <p:cNvGrpSpPr/>
            <p:nvPr/>
          </p:nvGrpSpPr>
          <p:grpSpPr>
            <a:xfrm>
              <a:off x="332388" y="5114284"/>
              <a:ext cx="10480924" cy="641409"/>
              <a:chOff x="113463" y="5675756"/>
              <a:chExt cx="7206755" cy="641409"/>
            </a:xfrm>
          </p:grpSpPr>
          <p:sp>
            <p:nvSpPr>
              <p:cNvPr id="55" name="Rectangle 54">
                <a:extLst>
                  <a:ext uri="{FF2B5EF4-FFF2-40B4-BE49-F238E27FC236}">
                    <a16:creationId xmlns:a16="http://schemas.microsoft.com/office/drawing/2014/main" id="{0D9540FB-73DD-4850-81F3-6BF376F3193B}"/>
                  </a:ext>
                </a:extLst>
              </p:cNvPr>
              <p:cNvSpPr/>
              <p:nvPr/>
            </p:nvSpPr>
            <p:spPr>
              <a:xfrm>
                <a:off x="113463" y="5675756"/>
                <a:ext cx="7206673" cy="641409"/>
              </a:xfrm>
              <a:prstGeom prst="rect">
                <a:avLst/>
              </a:prstGeom>
              <a:solidFill>
                <a:srgbClr val="48458E"/>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latin typeface="Arial" panose="020B0604020202020204" pitchFamily="34" charset="0"/>
                  <a:cs typeface="Arial" panose="020B0604020202020204" pitchFamily="34" charset="0"/>
                </a:endParaRPr>
              </a:p>
            </p:txBody>
          </p:sp>
          <p:grpSp>
            <p:nvGrpSpPr>
              <p:cNvPr id="56" name="Group 55">
                <a:extLst>
                  <a:ext uri="{FF2B5EF4-FFF2-40B4-BE49-F238E27FC236}">
                    <a16:creationId xmlns:a16="http://schemas.microsoft.com/office/drawing/2014/main" id="{4DF0871C-A650-4194-98AC-D79A6D7F693F}"/>
                  </a:ext>
                </a:extLst>
              </p:cNvPr>
              <p:cNvGrpSpPr/>
              <p:nvPr/>
            </p:nvGrpSpPr>
            <p:grpSpPr>
              <a:xfrm>
                <a:off x="487629" y="5818385"/>
                <a:ext cx="6832589" cy="356151"/>
                <a:chOff x="487629" y="5818385"/>
                <a:chExt cx="6832589" cy="356151"/>
              </a:xfrm>
            </p:grpSpPr>
            <p:sp>
              <p:nvSpPr>
                <p:cNvPr id="57" name="Rectangle 56">
                  <a:extLst>
                    <a:ext uri="{FF2B5EF4-FFF2-40B4-BE49-F238E27FC236}">
                      <a16:creationId xmlns:a16="http://schemas.microsoft.com/office/drawing/2014/main" id="{F10F8EB0-D86E-4901-B04F-0AD2FE4B41F6}"/>
                    </a:ext>
                  </a:extLst>
                </p:cNvPr>
                <p:cNvSpPr/>
                <p:nvPr/>
              </p:nvSpPr>
              <p:spPr>
                <a:xfrm>
                  <a:off x="487629" y="5845822"/>
                  <a:ext cx="778119" cy="3012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atin typeface="Arial" panose="020B0604020202020204" pitchFamily="34" charset="0"/>
                      <a:cs typeface="Arial" panose="020B0604020202020204" pitchFamily="34" charset="0"/>
                    </a:rPr>
                    <a:t>Trust</a:t>
                  </a:r>
                </a:p>
              </p:txBody>
            </p:sp>
            <p:sp>
              <p:nvSpPr>
                <p:cNvPr id="58" name="Rectangle 57">
                  <a:extLst>
                    <a:ext uri="{FF2B5EF4-FFF2-40B4-BE49-F238E27FC236}">
                      <a16:creationId xmlns:a16="http://schemas.microsoft.com/office/drawing/2014/main" id="{9B5630FB-8B8E-4367-A6CA-882BB3B01AA9}"/>
                    </a:ext>
                  </a:extLst>
                </p:cNvPr>
                <p:cNvSpPr/>
                <p:nvPr/>
              </p:nvSpPr>
              <p:spPr>
                <a:xfrm>
                  <a:off x="5601273" y="5844342"/>
                  <a:ext cx="1718945" cy="30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atin typeface="Arial" panose="020B0604020202020204" pitchFamily="34" charset="0"/>
                      <a:cs typeface="Arial" panose="020B0604020202020204" pitchFamily="34" charset="0"/>
                    </a:rPr>
                    <a:t>Care and Compassion</a:t>
                  </a:r>
                </a:p>
              </p:txBody>
            </p:sp>
            <p:sp>
              <p:nvSpPr>
                <p:cNvPr id="59" name="Rectangle 58">
                  <a:extLst>
                    <a:ext uri="{FF2B5EF4-FFF2-40B4-BE49-F238E27FC236}">
                      <a16:creationId xmlns:a16="http://schemas.microsoft.com/office/drawing/2014/main" id="{F1B6A9A1-8FFE-4FA4-A638-1639D3673B1C}"/>
                    </a:ext>
                  </a:extLst>
                </p:cNvPr>
                <p:cNvSpPr/>
                <p:nvPr/>
              </p:nvSpPr>
              <p:spPr>
                <a:xfrm>
                  <a:off x="3967208" y="5875205"/>
                  <a:ext cx="1307373" cy="2425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atin typeface="Arial" panose="020B0604020202020204" pitchFamily="34" charset="0"/>
                      <a:cs typeface="Arial" panose="020B0604020202020204" pitchFamily="34" charset="0"/>
                    </a:rPr>
                    <a:t>Accountability</a:t>
                  </a:r>
                </a:p>
              </p:txBody>
            </p:sp>
            <p:sp>
              <p:nvSpPr>
                <p:cNvPr id="60" name="Rectangle 59">
                  <a:extLst>
                    <a:ext uri="{FF2B5EF4-FFF2-40B4-BE49-F238E27FC236}">
                      <a16:creationId xmlns:a16="http://schemas.microsoft.com/office/drawing/2014/main" id="{473AB52B-BCF1-4546-89E4-90FC3A282A40}"/>
                    </a:ext>
                  </a:extLst>
                </p:cNvPr>
                <p:cNvSpPr/>
                <p:nvPr/>
              </p:nvSpPr>
              <p:spPr>
                <a:xfrm>
                  <a:off x="2798311" y="5823568"/>
                  <a:ext cx="842205" cy="3457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atin typeface="Arial" panose="020B0604020202020204" pitchFamily="34" charset="0"/>
                      <a:cs typeface="Arial" panose="020B0604020202020204" pitchFamily="34" charset="0"/>
                    </a:rPr>
                    <a:t>Integrity</a:t>
                  </a:r>
                </a:p>
              </p:txBody>
            </p:sp>
            <p:sp>
              <p:nvSpPr>
                <p:cNvPr id="61" name="Rectangle 60">
                  <a:extLst>
                    <a:ext uri="{FF2B5EF4-FFF2-40B4-BE49-F238E27FC236}">
                      <a16:creationId xmlns:a16="http://schemas.microsoft.com/office/drawing/2014/main" id="{DC729BE1-BC31-4493-8221-83DB794D4F5B}"/>
                    </a:ext>
                  </a:extLst>
                </p:cNvPr>
                <p:cNvSpPr/>
                <p:nvPr/>
              </p:nvSpPr>
              <p:spPr>
                <a:xfrm>
                  <a:off x="1595330" y="5818385"/>
                  <a:ext cx="876290" cy="3561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atin typeface="Arial" panose="020B0604020202020204" pitchFamily="34" charset="0"/>
                      <a:cs typeface="Arial" panose="020B0604020202020204" pitchFamily="34" charset="0"/>
                    </a:rPr>
                    <a:t>Respect</a:t>
                  </a:r>
                </a:p>
              </p:txBody>
            </p:sp>
          </p:grpSp>
        </p:grpSp>
        <p:pic>
          <p:nvPicPr>
            <p:cNvPr id="50" name="Picture 49" descr="Graphical user interface, text, application&#10;&#10;Description automatically generated">
              <a:extLst>
                <a:ext uri="{FF2B5EF4-FFF2-40B4-BE49-F238E27FC236}">
                  <a16:creationId xmlns:a16="http://schemas.microsoft.com/office/drawing/2014/main" id="{B41BEB28-2316-42BD-827C-480607AF8187}"/>
                </a:ext>
              </a:extLst>
            </p:cNvPr>
            <p:cNvPicPr>
              <a:picLocks noChangeAspect="1"/>
            </p:cNvPicPr>
            <p:nvPr/>
          </p:nvPicPr>
          <p:blipFill rotWithShape="1">
            <a:blip r:embed="rId3">
              <a:clrChange>
                <a:clrFrom>
                  <a:srgbClr val="565A99"/>
                </a:clrFrom>
                <a:clrTo>
                  <a:srgbClr val="565A99">
                    <a:alpha val="0"/>
                  </a:srgbClr>
                </a:clrTo>
              </a:clrChange>
              <a:extLst>
                <a:ext uri="{28A0092B-C50C-407E-A947-70E740481C1C}">
                  <a14:useLocalDpi xmlns:a14="http://schemas.microsoft.com/office/drawing/2010/main" val="0"/>
                </a:ext>
              </a:extLst>
            </a:blip>
            <a:srcRect l="36559" t="81806" r="57016" b="7442"/>
            <a:stretch/>
          </p:blipFill>
          <p:spPr>
            <a:xfrm>
              <a:off x="1939899" y="5087885"/>
              <a:ext cx="615877" cy="585000"/>
            </a:xfrm>
            <a:prstGeom prst="rect">
              <a:avLst/>
            </a:prstGeom>
            <a:ln>
              <a:noFill/>
            </a:ln>
          </p:spPr>
        </p:pic>
        <p:pic>
          <p:nvPicPr>
            <p:cNvPr id="51" name="Picture 50" descr="Graphical user interface, text, application&#10;&#10;Description automatically generated">
              <a:extLst>
                <a:ext uri="{FF2B5EF4-FFF2-40B4-BE49-F238E27FC236}">
                  <a16:creationId xmlns:a16="http://schemas.microsoft.com/office/drawing/2014/main" id="{55285EBD-A8C5-4E9E-B4D6-383ECDFC9A95}"/>
                </a:ext>
              </a:extLst>
            </p:cNvPr>
            <p:cNvPicPr>
              <a:picLocks noChangeAspect="1"/>
            </p:cNvPicPr>
            <p:nvPr/>
          </p:nvPicPr>
          <p:blipFill rotWithShape="1">
            <a:blip r:embed="rId3">
              <a:clrChange>
                <a:clrFrom>
                  <a:srgbClr val="565A99"/>
                </a:clrFrom>
                <a:clrTo>
                  <a:srgbClr val="565A99">
                    <a:alpha val="0"/>
                  </a:srgbClr>
                </a:clrTo>
              </a:clrChange>
              <a:extLst>
                <a:ext uri="{28A0092B-C50C-407E-A947-70E740481C1C}">
                  <a14:useLocalDpi xmlns:a14="http://schemas.microsoft.com/office/drawing/2010/main" val="0"/>
                </a:ext>
              </a:extLst>
            </a:blip>
            <a:srcRect l="52160" t="83751" r="41459" b="7315"/>
            <a:stretch/>
          </p:blipFill>
          <p:spPr>
            <a:xfrm>
              <a:off x="5393570" y="5137353"/>
              <a:ext cx="611674" cy="486064"/>
            </a:xfrm>
            <a:prstGeom prst="rect">
              <a:avLst/>
            </a:prstGeom>
            <a:ln>
              <a:noFill/>
            </a:ln>
          </p:spPr>
        </p:pic>
        <p:pic>
          <p:nvPicPr>
            <p:cNvPr id="52" name="Picture 51" descr="Graphical user interface, text, application&#10;&#10;Description automatically generated">
              <a:extLst>
                <a:ext uri="{FF2B5EF4-FFF2-40B4-BE49-F238E27FC236}">
                  <a16:creationId xmlns:a16="http://schemas.microsoft.com/office/drawing/2014/main" id="{11402693-9731-4254-AAD5-9E6F3C0799DF}"/>
                </a:ext>
              </a:extLst>
            </p:cNvPr>
            <p:cNvPicPr>
              <a:picLocks noChangeAspect="1"/>
            </p:cNvPicPr>
            <p:nvPr/>
          </p:nvPicPr>
          <p:blipFill rotWithShape="1">
            <a:blip r:embed="rId3">
              <a:clrChange>
                <a:clrFrom>
                  <a:srgbClr val="565A99"/>
                </a:clrFrom>
                <a:clrTo>
                  <a:srgbClr val="565A99">
                    <a:alpha val="0"/>
                  </a:srgbClr>
                </a:clrTo>
              </a:clrChange>
              <a:extLst>
                <a:ext uri="{28A0092B-C50C-407E-A947-70E740481C1C}">
                  <a14:useLocalDpi xmlns:a14="http://schemas.microsoft.com/office/drawing/2010/main" val="0"/>
                </a:ext>
              </a:extLst>
            </a:blip>
            <a:srcRect l="66951" t="81806" r="26669" b="7443"/>
            <a:stretch/>
          </p:blipFill>
          <p:spPr>
            <a:xfrm>
              <a:off x="3693622" y="5087885"/>
              <a:ext cx="611673" cy="585000"/>
            </a:xfrm>
            <a:prstGeom prst="rect">
              <a:avLst/>
            </a:prstGeom>
            <a:noFill/>
            <a:ln>
              <a:noFill/>
            </a:ln>
          </p:spPr>
        </p:pic>
        <p:pic>
          <p:nvPicPr>
            <p:cNvPr id="53" name="Picture 52" descr="Graphical user interface, text, application&#10;&#10;Description automatically generated">
              <a:extLst>
                <a:ext uri="{FF2B5EF4-FFF2-40B4-BE49-F238E27FC236}">
                  <a16:creationId xmlns:a16="http://schemas.microsoft.com/office/drawing/2014/main" id="{12253D73-32DC-49EF-A0D7-A40FF9901271}"/>
                </a:ext>
              </a:extLst>
            </p:cNvPr>
            <p:cNvPicPr>
              <a:picLocks noChangeAspect="1"/>
            </p:cNvPicPr>
            <p:nvPr/>
          </p:nvPicPr>
          <p:blipFill rotWithShape="1">
            <a:blip r:embed="rId3">
              <a:clrChange>
                <a:clrFrom>
                  <a:srgbClr val="565A99"/>
                </a:clrFrom>
                <a:clrTo>
                  <a:srgbClr val="565A99">
                    <a:alpha val="0"/>
                  </a:srgbClr>
                </a:clrTo>
              </a:clrChange>
              <a:extLst>
                <a:ext uri="{28A0092B-C50C-407E-A947-70E740481C1C}">
                  <a14:useLocalDpi xmlns:a14="http://schemas.microsoft.com/office/drawing/2010/main" val="0"/>
                </a:ext>
              </a:extLst>
            </a:blip>
            <a:srcRect l="84150" t="81806" r="9469" b="7749"/>
            <a:stretch/>
          </p:blipFill>
          <p:spPr>
            <a:xfrm>
              <a:off x="7770022" y="5096196"/>
              <a:ext cx="611674" cy="568379"/>
            </a:xfrm>
            <a:prstGeom prst="rect">
              <a:avLst/>
            </a:prstGeom>
            <a:ln>
              <a:noFill/>
            </a:ln>
          </p:spPr>
        </p:pic>
        <p:pic>
          <p:nvPicPr>
            <p:cNvPr id="54" name="Picture 53" descr="Graphical user interface, text, application&#10;&#10;Description automatically generated">
              <a:extLst>
                <a:ext uri="{FF2B5EF4-FFF2-40B4-BE49-F238E27FC236}">
                  <a16:creationId xmlns:a16="http://schemas.microsoft.com/office/drawing/2014/main" id="{CA225004-C46B-4C01-8AB4-D60D48E1C46B}"/>
                </a:ext>
              </a:extLst>
            </p:cNvPr>
            <p:cNvPicPr>
              <a:picLocks noChangeAspect="1"/>
            </p:cNvPicPr>
            <p:nvPr/>
          </p:nvPicPr>
          <p:blipFill rotWithShape="1">
            <a:blip r:embed="rId3">
              <a:clrChange>
                <a:clrFrom>
                  <a:srgbClr val="565A99"/>
                </a:clrFrom>
                <a:clrTo>
                  <a:srgbClr val="565A99">
                    <a:alpha val="0"/>
                  </a:srgbClr>
                </a:clrTo>
              </a:clrChange>
              <a:extLst>
                <a:ext uri="{28A0092B-C50C-407E-A947-70E740481C1C}">
                  <a14:useLocalDpi xmlns:a14="http://schemas.microsoft.com/office/drawing/2010/main" val="0"/>
                </a:ext>
              </a:extLst>
            </a:blip>
            <a:srcRect l="22647" t="83872" r="71279" b="7516"/>
            <a:stretch/>
          </p:blipFill>
          <p:spPr>
            <a:xfrm>
              <a:off x="362852" y="5202310"/>
              <a:ext cx="581973" cy="468569"/>
            </a:xfrm>
            <a:prstGeom prst="rect">
              <a:avLst/>
            </a:prstGeom>
            <a:ln>
              <a:noFill/>
            </a:ln>
          </p:spPr>
        </p:pic>
      </p:grpSp>
      <p:sp>
        <p:nvSpPr>
          <p:cNvPr id="8" name="Slide Number Placeholder 7">
            <a:extLst>
              <a:ext uri="{FF2B5EF4-FFF2-40B4-BE49-F238E27FC236}">
                <a16:creationId xmlns:a16="http://schemas.microsoft.com/office/drawing/2014/main" id="{2F119968-1624-4AF6-A8A7-EB1D071ACC6C}"/>
              </a:ext>
            </a:extLst>
          </p:cNvPr>
          <p:cNvSpPr>
            <a:spLocks noGrp="1"/>
          </p:cNvSpPr>
          <p:nvPr>
            <p:ph type="sldNum" sz="quarter" idx="12"/>
          </p:nvPr>
        </p:nvSpPr>
        <p:spPr>
          <a:xfrm>
            <a:off x="8732130" y="6361858"/>
            <a:ext cx="2997411" cy="365125"/>
          </a:xfrm>
        </p:spPr>
        <p:txBody>
          <a:bodyPr/>
          <a:lstStyle/>
          <a:p>
            <a:fld id="{30A60DCE-9105-48A5-8A92-25C9283756D1}" type="slidenum">
              <a:rPr lang="en-GB" smtClean="0"/>
              <a:t>6</a:t>
            </a:fld>
            <a:endParaRPr lang="en-GB" dirty="0"/>
          </a:p>
        </p:txBody>
      </p:sp>
      <p:sp>
        <p:nvSpPr>
          <p:cNvPr id="63" name="TextBox 62">
            <a:extLst>
              <a:ext uri="{FF2B5EF4-FFF2-40B4-BE49-F238E27FC236}">
                <a16:creationId xmlns:a16="http://schemas.microsoft.com/office/drawing/2014/main" id="{3BF24303-98BA-40AD-923E-99102C154D99}"/>
              </a:ext>
            </a:extLst>
          </p:cNvPr>
          <p:cNvSpPr txBox="1"/>
          <p:nvPr/>
        </p:nvSpPr>
        <p:spPr>
          <a:xfrm>
            <a:off x="275517" y="4810692"/>
            <a:ext cx="11675477" cy="646331"/>
          </a:xfrm>
          <a:prstGeom prst="rect">
            <a:avLst/>
          </a:prstGeom>
          <a:noFill/>
        </p:spPr>
        <p:txBody>
          <a:bodyPr wrap="square">
            <a:spAutoFit/>
          </a:bodyPr>
          <a:lstStyle/>
          <a:p>
            <a:r>
              <a:rPr lang="en-GB" sz="1800" dirty="0">
                <a:latin typeface="Arial" panose="020B0604020202020204" pitchFamily="34" charset="0"/>
                <a:cs typeface="Arial" panose="020B0604020202020204" pitchFamily="34" charset="0"/>
              </a:rPr>
              <a:t>These enablers are underpinned by our system commitment to co-production, population health management, partnership with the VCSE sector, the development of neighbourhood models, and personalised care.</a:t>
            </a:r>
          </a:p>
        </p:txBody>
      </p:sp>
      <p:sp>
        <p:nvSpPr>
          <p:cNvPr id="64" name="TextBox 63">
            <a:extLst>
              <a:ext uri="{FF2B5EF4-FFF2-40B4-BE49-F238E27FC236}">
                <a16:creationId xmlns:a16="http://schemas.microsoft.com/office/drawing/2014/main" id="{BA0ABCC2-965A-4CC9-A53A-7068A2426E49}"/>
              </a:ext>
            </a:extLst>
          </p:cNvPr>
          <p:cNvSpPr txBox="1"/>
          <p:nvPr/>
        </p:nvSpPr>
        <p:spPr>
          <a:xfrm>
            <a:off x="275517" y="5521833"/>
            <a:ext cx="11675477" cy="369332"/>
          </a:xfrm>
          <a:prstGeom prst="rect">
            <a:avLst/>
          </a:prstGeom>
          <a:noFill/>
        </p:spPr>
        <p:txBody>
          <a:bodyPr wrap="square">
            <a:spAutoFit/>
          </a:bodyPr>
          <a:lstStyle/>
          <a:p>
            <a:r>
              <a:rPr lang="en-GB" sz="1800" dirty="0">
                <a:latin typeface="Arial" panose="020B0604020202020204" pitchFamily="34" charset="0"/>
                <a:cs typeface="Arial" panose="020B0604020202020204" pitchFamily="34" charset="0"/>
              </a:rPr>
              <a:t>The way we do things is as important as what we do. This is reflected in our system values, which are:</a:t>
            </a:r>
          </a:p>
        </p:txBody>
      </p:sp>
      <p:sp>
        <p:nvSpPr>
          <p:cNvPr id="23" name="Rectangle 22">
            <a:extLst>
              <a:ext uri="{FF2B5EF4-FFF2-40B4-BE49-F238E27FC236}">
                <a16:creationId xmlns:a16="http://schemas.microsoft.com/office/drawing/2014/main" id="{7B32D2D9-F94D-4307-82B6-7C8EAA0FFEEB}"/>
              </a:ext>
            </a:extLst>
          </p:cNvPr>
          <p:cNvSpPr/>
          <p:nvPr/>
        </p:nvSpPr>
        <p:spPr>
          <a:xfrm>
            <a:off x="0" y="0"/>
            <a:ext cx="12192000" cy="299591"/>
          </a:xfrm>
          <a:prstGeom prst="rect">
            <a:avLst/>
          </a:prstGeom>
          <a:solidFill>
            <a:srgbClr val="D7E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92589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D7422B92-5714-4B39-B02E-4585F0DE5668}"/>
              </a:ext>
            </a:extLst>
          </p:cNvPr>
          <p:cNvSpPr txBox="1">
            <a:spLocks/>
          </p:cNvSpPr>
          <p:nvPr/>
        </p:nvSpPr>
        <p:spPr>
          <a:xfrm>
            <a:off x="314492" y="1673154"/>
            <a:ext cx="5796000" cy="286232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buClrTx/>
              <a:defRPr/>
            </a:pPr>
            <a:r>
              <a:rPr kumimoji="0" lang="en-GB" sz="1800" b="1" i="0" u="none" strike="noStrike" kern="1200" cap="none" spc="0" normalizeH="0" baseline="0" noProof="0" dirty="0">
                <a:ln>
                  <a:noFill/>
                </a:ln>
                <a:solidFill>
                  <a:schemeClr val="tx2"/>
                </a:solidFill>
                <a:effectLst/>
                <a:uLnTx/>
                <a:uFillTx/>
                <a:latin typeface="Arial" panose="020B0604020202020204" pitchFamily="34" charset="0"/>
                <a:cs typeface="Arial" panose="020B0604020202020204" pitchFamily="34" charset="0"/>
              </a:rPr>
              <a:t>Our most disadvantaged babies </a:t>
            </a:r>
            <a:r>
              <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and their families are offered tailored support </a:t>
            </a:r>
            <a:r>
              <a:rPr kumimoji="0" lang="en-GB" sz="1800" b="0" i="0" u="none" strike="noStrike" kern="1200" cap="none" spc="0" normalizeH="0" baseline="0" noProof="0" dirty="0">
                <a:ln>
                  <a:noFill/>
                </a:ln>
                <a:solidFill>
                  <a:srgbClr val="000000">
                    <a:lumMod val="95000"/>
                    <a:lumOff val="5000"/>
                  </a:srgbClr>
                </a:solidFill>
                <a:effectLst/>
                <a:uLnTx/>
                <a:uFillTx/>
                <a:latin typeface="Arial" panose="020B0604020202020204" pitchFamily="34" charset="0"/>
                <a:cs typeface="Arial" panose="020B0604020202020204" pitchFamily="34" charset="0"/>
              </a:rPr>
              <a:t>through the first 1,001 days of life.</a:t>
            </a:r>
          </a:p>
          <a:p>
            <a:pPr>
              <a:spcBef>
                <a:spcPts val="0"/>
              </a:spcBef>
            </a:pPr>
            <a:r>
              <a:rPr lang="en-GB" sz="1800" b="1" dirty="0">
                <a:solidFill>
                  <a:schemeClr val="tx2"/>
                </a:solidFill>
                <a:effectLst/>
                <a:latin typeface="Arial" panose="020B0604020202020204" pitchFamily="34" charset="0"/>
                <a:ea typeface="Calibri" panose="020F0502020204030204" pitchFamily="34" charset="0"/>
                <a:cs typeface="Arial" panose="020B0604020202020204" pitchFamily="34" charset="0"/>
              </a:rPr>
              <a:t>Young people are prepared for adulthood</a:t>
            </a:r>
            <a:r>
              <a:rPr lang="en-GB" sz="1800" dirty="0">
                <a:solidFill>
                  <a:schemeClr val="tx2"/>
                </a:solidFill>
                <a:effectLst/>
                <a:latin typeface="Arial" panose="020B0604020202020204" pitchFamily="34" charset="0"/>
                <a:ea typeface="Calibri" panose="020F0502020204030204" pitchFamily="34" charset="0"/>
                <a:cs typeface="Arial" panose="020B0604020202020204" pitchFamily="34" charset="0"/>
              </a:rPr>
              <a:t> </a:t>
            </a:r>
            <a:r>
              <a:rPr lang="en-GB" sz="1800" dirty="0">
                <a:effectLst/>
                <a:latin typeface="Arial" panose="020B0604020202020204" pitchFamily="34" charset="0"/>
                <a:ea typeface="Calibri" panose="020F0502020204030204" pitchFamily="34" charset="0"/>
                <a:cs typeface="Arial" panose="020B0604020202020204" pitchFamily="34" charset="0"/>
              </a:rPr>
              <a:t>and supported across services, in education and into employment.</a:t>
            </a:r>
          </a:p>
          <a:p>
            <a:pPr>
              <a:spcBef>
                <a:spcPts val="0"/>
              </a:spcBef>
            </a:pPr>
            <a:r>
              <a:rPr lang="en-GB" sz="1800" b="1" dirty="0">
                <a:solidFill>
                  <a:schemeClr val="tx2"/>
                </a:solidFill>
                <a:latin typeface="Arial" panose="020B0604020202020204" pitchFamily="34" charset="0"/>
                <a:ea typeface="Calibri" panose="020F0502020204030204" pitchFamily="34" charset="0"/>
                <a:cs typeface="Arial" panose="020B0604020202020204" pitchFamily="34" charset="0"/>
              </a:rPr>
              <a:t>All our children are enabled to thrive</a:t>
            </a:r>
            <a:r>
              <a:rPr lang="en-GB" sz="180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en-GB" sz="1800" dirty="0">
                <a:latin typeface="Arial" panose="020B0604020202020204" pitchFamily="34" charset="0"/>
                <a:ea typeface="Calibri" panose="020F0502020204030204" pitchFamily="34" charset="0"/>
                <a:cs typeface="Arial" panose="020B0604020202020204" pitchFamily="34" charset="0"/>
              </a:rPr>
              <a:t>They have tools to stay fit and healthy, and support to manage complex care and mental health needs, with extra support for disadvantaged children.</a:t>
            </a:r>
            <a:endParaRPr lang="en-GB"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Box 8">
            <a:extLst>
              <a:ext uri="{FF2B5EF4-FFF2-40B4-BE49-F238E27FC236}">
                <a16:creationId xmlns:a16="http://schemas.microsoft.com/office/drawing/2014/main" id="{C8698BA4-12B7-4776-9A27-DA202BB45DBE}"/>
              </a:ext>
            </a:extLst>
          </p:cNvPr>
          <p:cNvSpPr txBox="1"/>
          <p:nvPr/>
        </p:nvSpPr>
        <p:spPr>
          <a:xfrm>
            <a:off x="967563" y="1014436"/>
            <a:ext cx="4941154" cy="646331"/>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wrap="square" lIns="90000" rtlCol="0" anchor="ctr">
            <a:spAutoFit/>
          </a:bodyPr>
          <a:lstStyle/>
          <a:p>
            <a:pPr>
              <a:defRPr/>
            </a:pPr>
            <a:r>
              <a:rPr kumimoji="0" lang="en-GB" b="1"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Start well: Every child has a strong start in life</a:t>
            </a:r>
          </a:p>
        </p:txBody>
      </p:sp>
      <p:sp>
        <p:nvSpPr>
          <p:cNvPr id="3" name="Slide Number Placeholder 2">
            <a:extLst>
              <a:ext uri="{FF2B5EF4-FFF2-40B4-BE49-F238E27FC236}">
                <a16:creationId xmlns:a16="http://schemas.microsoft.com/office/drawing/2014/main" id="{804D9FBA-7C8B-44B6-AA62-DB647E412579}"/>
              </a:ext>
            </a:extLst>
          </p:cNvPr>
          <p:cNvSpPr>
            <a:spLocks noGrp="1"/>
          </p:cNvSpPr>
          <p:nvPr>
            <p:ph type="sldNum" sz="quarter" idx="12"/>
          </p:nvPr>
        </p:nvSpPr>
        <p:spPr/>
        <p:txBody>
          <a:bodyPr/>
          <a:lstStyle/>
          <a:p>
            <a:fld id="{30A60DCE-9105-48A5-8A92-25C9283756D1}" type="slidenum">
              <a:rPr lang="en-GB" smtClean="0"/>
              <a:t>7</a:t>
            </a:fld>
            <a:endParaRPr lang="en-GB"/>
          </a:p>
        </p:txBody>
      </p:sp>
      <p:sp>
        <p:nvSpPr>
          <p:cNvPr id="15" name="TextBox 14">
            <a:extLst>
              <a:ext uri="{FF2B5EF4-FFF2-40B4-BE49-F238E27FC236}">
                <a16:creationId xmlns:a16="http://schemas.microsoft.com/office/drawing/2014/main" id="{4E1D35B5-EF69-46AF-9CA0-A887CDE792BA}"/>
              </a:ext>
            </a:extLst>
          </p:cNvPr>
          <p:cNvSpPr txBox="1"/>
          <p:nvPr/>
        </p:nvSpPr>
        <p:spPr>
          <a:xfrm>
            <a:off x="798224" y="4581111"/>
            <a:ext cx="5110493" cy="646331"/>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wrap="square" lIns="90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Live well: People are supported to manage their health and wellbeing</a:t>
            </a:r>
          </a:p>
        </p:txBody>
      </p:sp>
      <p:sp>
        <p:nvSpPr>
          <p:cNvPr id="17" name="TextBox 16">
            <a:extLst>
              <a:ext uri="{FF2B5EF4-FFF2-40B4-BE49-F238E27FC236}">
                <a16:creationId xmlns:a16="http://schemas.microsoft.com/office/drawing/2014/main" id="{0F61C9BB-099C-40CD-87E8-15F35BCCBE43}"/>
              </a:ext>
            </a:extLst>
          </p:cNvPr>
          <p:cNvSpPr txBox="1"/>
          <p:nvPr/>
        </p:nvSpPr>
        <p:spPr>
          <a:xfrm>
            <a:off x="6283284" y="932825"/>
            <a:ext cx="5796000" cy="2308324"/>
          </a:xfrm>
          <a:prstGeom prst="rect">
            <a:avLst/>
          </a:prstGeom>
          <a:noFill/>
        </p:spPr>
        <p:txBody>
          <a:bodyPr wrap="square">
            <a:spAutoFit/>
          </a:bodyPr>
          <a:lstStyle/>
          <a:p>
            <a:pPr marL="285750" indent="-285750">
              <a:buFont typeface="Arial" panose="020B0604020202020204" pitchFamily="34" charset="0"/>
              <a:buChar char="•"/>
            </a:pPr>
            <a:r>
              <a:rPr lang="en-GB" b="1" dirty="0">
                <a:solidFill>
                  <a:srgbClr val="2B307E"/>
                </a:solidFill>
                <a:effectLst/>
                <a:latin typeface="Arial" panose="020B0604020202020204" pitchFamily="34" charset="0"/>
                <a:ea typeface="Calibri" panose="020F0502020204030204" pitchFamily="34" charset="0"/>
                <a:cs typeface="Arial" panose="020B0604020202020204" pitchFamily="34" charset="0"/>
              </a:rPr>
              <a:t>Rapid mental health support</a:t>
            </a:r>
            <a:r>
              <a:rPr lang="en-GB" dirty="0">
                <a:solidFill>
                  <a:srgbClr val="2B307E"/>
                </a:solidFill>
                <a:effectLst/>
                <a:latin typeface="Arial" panose="020B0604020202020204" pitchFamily="34" charset="0"/>
                <a:ea typeface="Calibri" panose="020F0502020204030204" pitchFamily="34" charset="0"/>
                <a:cs typeface="Arial" panose="020B0604020202020204" pitchFamily="34" charset="0"/>
              </a:rPr>
              <a:t>, </a:t>
            </a:r>
            <a:r>
              <a:rPr lang="en-GB" dirty="0">
                <a:effectLst/>
                <a:latin typeface="Arial" panose="020B0604020202020204" pitchFamily="34" charset="0"/>
                <a:ea typeface="Calibri" panose="020F0502020204030204" pitchFamily="34" charset="0"/>
                <a:cs typeface="Arial" panose="020B0604020202020204" pitchFamily="34" charset="0"/>
              </a:rPr>
              <a:t>with a focus on prevention to </a:t>
            </a:r>
            <a:r>
              <a:rPr lang="en-GB" dirty="0">
                <a:latin typeface="Arial" panose="020B0604020202020204" pitchFamily="34" charset="0"/>
                <a:ea typeface="Calibri" panose="020F0502020204030204" pitchFamily="34" charset="0"/>
                <a:cs typeface="Arial" panose="020B0604020202020204" pitchFamily="34" charset="0"/>
              </a:rPr>
              <a:t>help </a:t>
            </a:r>
            <a:r>
              <a:rPr lang="en-GB" dirty="0">
                <a:effectLst/>
                <a:latin typeface="Arial" panose="020B0604020202020204" pitchFamily="34" charset="0"/>
                <a:ea typeface="Calibri" panose="020F0502020204030204" pitchFamily="34" charset="0"/>
                <a:cs typeface="Arial" panose="020B0604020202020204" pitchFamily="34" charset="0"/>
              </a:rPr>
              <a:t>people stay mentally healthy. </a:t>
            </a:r>
          </a:p>
          <a:p>
            <a:pPr marL="285750" indent="-285750">
              <a:buFont typeface="Arial" panose="020B0604020202020204" pitchFamily="34" charset="0"/>
              <a:buChar char="•"/>
              <a:defRPr/>
            </a:pPr>
            <a:r>
              <a:rPr lang="en-GB" b="1" dirty="0">
                <a:solidFill>
                  <a:schemeClr val="tx2"/>
                </a:solidFill>
                <a:latin typeface="Arial" panose="020B0604020202020204" pitchFamily="34" charset="0"/>
                <a:cs typeface="Arial" panose="020B0604020202020204" pitchFamily="34" charset="0"/>
              </a:rPr>
              <a:t>Care is tailored to an individual’s needs </a:t>
            </a:r>
            <a:r>
              <a:rPr lang="en-GB" dirty="0">
                <a:latin typeface="Arial" panose="020B0604020202020204" pitchFamily="34" charset="0"/>
                <a:cs typeface="Arial" panose="020B0604020202020204" pitchFamily="34" charset="0"/>
              </a:rPr>
              <a:t>for example for people with Learning Disabilities, Veterans, and those in end of life care.</a:t>
            </a:r>
          </a:p>
          <a:p>
            <a:pPr marL="285750" marR="0" lvl="0" indent="-285750" algn="l" defTabSz="914400" rtl="0" eaLnBrk="1" fontAlgn="auto" latinLnBrk="0" hangingPunct="1">
              <a:buClrTx/>
              <a:buSzTx/>
              <a:buFont typeface="Arial" panose="020B0604020202020204" pitchFamily="34" charset="0"/>
              <a:buChar char="•"/>
              <a:tabLst/>
              <a:defRPr/>
            </a:pPr>
            <a:r>
              <a:rPr kumimoji="0" lang="en-GB" b="1" i="0" u="none" strike="noStrike" kern="1200" cap="none" spc="0" normalizeH="0" baseline="0" noProof="0" dirty="0">
                <a:ln>
                  <a:noFill/>
                </a:ln>
                <a:solidFill>
                  <a:schemeClr val="tx2"/>
                </a:solidFill>
                <a:effectLst/>
                <a:uLnTx/>
                <a:uFillTx/>
                <a:latin typeface="Arial" panose="020B0604020202020204" pitchFamily="34" charset="0"/>
                <a:cs typeface="Arial" panose="020B0604020202020204" pitchFamily="34" charset="0"/>
              </a:rPr>
              <a:t>More conditions are prevented and detected </a:t>
            </a:r>
            <a:r>
              <a:rPr lang="en-GB" b="1" dirty="0">
                <a:solidFill>
                  <a:schemeClr val="tx2"/>
                </a:solidFill>
                <a:latin typeface="Arial" panose="020B0604020202020204" pitchFamily="34" charset="0"/>
                <a:cs typeface="Arial" panose="020B0604020202020204" pitchFamily="34" charset="0"/>
              </a:rPr>
              <a:t>early </a:t>
            </a:r>
            <a:r>
              <a:rPr lang="en-GB" dirty="0">
                <a:latin typeface="Arial" panose="020B0604020202020204" pitchFamily="34" charset="0"/>
                <a:cs typeface="Arial" panose="020B0604020202020204" pitchFamily="34" charset="0"/>
              </a:rPr>
              <a:t>including </a:t>
            </a: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heart disease, respiratory illness, diabetes and cancer. </a:t>
            </a:r>
            <a:endParaRPr lang="en-GB" dirty="0">
              <a:solidFill>
                <a:srgbClr val="000000"/>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62EBFF57-372A-4337-8E49-D4D1C49B023B}"/>
              </a:ext>
            </a:extLst>
          </p:cNvPr>
          <p:cNvSpPr txBox="1"/>
          <p:nvPr/>
        </p:nvSpPr>
        <p:spPr>
          <a:xfrm>
            <a:off x="6751674" y="3293685"/>
            <a:ext cx="5295572" cy="646331"/>
          </a:xfrm>
          <a:prstGeom prst="rect">
            <a:avLst/>
          </a:prstGeom>
          <a:solidFill>
            <a:srgbClr val="DDDC13"/>
          </a:solidFill>
          <a:ln>
            <a:noFill/>
          </a:ln>
        </p:spPr>
        <p:style>
          <a:lnRef idx="2">
            <a:schemeClr val="accent6">
              <a:shade val="50000"/>
            </a:schemeClr>
          </a:lnRef>
          <a:fillRef idx="1">
            <a:schemeClr val="accent6"/>
          </a:fillRef>
          <a:effectRef idx="0">
            <a:schemeClr val="accent6"/>
          </a:effectRef>
          <a:fontRef idx="minor">
            <a:schemeClr val="lt1"/>
          </a:fontRef>
        </p:style>
        <p:txBody>
          <a:bodyPr wrap="square" lIns="90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Age well: People age well, staying healthy and independent for as long as possible </a:t>
            </a:r>
          </a:p>
        </p:txBody>
      </p:sp>
      <p:sp>
        <p:nvSpPr>
          <p:cNvPr id="21" name="TextBox 20">
            <a:extLst>
              <a:ext uri="{FF2B5EF4-FFF2-40B4-BE49-F238E27FC236}">
                <a16:creationId xmlns:a16="http://schemas.microsoft.com/office/drawing/2014/main" id="{5E5B0549-049B-4698-B8F5-405BC28D7C03}"/>
              </a:ext>
            </a:extLst>
          </p:cNvPr>
          <p:cNvSpPr txBox="1"/>
          <p:nvPr/>
        </p:nvSpPr>
        <p:spPr>
          <a:xfrm>
            <a:off x="6283284" y="3957881"/>
            <a:ext cx="5796000" cy="2585323"/>
          </a:xfrm>
          <a:prstGeom prst="rect">
            <a:avLst/>
          </a:prstGeom>
          <a:noFill/>
        </p:spPr>
        <p:txBody>
          <a:bodyPr wrap="square">
            <a:spAutoFit/>
          </a:bodyPr>
          <a:lstStyle/>
          <a:p>
            <a:pPr marL="285750" indent="-285750">
              <a:buFont typeface="Arial" panose="020B0604020202020204" pitchFamily="34" charset="0"/>
              <a:buChar char="•"/>
            </a:pPr>
            <a:r>
              <a:rPr lang="en-GB" b="1" dirty="0">
                <a:solidFill>
                  <a:schemeClr val="tx2"/>
                </a:solidFill>
                <a:effectLst/>
                <a:latin typeface="Arial" panose="020B0604020202020204" pitchFamily="34" charset="0"/>
                <a:ea typeface="Calibri" panose="020F0502020204030204" pitchFamily="34" charset="0"/>
                <a:cs typeface="Arial" panose="020B0604020202020204" pitchFamily="34" charset="0"/>
              </a:rPr>
              <a:t>Older people are supported to stay well at home,</a:t>
            </a:r>
            <a:r>
              <a:rPr lang="en-GB" dirty="0">
                <a:solidFill>
                  <a:schemeClr val="tx2"/>
                </a:solidFill>
                <a:effectLst/>
                <a:latin typeface="Arial" panose="020B0604020202020204" pitchFamily="34" charset="0"/>
                <a:ea typeface="Calibri" panose="020F0502020204030204" pitchFamily="34" charset="0"/>
                <a:cs typeface="Arial" panose="020B0604020202020204" pitchFamily="34" charset="0"/>
              </a:rPr>
              <a:t> </a:t>
            </a:r>
            <a:r>
              <a:rPr lang="en-GB" dirty="0">
                <a:effectLst/>
                <a:latin typeface="Arial" panose="020B0604020202020204" pitchFamily="34" charset="0"/>
                <a:ea typeface="Calibri" panose="020F0502020204030204" pitchFamily="34" charset="0"/>
                <a:cs typeface="Arial" panose="020B0604020202020204" pitchFamily="34" charset="0"/>
              </a:rPr>
              <a:t>and in their community, tackling loneliness and isolation and </a:t>
            </a:r>
            <a:r>
              <a:rPr lang="en-GB" b="1" dirty="0">
                <a:solidFill>
                  <a:srgbClr val="2B307E"/>
                </a:solidFill>
                <a:effectLst/>
                <a:latin typeface="Arial" panose="020B0604020202020204" pitchFamily="34" charset="0"/>
                <a:ea typeface="Calibri" panose="020F0502020204030204" pitchFamily="34" charset="0"/>
                <a:cs typeface="Arial" panose="020B0604020202020204" pitchFamily="34" charset="0"/>
              </a:rPr>
              <a:t>maintain independence </a:t>
            </a:r>
            <a:r>
              <a:rPr lang="en-GB" dirty="0">
                <a:effectLst/>
                <a:latin typeface="Arial" panose="020B0604020202020204" pitchFamily="34" charset="0"/>
                <a:ea typeface="Calibri" panose="020F0502020204030204" pitchFamily="34" charset="0"/>
                <a:cs typeface="Arial" panose="020B0604020202020204" pitchFamily="34" charset="0"/>
              </a:rPr>
              <a:t>with support to </a:t>
            </a:r>
            <a:r>
              <a:rPr lang="en-GB" dirty="0">
                <a:latin typeface="Arial" panose="020B0604020202020204" pitchFamily="34" charset="0"/>
                <a:ea typeface="Calibri" panose="020F0502020204030204" pitchFamily="34" charset="0"/>
                <a:cs typeface="Arial" panose="020B0604020202020204" pitchFamily="34" charset="0"/>
              </a:rPr>
              <a:t>manage conditions, including dementia. </a:t>
            </a:r>
          </a:p>
          <a:p>
            <a:pPr marL="285750" indent="-285750">
              <a:buFont typeface="Arial" panose="020B0604020202020204" pitchFamily="34" charset="0"/>
              <a:buChar char="•"/>
            </a:pPr>
            <a:r>
              <a:rPr lang="en-GB" b="1" dirty="0">
                <a:solidFill>
                  <a:schemeClr val="tx2"/>
                </a:solidFill>
                <a:effectLst/>
                <a:latin typeface="Arial" panose="020B0604020202020204" pitchFamily="34" charset="0"/>
                <a:ea typeface="Calibri" panose="020F0502020204030204" pitchFamily="34" charset="0"/>
                <a:cs typeface="Arial" panose="020B0604020202020204" pitchFamily="34" charset="0"/>
              </a:rPr>
              <a:t>People are supported with recovery, rehabilitation and reablement</a:t>
            </a:r>
            <a:r>
              <a:rPr lang="en-GB" dirty="0">
                <a:effectLst/>
                <a:latin typeface="Arial" panose="020B0604020202020204" pitchFamily="34" charset="0"/>
                <a:ea typeface="Calibri" panose="020F0502020204030204" pitchFamily="34" charset="0"/>
                <a:cs typeface="Arial" panose="020B0604020202020204" pitchFamily="34" charset="0"/>
              </a:rPr>
              <a:t>, at home or in hospital.</a:t>
            </a:r>
          </a:p>
          <a:p>
            <a:pPr marL="285750" indent="-285750">
              <a:buFont typeface="Arial" panose="020B0604020202020204" pitchFamily="34" charset="0"/>
              <a:buChar char="•"/>
            </a:pPr>
            <a:r>
              <a:rPr lang="en-GB" b="1" dirty="0">
                <a:solidFill>
                  <a:schemeClr val="tx2"/>
                </a:solidFill>
                <a:effectLst/>
                <a:latin typeface="Arial" panose="020B0604020202020204" pitchFamily="34" charset="0"/>
                <a:ea typeface="Calibri" panose="020F0502020204030204" pitchFamily="34" charset="0"/>
                <a:cs typeface="Arial" panose="020B0604020202020204" pitchFamily="34" charset="0"/>
              </a:rPr>
              <a:t>People are supported to die at home </a:t>
            </a:r>
            <a:r>
              <a:rPr lang="en-GB" dirty="0">
                <a:effectLst/>
                <a:latin typeface="Arial" panose="020B0604020202020204" pitchFamily="34" charset="0"/>
                <a:ea typeface="Calibri" panose="020F0502020204030204" pitchFamily="34" charset="0"/>
                <a:cs typeface="Arial" panose="020B0604020202020204" pitchFamily="34" charset="0"/>
              </a:rPr>
              <a:t>if that is their wish, with support for them and their family.</a:t>
            </a:r>
            <a:endParaRPr lang="en-GB" dirty="0">
              <a:latin typeface="Arial" panose="020B0604020202020204" pitchFamily="34" charset="0"/>
              <a:ea typeface="Calibri" panose="020F0502020204030204" pitchFamily="34" charset="0"/>
              <a:cs typeface="Arial" panose="020B0604020202020204" pitchFamily="34" charset="0"/>
            </a:endParaRPr>
          </a:p>
        </p:txBody>
      </p:sp>
      <p:sp>
        <p:nvSpPr>
          <p:cNvPr id="23" name="Title 1">
            <a:extLst>
              <a:ext uri="{FF2B5EF4-FFF2-40B4-BE49-F238E27FC236}">
                <a16:creationId xmlns:a16="http://schemas.microsoft.com/office/drawing/2014/main" id="{85F4AD69-3599-4DAB-B5EE-242F8D92518A}"/>
              </a:ext>
            </a:extLst>
          </p:cNvPr>
          <p:cNvSpPr txBox="1">
            <a:spLocks/>
          </p:cNvSpPr>
          <p:nvPr/>
        </p:nvSpPr>
        <p:spPr>
          <a:xfrm>
            <a:off x="252400" y="101828"/>
            <a:ext cx="11233248" cy="83099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r>
              <a:rPr lang="en-GB" sz="3200" dirty="0">
                <a:latin typeface="Arial" panose="020B0604020202020204" pitchFamily="34" charset="0"/>
                <a:cs typeface="Arial" panose="020B0604020202020204" pitchFamily="34" charset="0"/>
              </a:rPr>
              <a:t>What this means for me and my family</a:t>
            </a:r>
          </a:p>
        </p:txBody>
      </p:sp>
      <p:sp>
        <p:nvSpPr>
          <p:cNvPr id="18" name="TextBox 17">
            <a:extLst>
              <a:ext uri="{FF2B5EF4-FFF2-40B4-BE49-F238E27FC236}">
                <a16:creationId xmlns:a16="http://schemas.microsoft.com/office/drawing/2014/main" id="{197D69E4-CB67-46F7-B80E-B77573AD4E41}"/>
              </a:ext>
            </a:extLst>
          </p:cNvPr>
          <p:cNvSpPr txBox="1"/>
          <p:nvPr/>
        </p:nvSpPr>
        <p:spPr>
          <a:xfrm>
            <a:off x="317163" y="5244172"/>
            <a:ext cx="5778837" cy="1477328"/>
          </a:xfrm>
          <a:prstGeom prst="rect">
            <a:avLst/>
          </a:prstGeom>
          <a:noFill/>
        </p:spPr>
        <p:txBody>
          <a:bodyPr wrap="square">
            <a:spAutoFit/>
          </a:bodyPr>
          <a:lstStyle/>
          <a:p>
            <a:pPr marL="285750" indent="-285750">
              <a:buFont typeface="Arial" panose="020B0604020202020204" pitchFamily="34" charset="0"/>
              <a:buChar char="•"/>
            </a:pPr>
            <a:r>
              <a:rPr kumimoji="0" lang="en-GB" b="1" i="0" u="none" strike="noStrike" kern="1200" cap="none" spc="0" normalizeH="0" baseline="0" noProof="0" dirty="0">
                <a:ln>
                  <a:noFill/>
                </a:ln>
                <a:solidFill>
                  <a:schemeClr val="tx2"/>
                </a:solidFill>
                <a:effectLst/>
                <a:uLnTx/>
                <a:uFillTx/>
                <a:latin typeface="Arial" panose="020B0604020202020204" pitchFamily="34" charset="0"/>
                <a:cs typeface="Arial" panose="020B0604020202020204" pitchFamily="34" charset="0"/>
              </a:rPr>
              <a:t>People have </a:t>
            </a:r>
            <a:r>
              <a:rPr lang="en-GB" b="1" dirty="0">
                <a:solidFill>
                  <a:srgbClr val="2B307E"/>
                </a:solidFill>
                <a:latin typeface="Arial" panose="020B0604020202020204" pitchFamily="34" charset="0"/>
                <a:cs typeface="Arial" panose="020B0604020202020204" pitchFamily="34" charset="0"/>
              </a:rPr>
              <a:t>access to services and tools </a:t>
            </a:r>
            <a:r>
              <a:rPr lang="en-GB" dirty="0">
                <a:solidFill>
                  <a:srgbClr val="000000"/>
                </a:solidFill>
                <a:latin typeface="Arial" panose="020B0604020202020204" pitchFamily="34" charset="0"/>
                <a:cs typeface="Arial" panose="020B0604020202020204" pitchFamily="34" charset="0"/>
              </a:rPr>
              <a:t>to take </a:t>
            </a:r>
            <a:r>
              <a:rPr lang="en-GB" dirty="0">
                <a:latin typeface="Arial" panose="020B0604020202020204" pitchFamily="34" charset="0"/>
                <a:cs typeface="Arial" panose="020B0604020202020204" pitchFamily="34" charset="0"/>
              </a:rPr>
              <a:t>control of their life, wellbeing and health. </a:t>
            </a:r>
          </a:p>
          <a:p>
            <a:pPr marL="285750" indent="-285750">
              <a:buFont typeface="Arial" panose="020B0604020202020204" pitchFamily="34" charset="0"/>
              <a:buChar char="•"/>
            </a:pPr>
            <a:r>
              <a:rPr lang="en-GB" b="1" dirty="0">
                <a:solidFill>
                  <a:schemeClr val="tx2"/>
                </a:solidFill>
                <a:latin typeface="Arial" panose="020B0604020202020204" pitchFamily="34" charset="0"/>
                <a:cs typeface="Arial" panose="020B0604020202020204" pitchFamily="34" charset="0"/>
              </a:rPr>
              <a:t>Care is built around neighbourhood teams</a:t>
            </a:r>
            <a:r>
              <a:rPr lang="en-GB" dirty="0">
                <a:solidFill>
                  <a:srgbClr val="000000"/>
                </a:solidFill>
                <a:latin typeface="Arial" panose="020B0604020202020204" pitchFamily="34" charset="0"/>
                <a:cs typeface="Arial" panose="020B0604020202020204" pitchFamily="34" charset="0"/>
              </a:rPr>
              <a:t>, with accessible primary and personalised care. </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p:txBody>
      </p:sp>
      <p:pic>
        <p:nvPicPr>
          <p:cNvPr id="24" name="Content Placeholder 10">
            <a:extLst>
              <a:ext uri="{FF2B5EF4-FFF2-40B4-BE49-F238E27FC236}">
                <a16:creationId xmlns:a16="http://schemas.microsoft.com/office/drawing/2014/main" id="{48089561-D38B-481C-9CFE-5A7D8BF9755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510" t="21974" r="84783" b="67268"/>
          <a:stretch/>
        </p:blipFill>
        <p:spPr>
          <a:xfrm>
            <a:off x="317164" y="1010093"/>
            <a:ext cx="647727" cy="648000"/>
          </a:xfrm>
          <a:prstGeom prst="rect">
            <a:avLst/>
          </a:prstGeom>
          <a:solidFill>
            <a:schemeClr val="bg1"/>
          </a:solidFill>
        </p:spPr>
      </p:pic>
      <p:pic>
        <p:nvPicPr>
          <p:cNvPr id="25" name="Content Placeholder 10">
            <a:extLst>
              <a:ext uri="{FF2B5EF4-FFF2-40B4-BE49-F238E27FC236}">
                <a16:creationId xmlns:a16="http://schemas.microsoft.com/office/drawing/2014/main" id="{CA9BB5C9-7BBF-4103-9FF0-7678929A554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345" t="22906" r="66299" b="67413"/>
          <a:stretch/>
        </p:blipFill>
        <p:spPr>
          <a:xfrm>
            <a:off x="317163" y="4581111"/>
            <a:ext cx="578861" cy="648000"/>
          </a:xfrm>
          <a:prstGeom prst="rect">
            <a:avLst/>
          </a:prstGeom>
        </p:spPr>
      </p:pic>
      <p:pic>
        <p:nvPicPr>
          <p:cNvPr id="26" name="Content Placeholder 10">
            <a:extLst>
              <a:ext uri="{FF2B5EF4-FFF2-40B4-BE49-F238E27FC236}">
                <a16:creationId xmlns:a16="http://schemas.microsoft.com/office/drawing/2014/main" id="{8659CE3F-D8DC-43EB-ADE3-D889CAFDFC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5854" t="23578" r="47991" b="66803"/>
          <a:stretch/>
        </p:blipFill>
        <p:spPr>
          <a:xfrm>
            <a:off x="6283283" y="3293685"/>
            <a:ext cx="545975" cy="648000"/>
          </a:xfrm>
          <a:prstGeom prst="rect">
            <a:avLst/>
          </a:prstGeom>
        </p:spPr>
      </p:pic>
      <p:sp>
        <p:nvSpPr>
          <p:cNvPr id="14" name="Rectangle 13">
            <a:extLst>
              <a:ext uri="{FF2B5EF4-FFF2-40B4-BE49-F238E27FC236}">
                <a16:creationId xmlns:a16="http://schemas.microsoft.com/office/drawing/2014/main" id="{48131353-61A9-4E8B-9C3E-33B1A6621CB6}"/>
              </a:ext>
            </a:extLst>
          </p:cNvPr>
          <p:cNvSpPr/>
          <p:nvPr/>
        </p:nvSpPr>
        <p:spPr>
          <a:xfrm>
            <a:off x="0" y="0"/>
            <a:ext cx="12192000" cy="299591"/>
          </a:xfrm>
          <a:prstGeom prst="rect">
            <a:avLst/>
          </a:prstGeom>
          <a:solidFill>
            <a:srgbClr val="D7E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70513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ectangle 87">
            <a:extLst>
              <a:ext uri="{FF2B5EF4-FFF2-40B4-BE49-F238E27FC236}">
                <a16:creationId xmlns:a16="http://schemas.microsoft.com/office/drawing/2014/main" id="{EB5B1261-BA21-49DF-9344-EDC35CBAA60C}"/>
              </a:ext>
            </a:extLst>
          </p:cNvPr>
          <p:cNvSpPr/>
          <p:nvPr/>
        </p:nvSpPr>
        <p:spPr>
          <a:xfrm>
            <a:off x="212106" y="1840758"/>
            <a:ext cx="5796000" cy="4680115"/>
          </a:xfrm>
          <a:prstGeom prst="rect">
            <a:avLst/>
          </a:prstGeom>
          <a:noFill/>
          <a:ln w="952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048" tIns="12048" rIns="36000" bIns="12048" numCol="1" spcCol="1270" anchor="t" anchorCtr="0">
            <a:noAutofit/>
          </a:bodyPr>
          <a:lstStyle/>
          <a:p>
            <a:pPr>
              <a:spcAft>
                <a:spcPts val="1000"/>
              </a:spcAft>
            </a:pPr>
            <a:r>
              <a:rPr lang="en-GB" dirty="0">
                <a:solidFill>
                  <a:schemeClr val="tx1"/>
                </a:solidFill>
                <a:effectLst/>
                <a:latin typeface="Arial" panose="020B0604020202020204" pitchFamily="34" charset="0"/>
                <a:ea typeface="Calibri" panose="020F0502020204030204" pitchFamily="34" charset="0"/>
                <a:cs typeface="Arial" panose="020B0604020202020204" pitchFamily="34" charset="0"/>
              </a:rPr>
              <a:t>People are more likely to live happy, healthy lives if they have the best start in life, use their skills, and have control over their lives. </a:t>
            </a:r>
          </a:p>
          <a:p>
            <a:pPr>
              <a:spcAft>
                <a:spcPts val="1000"/>
              </a:spcAft>
            </a:pPr>
            <a:r>
              <a:rPr lang="en-GB" dirty="0">
                <a:solidFill>
                  <a:schemeClr val="tx1"/>
                </a:solidFill>
                <a:effectLst/>
                <a:latin typeface="Arial" panose="020B0604020202020204" pitchFamily="34" charset="0"/>
                <a:ea typeface="Calibri" panose="020F0502020204030204" pitchFamily="34" charset="0"/>
                <a:cs typeface="Arial" panose="020B0604020202020204" pitchFamily="34" charset="0"/>
              </a:rPr>
              <a:t>This includes access to good, fair employment, a decent standard of living, with help to stop people getting ill, and access to healthy sustainable places and communities.</a:t>
            </a:r>
          </a:p>
          <a:p>
            <a:pPr>
              <a:spcAft>
                <a:spcPts val="1000"/>
              </a:spcAft>
            </a:pPr>
            <a:r>
              <a:rPr lang="en-GB" dirty="0">
                <a:solidFill>
                  <a:schemeClr val="tx1"/>
                </a:solidFill>
                <a:latin typeface="Arial" panose="020B0604020202020204" pitchFamily="34" charset="0"/>
                <a:ea typeface="Calibri" panose="020F0502020204030204" pitchFamily="34" charset="0"/>
                <a:cs typeface="Arial" panose="020B0604020202020204" pitchFamily="34" charset="0"/>
              </a:rPr>
              <a:t>Our commitments to growth and sustainability include:</a:t>
            </a:r>
            <a:endParaRPr lang="en-GB"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285750" indent="-285750" defTabSz="222250">
              <a:spcBef>
                <a:spcPct val="0"/>
              </a:spcBef>
              <a:buFont typeface="Arial" panose="020B0604020202020204" pitchFamily="34" charset="0"/>
              <a:buChar char="•"/>
              <a:defRPr/>
            </a:pPr>
            <a:r>
              <a:rPr kumimoji="0" lang="en-GB" b="1" i="0" u="none" strike="noStrike" kern="1200" cap="none" spc="0" normalizeH="0" baseline="0" noProof="0" dirty="0">
                <a:ln>
                  <a:noFill/>
                </a:ln>
                <a:solidFill>
                  <a:schemeClr val="tx2"/>
                </a:solidFill>
                <a:effectLst/>
                <a:uLnTx/>
                <a:uFillTx/>
                <a:latin typeface="Arial" panose="020B0604020202020204" pitchFamily="34" charset="0"/>
                <a:cs typeface="Arial" panose="020B0604020202020204" pitchFamily="34" charset="0"/>
              </a:rPr>
              <a:t>Environmental sustainability: </a:t>
            </a:r>
            <a:r>
              <a:rPr kumimoji="0" lang="en-GB"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moving to </a:t>
            </a:r>
            <a:r>
              <a:rPr kumimoji="0" lang="en-GB"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net zero carbon emissions to reduce the effects of climate change.</a:t>
            </a:r>
          </a:p>
          <a:p>
            <a:pPr marL="285750" indent="-285750" defTabSz="222250">
              <a:spcBef>
                <a:spcPct val="0"/>
              </a:spcBef>
              <a:buFont typeface="Arial" panose="020B0604020202020204" pitchFamily="34" charset="0"/>
              <a:buChar char="•"/>
              <a:defRPr/>
            </a:pPr>
            <a:r>
              <a:rPr lang="en-GB" b="1" dirty="0">
                <a:solidFill>
                  <a:schemeClr val="tx2"/>
                </a:solidFill>
                <a:latin typeface="Arial" panose="020B0604020202020204" pitchFamily="34" charset="0"/>
                <a:cs typeface="Arial" panose="020B0604020202020204" pitchFamily="34" charset="0"/>
              </a:rPr>
              <a:t>Sustainable economic growth:</a:t>
            </a:r>
            <a:r>
              <a:rPr lang="en-GB" dirty="0">
                <a:solidFill>
                  <a:schemeClr val="tx1"/>
                </a:solidFill>
                <a:latin typeface="Arial" panose="020B0604020202020204" pitchFamily="34" charset="0"/>
                <a:cs typeface="Arial" panose="020B0604020202020204" pitchFamily="34" charset="0"/>
              </a:rPr>
              <a:t> improving opportunities for prosperity for all our population.</a:t>
            </a:r>
          </a:p>
          <a:p>
            <a:pPr marL="285750" indent="-285750" defTabSz="222250">
              <a:spcBef>
                <a:spcPct val="0"/>
              </a:spcBef>
              <a:buFont typeface="Arial" panose="020B0604020202020204" pitchFamily="34" charset="0"/>
              <a:buChar char="•"/>
              <a:defRPr/>
            </a:pPr>
            <a:r>
              <a:rPr kumimoji="0" lang="en-GB" b="1" i="0" u="none" strike="noStrike" kern="1200" cap="none" spc="0" normalizeH="0" baseline="0" noProof="0" dirty="0">
                <a:ln>
                  <a:noFill/>
                </a:ln>
                <a:solidFill>
                  <a:schemeClr val="tx2"/>
                </a:solidFill>
                <a:effectLst/>
                <a:uLnTx/>
                <a:uFillTx/>
                <a:latin typeface="Arial" panose="020B0604020202020204" pitchFamily="34" charset="0"/>
                <a:cs typeface="Arial" panose="020B0604020202020204" pitchFamily="34" charset="0"/>
              </a:rPr>
              <a:t>Delivering social value</a:t>
            </a:r>
            <a:r>
              <a:rPr kumimoji="0" lang="en-GB"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a:t>
            </a:r>
            <a:r>
              <a:rPr kumimoji="0" lang="en-GB"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e</a:t>
            </a:r>
            <a:r>
              <a:rPr kumimoji="0" lang="en-GB"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nsuring our work contributes to our whole society, so everyone has the chance of a decent standard of living.</a:t>
            </a:r>
          </a:p>
        </p:txBody>
      </p:sp>
      <p:grpSp>
        <p:nvGrpSpPr>
          <p:cNvPr id="21" name="Group 20">
            <a:extLst>
              <a:ext uri="{FF2B5EF4-FFF2-40B4-BE49-F238E27FC236}">
                <a16:creationId xmlns:a16="http://schemas.microsoft.com/office/drawing/2014/main" id="{9CF354D0-BD1B-442E-BA74-712CEDE3CE40}"/>
              </a:ext>
            </a:extLst>
          </p:cNvPr>
          <p:cNvGrpSpPr/>
          <p:nvPr/>
        </p:nvGrpSpPr>
        <p:grpSpPr>
          <a:xfrm>
            <a:off x="252400" y="1028890"/>
            <a:ext cx="5535864" cy="648000"/>
            <a:chOff x="130202" y="3483175"/>
            <a:chExt cx="5535864" cy="625655"/>
          </a:xfrm>
        </p:grpSpPr>
        <p:sp>
          <p:nvSpPr>
            <p:cNvPr id="25" name="TextBox 24">
              <a:extLst>
                <a:ext uri="{FF2B5EF4-FFF2-40B4-BE49-F238E27FC236}">
                  <a16:creationId xmlns:a16="http://schemas.microsoft.com/office/drawing/2014/main" id="{CDA17254-27E8-46DC-84EB-8ACDEAE9929A}"/>
                </a:ext>
              </a:extLst>
            </p:cNvPr>
            <p:cNvSpPr txBox="1"/>
            <p:nvPr/>
          </p:nvSpPr>
          <p:spPr>
            <a:xfrm>
              <a:off x="734066" y="3483175"/>
              <a:ext cx="4932000" cy="625655"/>
            </a:xfrm>
            <a:prstGeom prst="rect">
              <a:avLst/>
            </a:prstGeom>
            <a:solidFill>
              <a:srgbClr val="07A097"/>
            </a:solidFill>
            <a:ln>
              <a:noFill/>
            </a:ln>
          </p:spPr>
          <p:style>
            <a:lnRef idx="2">
              <a:schemeClr val="accent6">
                <a:shade val="50000"/>
              </a:schemeClr>
            </a:lnRef>
            <a:fillRef idx="1">
              <a:schemeClr val="accent6"/>
            </a:fillRef>
            <a:effectRef idx="0">
              <a:schemeClr val="accent6"/>
            </a:effectRef>
            <a:fontRef idx="minor">
              <a:schemeClr val="lt1"/>
            </a:fontRef>
          </p:style>
          <p:txBody>
            <a:bodyPr wrap="square" lIns="9000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 Growth and sustainability</a:t>
              </a:r>
            </a:p>
          </p:txBody>
        </p:sp>
        <p:pic>
          <p:nvPicPr>
            <p:cNvPr id="23" name="Content Placeholder 10">
              <a:extLst>
                <a:ext uri="{FF2B5EF4-FFF2-40B4-BE49-F238E27FC236}">
                  <a16:creationId xmlns:a16="http://schemas.microsoft.com/office/drawing/2014/main" id="{FDA45865-CFDD-45A5-8B08-BBE720F0F1A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4728" t="23005" r="29684" b="68809"/>
            <a:stretch/>
          </p:blipFill>
          <p:spPr>
            <a:xfrm>
              <a:off x="130202" y="3483175"/>
              <a:ext cx="603864" cy="625655"/>
            </a:xfrm>
            <a:prstGeom prst="rect">
              <a:avLst/>
            </a:prstGeom>
          </p:spPr>
        </p:pic>
      </p:grpSp>
      <p:sp>
        <p:nvSpPr>
          <p:cNvPr id="2" name="Slide Number Placeholder 1">
            <a:extLst>
              <a:ext uri="{FF2B5EF4-FFF2-40B4-BE49-F238E27FC236}">
                <a16:creationId xmlns:a16="http://schemas.microsoft.com/office/drawing/2014/main" id="{F06AC234-4BC2-4D21-B808-EDB6DCF1D30C}"/>
              </a:ext>
            </a:extLst>
          </p:cNvPr>
          <p:cNvSpPr>
            <a:spLocks noGrp="1"/>
          </p:cNvSpPr>
          <p:nvPr>
            <p:ph type="sldNum" sz="quarter" idx="12"/>
          </p:nvPr>
        </p:nvSpPr>
        <p:spPr/>
        <p:txBody>
          <a:bodyPr/>
          <a:lstStyle/>
          <a:p>
            <a:fld id="{30A60DCE-9105-48A5-8A92-25C9283756D1}" type="slidenum">
              <a:rPr lang="en-GB" smtClean="0"/>
              <a:t>8</a:t>
            </a:fld>
            <a:endParaRPr lang="en-GB" dirty="0"/>
          </a:p>
        </p:txBody>
      </p:sp>
      <p:sp>
        <p:nvSpPr>
          <p:cNvPr id="26" name="Title 1">
            <a:extLst>
              <a:ext uri="{FF2B5EF4-FFF2-40B4-BE49-F238E27FC236}">
                <a16:creationId xmlns:a16="http://schemas.microsoft.com/office/drawing/2014/main" id="{2AD2C7C6-0C0B-4EB8-AFD2-7FA189F1AA52}"/>
              </a:ext>
            </a:extLst>
          </p:cNvPr>
          <p:cNvSpPr txBox="1">
            <a:spLocks/>
          </p:cNvSpPr>
          <p:nvPr/>
        </p:nvSpPr>
        <p:spPr>
          <a:xfrm>
            <a:off x="252400" y="101828"/>
            <a:ext cx="11233248" cy="83099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r>
              <a:rPr lang="en-GB" sz="3200" dirty="0">
                <a:latin typeface="Arial" panose="020B0604020202020204" pitchFamily="34" charset="0"/>
                <a:cs typeface="Arial" panose="020B0604020202020204" pitchFamily="34" charset="0"/>
              </a:rPr>
              <a:t>What this means for me and my community</a:t>
            </a:r>
          </a:p>
        </p:txBody>
      </p:sp>
      <p:sp>
        <p:nvSpPr>
          <p:cNvPr id="27" name="Title 1">
            <a:extLst>
              <a:ext uri="{FF2B5EF4-FFF2-40B4-BE49-F238E27FC236}">
                <a16:creationId xmlns:a16="http://schemas.microsoft.com/office/drawing/2014/main" id="{E84EB05D-9E30-40BD-BF48-B7DE614BD94B}"/>
              </a:ext>
            </a:extLst>
          </p:cNvPr>
          <p:cNvSpPr>
            <a:spLocks noGrp="1"/>
          </p:cNvSpPr>
          <p:nvPr>
            <p:ph type="title"/>
          </p:nvPr>
        </p:nvSpPr>
        <p:spPr>
          <a:xfrm>
            <a:off x="6895681" y="1028890"/>
            <a:ext cx="4932000" cy="648000"/>
          </a:xfrm>
          <a:solidFill>
            <a:srgbClr val="38A8E0"/>
          </a:solidFill>
        </p:spPr>
        <p:txBody>
          <a:bodyPr>
            <a:normAutofit/>
          </a:bodyPr>
          <a:lstStyle/>
          <a:p>
            <a:r>
              <a:rPr lang="en-GB" sz="1800" dirty="0">
                <a:solidFill>
                  <a:schemeClr val="bg1"/>
                </a:solidFill>
                <a:latin typeface="Arial" panose="020B0604020202020204" pitchFamily="34" charset="0"/>
                <a:cs typeface="Arial" panose="020B0604020202020204" pitchFamily="34" charset="0"/>
              </a:rPr>
              <a:t>Tackling inequalities</a:t>
            </a:r>
          </a:p>
        </p:txBody>
      </p:sp>
      <p:pic>
        <p:nvPicPr>
          <p:cNvPr id="30" name="Content Placeholder 10">
            <a:extLst>
              <a:ext uri="{FF2B5EF4-FFF2-40B4-BE49-F238E27FC236}">
                <a16:creationId xmlns:a16="http://schemas.microsoft.com/office/drawing/2014/main" id="{27D1783E-FD78-4520-B280-EF34B7C7F96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3066" t="23126" r="11346" b="68688"/>
          <a:stretch/>
        </p:blipFill>
        <p:spPr>
          <a:xfrm>
            <a:off x="6291817" y="1028890"/>
            <a:ext cx="603864" cy="648000"/>
          </a:xfrm>
          <a:prstGeom prst="rect">
            <a:avLst/>
          </a:prstGeom>
        </p:spPr>
      </p:pic>
      <p:sp>
        <p:nvSpPr>
          <p:cNvPr id="14" name="TextBox 13">
            <a:extLst>
              <a:ext uri="{FF2B5EF4-FFF2-40B4-BE49-F238E27FC236}">
                <a16:creationId xmlns:a16="http://schemas.microsoft.com/office/drawing/2014/main" id="{A109A4F4-F410-4EE7-A5E1-1A58BE160749}"/>
              </a:ext>
            </a:extLst>
          </p:cNvPr>
          <p:cNvSpPr txBox="1"/>
          <p:nvPr/>
        </p:nvSpPr>
        <p:spPr>
          <a:xfrm>
            <a:off x="6208690" y="1840758"/>
            <a:ext cx="5643785" cy="4632037"/>
          </a:xfrm>
          <a:prstGeom prst="rect">
            <a:avLst/>
          </a:prstGeom>
          <a:noFill/>
        </p:spPr>
        <p:txBody>
          <a:bodyPr wrap="square">
            <a:spAutoFit/>
          </a:bodyPr>
          <a:lstStyle/>
          <a:p>
            <a:pPr algn="l">
              <a:spcAft>
                <a:spcPts val="1000"/>
              </a:spcAft>
            </a:pPr>
            <a:r>
              <a:rPr lang="en-GB" sz="1800" dirty="0">
                <a:solidFill>
                  <a:schemeClr val="tx1"/>
                </a:solidFill>
                <a:latin typeface="Arial" panose="020B0604020202020204" pitchFamily="34" charset="0"/>
                <a:cs typeface="Arial" panose="020B0604020202020204" pitchFamily="34" charset="0"/>
              </a:rPr>
              <a:t>Addressing inequalities in outcomes, access and experience is a golden thread that runs through all our priorities.</a:t>
            </a:r>
          </a:p>
          <a:p>
            <a:pPr>
              <a:spcAft>
                <a:spcPts val="1000"/>
              </a:spcAft>
            </a:pPr>
            <a:r>
              <a:rPr lang="en-GB" dirty="0">
                <a:latin typeface="Arial" panose="020B0604020202020204" pitchFamily="34" charset="0"/>
                <a:cs typeface="Arial" panose="020B0604020202020204" pitchFamily="34" charset="0"/>
              </a:rPr>
              <a:t>Through working with </a:t>
            </a:r>
            <a:r>
              <a:rPr lang="en-GB" b="1" dirty="0">
                <a:solidFill>
                  <a:schemeClr val="tx2"/>
                </a:solidFill>
                <a:latin typeface="Arial" panose="020B0604020202020204" pitchFamily="34" charset="0"/>
                <a:cs typeface="Arial" panose="020B0604020202020204" pitchFamily="34" charset="0"/>
              </a:rPr>
              <a:t>people and communities </a:t>
            </a:r>
            <a:r>
              <a:rPr lang="en-GB" dirty="0">
                <a:latin typeface="Arial" panose="020B0604020202020204" pitchFamily="34" charset="0"/>
                <a:cs typeface="Arial" panose="020B0604020202020204" pitchFamily="34" charset="0"/>
              </a:rPr>
              <a:t>we aim to understand more about the causes of inequalities and how to address them.</a:t>
            </a:r>
            <a:endParaRPr lang="en-GB" dirty="0">
              <a:highlight>
                <a:srgbClr val="FFFF00"/>
              </a:highlight>
              <a:latin typeface="Arial" panose="020B0604020202020204" pitchFamily="34" charset="0"/>
              <a:cs typeface="Arial" panose="020B0604020202020204" pitchFamily="34" charset="0"/>
            </a:endParaRPr>
          </a:p>
          <a:p>
            <a:pPr>
              <a:spcAft>
                <a:spcPts val="1000"/>
              </a:spcAft>
            </a:pPr>
            <a:r>
              <a:rPr lang="en-GB" dirty="0">
                <a:latin typeface="Arial" panose="020B0604020202020204" pitchFamily="34" charset="0"/>
                <a:cs typeface="Arial" panose="020B0604020202020204" pitchFamily="34" charset="0"/>
              </a:rPr>
              <a:t>We already know that the way we provide services makes a big difference to how they are used by our residents, and how they impact on health and wellbeing. We are determined that across our partnership, services and support will be </a:t>
            </a:r>
            <a:r>
              <a:rPr lang="en-GB" b="1" dirty="0">
                <a:solidFill>
                  <a:schemeClr val="tx2"/>
                </a:solidFill>
                <a:latin typeface="Arial" panose="020B0604020202020204" pitchFamily="34" charset="0"/>
                <a:cs typeface="Arial" panose="020B0604020202020204" pitchFamily="34" charset="0"/>
              </a:rPr>
              <a:t>fair and accessible </a:t>
            </a:r>
            <a:r>
              <a:rPr lang="en-GB" dirty="0">
                <a:latin typeface="Arial" panose="020B0604020202020204" pitchFamily="34" charset="0"/>
                <a:cs typeface="Arial" panose="020B0604020202020204" pitchFamily="34" charset="0"/>
              </a:rPr>
              <a:t>to all. </a:t>
            </a:r>
          </a:p>
          <a:p>
            <a:pPr>
              <a:spcAft>
                <a:spcPts val="1000"/>
              </a:spcAft>
            </a:pPr>
            <a:r>
              <a:rPr lang="en-GB" sz="1800" dirty="0">
                <a:solidFill>
                  <a:schemeClr val="tx1"/>
                </a:solidFill>
                <a:latin typeface="Arial" panose="020B0604020202020204" pitchFamily="34" charset="0"/>
                <a:cs typeface="Arial" panose="020B0604020202020204" pitchFamily="34" charset="0"/>
              </a:rPr>
              <a:t>We will also work to tackle the</a:t>
            </a:r>
            <a:r>
              <a:rPr lang="en-GB" sz="1800" b="1" dirty="0">
                <a:solidFill>
                  <a:schemeClr val="tx2"/>
                </a:solidFill>
                <a:latin typeface="Arial" panose="020B0604020202020204" pitchFamily="34" charset="0"/>
                <a:cs typeface="Arial" panose="020B0604020202020204" pitchFamily="34" charset="0"/>
              </a:rPr>
              <a:t> root causes of disadvantages</a:t>
            </a:r>
            <a:r>
              <a:rPr lang="en-GB" sz="1800" dirty="0">
                <a:solidFill>
                  <a:schemeClr val="tx2"/>
                </a:solidFill>
                <a:latin typeface="Arial" panose="020B0604020202020204" pitchFamily="34" charset="0"/>
                <a:cs typeface="Arial" panose="020B0604020202020204" pitchFamily="34" charset="0"/>
              </a:rPr>
              <a:t> </a:t>
            </a:r>
            <a:r>
              <a:rPr lang="en-GB" sz="1800" dirty="0">
                <a:solidFill>
                  <a:schemeClr val="tx1"/>
                </a:solidFill>
                <a:latin typeface="Arial" panose="020B0604020202020204" pitchFamily="34" charset="0"/>
                <a:cs typeface="Arial" panose="020B0604020202020204" pitchFamily="34" charset="0"/>
              </a:rPr>
              <a:t>in life, to support people to live longer in good health.</a:t>
            </a:r>
          </a:p>
        </p:txBody>
      </p:sp>
      <p:sp>
        <p:nvSpPr>
          <p:cNvPr id="11" name="Rectangle 10">
            <a:extLst>
              <a:ext uri="{FF2B5EF4-FFF2-40B4-BE49-F238E27FC236}">
                <a16:creationId xmlns:a16="http://schemas.microsoft.com/office/drawing/2014/main" id="{E819E97A-93CE-48EF-9A44-32C836002650}"/>
              </a:ext>
            </a:extLst>
          </p:cNvPr>
          <p:cNvSpPr/>
          <p:nvPr/>
        </p:nvSpPr>
        <p:spPr>
          <a:xfrm>
            <a:off x="0" y="0"/>
            <a:ext cx="12192000" cy="299591"/>
          </a:xfrm>
          <a:prstGeom prst="rect">
            <a:avLst/>
          </a:prstGeom>
          <a:solidFill>
            <a:srgbClr val="D7E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09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3B802B8-C63D-40F1-8DA7-C39FDA8B004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A60DCE-9105-48A5-8A92-25C9283756D1}" type="slidenum">
              <a:rPr kumimoji="0" lang="en-GB" sz="1200" b="0" i="0" u="none" strike="noStrike" kern="1200" cap="none" spc="0" normalizeH="0" baseline="0" noProof="0" smtClean="0">
                <a:ln>
                  <a:noFill/>
                </a:ln>
                <a:solidFill>
                  <a:srgbClr val="000000">
                    <a:tint val="75000"/>
                  </a:srgbClr>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srgbClr val="000000">
                  <a:tint val="75000"/>
                </a:srgbClr>
              </a:solidFill>
              <a:effectLst/>
              <a:uLnTx/>
              <a:uFillTx/>
              <a:latin typeface="Century Gothic" panose="020F0302020204030204"/>
              <a:ea typeface="+mn-ea"/>
              <a:cs typeface="+mn-cs"/>
            </a:endParaRPr>
          </a:p>
        </p:txBody>
      </p:sp>
      <p:sp>
        <p:nvSpPr>
          <p:cNvPr id="11" name="TextBox 10">
            <a:extLst>
              <a:ext uri="{FF2B5EF4-FFF2-40B4-BE49-F238E27FC236}">
                <a16:creationId xmlns:a16="http://schemas.microsoft.com/office/drawing/2014/main" id="{3E11FCC3-96E0-4D1B-8D23-ED2AF82B9CD6}"/>
              </a:ext>
            </a:extLst>
          </p:cNvPr>
          <p:cNvSpPr txBox="1"/>
          <p:nvPr/>
        </p:nvSpPr>
        <p:spPr>
          <a:xfrm>
            <a:off x="423676" y="878433"/>
            <a:ext cx="5746215" cy="5740033"/>
          </a:xfrm>
          <a:prstGeom prst="rect">
            <a:avLst/>
          </a:prstGeom>
          <a:noFill/>
        </p:spPr>
        <p:txBody>
          <a:bodyPr wrap="square">
            <a:spAutoFit/>
          </a:bodyPr>
          <a:lstStyle/>
          <a:p>
            <a:pPr>
              <a:spcAft>
                <a:spcPts val="1000"/>
              </a:spcAft>
            </a:pPr>
            <a:r>
              <a:rPr lang="en-GB" dirty="0">
                <a:latin typeface="Arial" panose="020B0604020202020204" pitchFamily="34" charset="0"/>
                <a:ea typeface="Calibri" panose="020F0502020204030204" pitchFamily="34" charset="0"/>
                <a:cs typeface="Arial" panose="020B0604020202020204" pitchFamily="34" charset="0"/>
              </a:rPr>
              <a:t>Our system is built on the principle that planning and delivery are best done as close to people as possible.</a:t>
            </a:r>
          </a:p>
          <a:p>
            <a:pPr>
              <a:spcAft>
                <a:spcPts val="1000"/>
              </a:spcAft>
            </a:pPr>
            <a:r>
              <a:rPr lang="en-GB" dirty="0">
                <a:latin typeface="Arial" panose="020B0604020202020204" pitchFamily="34" charset="0"/>
                <a:ea typeface="Calibri" panose="020F0502020204030204" pitchFamily="34" charset="0"/>
                <a:cs typeface="Arial" panose="020B0604020202020204" pitchFamily="34" charset="0"/>
              </a:rPr>
              <a:t>The most important collaboration in our system is the one we have with our </a:t>
            </a:r>
            <a:r>
              <a:rPr lang="en-GB" b="1" dirty="0">
                <a:latin typeface="Arial" panose="020B0604020202020204" pitchFamily="34" charset="0"/>
                <a:ea typeface="Calibri" panose="020F0502020204030204" pitchFamily="34" charset="0"/>
                <a:cs typeface="Arial" panose="020B0604020202020204" pitchFamily="34" charset="0"/>
              </a:rPr>
              <a:t>people and communities</a:t>
            </a:r>
            <a:r>
              <a:rPr lang="en-GB" dirty="0">
                <a:latin typeface="Arial" panose="020B0604020202020204" pitchFamily="34" charset="0"/>
                <a:ea typeface="Calibri" panose="020F0502020204030204" pitchFamily="34" charset="0"/>
                <a:cs typeface="Arial" panose="020B0604020202020204" pitchFamily="34" charset="0"/>
              </a:rPr>
              <a:t>. We will work in a way that represents the views of all our communities and support staff and residents to get involved in designing and delivering care.</a:t>
            </a:r>
          </a:p>
          <a:p>
            <a:pPr>
              <a:spcAft>
                <a:spcPts val="1000"/>
              </a:spcAft>
            </a:pPr>
            <a:r>
              <a:rPr lang="en-GB" dirty="0">
                <a:latin typeface="Arial" panose="020B0604020202020204" pitchFamily="34" charset="0"/>
                <a:ea typeface="Calibri" panose="020F0502020204030204" pitchFamily="34" charset="0"/>
                <a:cs typeface="Arial" panose="020B0604020202020204" pitchFamily="34" charset="0"/>
              </a:rPr>
              <a:t>Our new </a:t>
            </a:r>
            <a:r>
              <a:rPr lang="en-GB" b="1" dirty="0">
                <a:latin typeface="Arial" panose="020B0604020202020204" pitchFamily="34" charset="0"/>
                <a:ea typeface="Calibri" panose="020F0502020204030204" pitchFamily="34" charset="0"/>
                <a:cs typeface="Arial" panose="020B0604020202020204" pitchFamily="34" charset="0"/>
              </a:rPr>
              <a:t>neighbourhood teams </a:t>
            </a:r>
            <a:r>
              <a:rPr lang="en-GB" dirty="0">
                <a:latin typeface="Arial" panose="020B0604020202020204" pitchFamily="34" charset="0"/>
                <a:ea typeface="Calibri" panose="020F0502020204030204" pitchFamily="34" charset="0"/>
                <a:cs typeface="Arial" panose="020B0604020202020204" pitchFamily="34" charset="0"/>
              </a:rPr>
              <a:t>bring together NHS, Council and VCSE partners around a group of GP practices to support integrated care. These teams will compliment existing partnerships to support </a:t>
            </a:r>
            <a:r>
              <a:rPr lang="en-GB" b="1" dirty="0">
                <a:latin typeface="Arial" panose="020B0604020202020204" pitchFamily="34" charset="0"/>
                <a:ea typeface="Calibri" panose="020F0502020204030204" pitchFamily="34" charset="0"/>
                <a:cs typeface="Arial" panose="020B0604020202020204" pitchFamily="34" charset="0"/>
              </a:rPr>
              <a:t>children and young people </a:t>
            </a:r>
            <a:r>
              <a:rPr lang="en-GB" dirty="0">
                <a:latin typeface="Arial" panose="020B0604020202020204" pitchFamily="34" charset="0"/>
                <a:ea typeface="Calibri" panose="020F0502020204030204" pitchFamily="34" charset="0"/>
                <a:cs typeface="Arial" panose="020B0604020202020204" pitchFamily="34" charset="0"/>
              </a:rPr>
              <a:t>in place across our system. </a:t>
            </a:r>
          </a:p>
          <a:p>
            <a:pPr>
              <a:spcAft>
                <a:spcPts val="1000"/>
              </a:spcAft>
            </a:pPr>
            <a:r>
              <a:rPr lang="en-GB" dirty="0">
                <a:latin typeface="Arial" panose="020B0604020202020204" pitchFamily="34" charset="0"/>
                <a:ea typeface="Calibri" panose="020F0502020204030204" pitchFamily="34" charset="0"/>
                <a:cs typeface="Arial" panose="020B0604020202020204" pitchFamily="34" charset="0"/>
              </a:rPr>
              <a:t>The </a:t>
            </a:r>
            <a:r>
              <a:rPr lang="en-GB" b="1" dirty="0">
                <a:latin typeface="Arial" panose="020B0604020202020204" pitchFamily="34" charset="0"/>
                <a:ea typeface="Calibri" panose="020F0502020204030204" pitchFamily="34" charset="0"/>
                <a:cs typeface="Arial" panose="020B0604020202020204" pitchFamily="34" charset="0"/>
              </a:rPr>
              <a:t>Bedfordshire Care Alliance </a:t>
            </a:r>
            <a:r>
              <a:rPr lang="en-GB" dirty="0">
                <a:latin typeface="Arial" panose="020B0604020202020204" pitchFamily="34" charset="0"/>
                <a:ea typeface="Calibri" panose="020F0502020204030204" pitchFamily="34" charset="0"/>
                <a:cs typeface="Arial" panose="020B0604020202020204" pitchFamily="34" charset="0"/>
              </a:rPr>
              <a:t>focuses on things that are best done once for the whole of </a:t>
            </a:r>
            <a:r>
              <a:rPr lang="en-GB" dirty="0" err="1">
                <a:latin typeface="Arial" panose="020B0604020202020204" pitchFamily="34" charset="0"/>
                <a:ea typeface="Calibri" panose="020F0502020204030204" pitchFamily="34" charset="0"/>
                <a:cs typeface="Arial" panose="020B0604020202020204" pitchFamily="34" charset="0"/>
              </a:rPr>
              <a:t>Bedfordshire,</a:t>
            </a:r>
            <a:r>
              <a:rPr lang="en-GB" dirty="0">
                <a:latin typeface="Arial" panose="020B0604020202020204" pitchFamily="34" charset="0"/>
                <a:ea typeface="Calibri" panose="020F0502020204030204" pitchFamily="34" charset="0"/>
                <a:cs typeface="Arial" panose="020B0604020202020204" pitchFamily="34" charset="0"/>
              </a:rPr>
              <a:t> including promoting care at home. The </a:t>
            </a:r>
            <a:r>
              <a:rPr lang="en-GB" b="1" dirty="0">
                <a:latin typeface="Arial" panose="020B0604020202020204" pitchFamily="34" charset="0"/>
                <a:ea typeface="Calibri" panose="020F0502020204030204" pitchFamily="34" charset="0"/>
                <a:cs typeface="Arial" panose="020B0604020202020204" pitchFamily="34" charset="0"/>
              </a:rPr>
              <a:t>Mental Health, Learning Disability and Autism Provider Collaborative </a:t>
            </a:r>
            <a:r>
              <a:rPr lang="en-GB" dirty="0">
                <a:latin typeface="Arial" panose="020B0604020202020204" pitchFamily="34" charset="0"/>
                <a:ea typeface="Calibri" panose="020F0502020204030204" pitchFamily="34" charset="0"/>
                <a:cs typeface="Arial" panose="020B0604020202020204" pitchFamily="34" charset="0"/>
              </a:rPr>
              <a:t>supports our services and workforce, promoting emotional wellbeing for children and young people and support for people with autism.</a:t>
            </a:r>
          </a:p>
        </p:txBody>
      </p:sp>
      <p:sp>
        <p:nvSpPr>
          <p:cNvPr id="14" name="Title 1">
            <a:extLst>
              <a:ext uri="{FF2B5EF4-FFF2-40B4-BE49-F238E27FC236}">
                <a16:creationId xmlns:a16="http://schemas.microsoft.com/office/drawing/2014/main" id="{FA14D005-70AD-498D-82AE-9F3F3E01D021}"/>
              </a:ext>
            </a:extLst>
          </p:cNvPr>
          <p:cNvSpPr txBox="1">
            <a:spLocks/>
          </p:cNvSpPr>
          <p:nvPr/>
        </p:nvSpPr>
        <p:spPr>
          <a:xfrm>
            <a:off x="252400" y="101828"/>
            <a:ext cx="11233248" cy="83099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r>
              <a:rPr lang="en-GB" sz="3200" dirty="0">
                <a:latin typeface="Arial" panose="020B0604020202020204" pitchFamily="34" charset="0"/>
                <a:cs typeface="Arial" panose="020B0604020202020204" pitchFamily="34" charset="0"/>
              </a:rPr>
              <a:t>The collaborations designed to meet local needs</a:t>
            </a:r>
          </a:p>
        </p:txBody>
      </p:sp>
      <p:sp>
        <p:nvSpPr>
          <p:cNvPr id="15" name="TextBox 14">
            <a:extLst>
              <a:ext uri="{FF2B5EF4-FFF2-40B4-BE49-F238E27FC236}">
                <a16:creationId xmlns:a16="http://schemas.microsoft.com/office/drawing/2014/main" id="{B0CB2185-D4C7-4BCE-B2A7-C6262D72A530}"/>
              </a:ext>
            </a:extLst>
          </p:cNvPr>
          <p:cNvSpPr txBox="1"/>
          <p:nvPr/>
        </p:nvSpPr>
        <p:spPr>
          <a:xfrm>
            <a:off x="6237756" y="1768955"/>
            <a:ext cx="5668466" cy="93600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nchor="ctr">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Understanding our communities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Promoting prevention and health promotion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Transforming care with primary care and the VCSE</a:t>
            </a:r>
          </a:p>
        </p:txBody>
      </p:sp>
      <p:sp>
        <p:nvSpPr>
          <p:cNvPr id="27" name="Rectangle: Rounded Corners 26">
            <a:extLst>
              <a:ext uri="{FF2B5EF4-FFF2-40B4-BE49-F238E27FC236}">
                <a16:creationId xmlns:a16="http://schemas.microsoft.com/office/drawing/2014/main" id="{21AC8A23-CB03-4705-B2CD-A96F86ADABA4}"/>
              </a:ext>
            </a:extLst>
          </p:cNvPr>
          <p:cNvSpPr/>
          <p:nvPr/>
        </p:nvSpPr>
        <p:spPr>
          <a:xfrm>
            <a:off x="6237756" y="1476880"/>
            <a:ext cx="2734885" cy="316800"/>
          </a:xfrm>
          <a:prstGeom prst="roundRect">
            <a:avLst/>
          </a:prstGeom>
          <a:solidFill>
            <a:srgbClr val="662964"/>
          </a:solidFill>
          <a:ln>
            <a:solidFill>
              <a:srgbClr val="61116A"/>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Bedford</a:t>
            </a:r>
            <a:r>
              <a:rPr kumimoji="0" lang="en-GB" b="1" i="0" u="none" strike="noStrike" kern="1200" cap="none" spc="0" normalizeH="0" baseline="0" noProof="0" dirty="0">
                <a:ln>
                  <a:noFill/>
                </a:ln>
                <a:solidFill>
                  <a:srgbClr val="2B307E"/>
                </a:solidFill>
                <a:effectLst/>
                <a:uLnTx/>
                <a:uFillTx/>
                <a:latin typeface="Arial" panose="020B0604020202020204" pitchFamily="34" charset="0"/>
                <a:cs typeface="Arial" panose="020B0604020202020204" pitchFamily="34" charset="0"/>
              </a:rPr>
              <a:t> </a:t>
            </a:r>
            <a:r>
              <a:rPr kumimoji="0" lang="en-GB"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Borough</a:t>
            </a:r>
          </a:p>
        </p:txBody>
      </p:sp>
      <p:sp>
        <p:nvSpPr>
          <p:cNvPr id="16" name="TextBox 15">
            <a:extLst>
              <a:ext uri="{FF2B5EF4-FFF2-40B4-BE49-F238E27FC236}">
                <a16:creationId xmlns:a16="http://schemas.microsoft.com/office/drawing/2014/main" id="{C54AFBCC-1FAF-4973-98ED-C2546CDE32D9}"/>
              </a:ext>
            </a:extLst>
          </p:cNvPr>
          <p:cNvSpPr txBox="1"/>
          <p:nvPr/>
        </p:nvSpPr>
        <p:spPr>
          <a:xfrm>
            <a:off x="6237756" y="2972305"/>
            <a:ext cx="5668467" cy="92333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nchor="ctr">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Improving access and supporting healthy choices</a:t>
            </a:r>
            <a:endParaRPr kumimoji="0" lang="en-GB" b="0" i="0" u="none" strike="noStrike" kern="1200" cap="none" spc="0" normalizeH="0" baseline="0" noProof="0" dirty="0">
              <a:ln>
                <a:noFill/>
              </a:ln>
              <a:solidFill>
                <a:srgbClr val="000000"/>
              </a:solidFill>
              <a:effectLst/>
              <a:highlight>
                <a:srgbClr val="FFFF00"/>
              </a:highlight>
              <a:uLnTx/>
              <a:uFillTx/>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Supporting independence for older people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Tackling inequalities and wider health determinants</a:t>
            </a:r>
          </a:p>
        </p:txBody>
      </p:sp>
      <p:sp>
        <p:nvSpPr>
          <p:cNvPr id="30" name="Rectangle: Rounded Corners 29">
            <a:extLst>
              <a:ext uri="{FF2B5EF4-FFF2-40B4-BE49-F238E27FC236}">
                <a16:creationId xmlns:a16="http://schemas.microsoft.com/office/drawing/2014/main" id="{08FE1531-5BF9-4633-A80B-8F4E4D944A7E}"/>
              </a:ext>
            </a:extLst>
          </p:cNvPr>
          <p:cNvSpPr/>
          <p:nvPr/>
        </p:nvSpPr>
        <p:spPr>
          <a:xfrm>
            <a:off x="6237756" y="2680230"/>
            <a:ext cx="2725924" cy="316800"/>
          </a:xfrm>
          <a:prstGeom prst="roundRect">
            <a:avLst/>
          </a:prstGeom>
          <a:solidFill>
            <a:srgbClr val="8CC63E"/>
          </a:solidFill>
          <a:ln>
            <a:solidFill>
              <a:srgbClr val="92D05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Central </a:t>
            </a:r>
            <a:r>
              <a:rPr kumimoji="0" lang="en-GB" b="1"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Bedfordshire</a:t>
            </a:r>
          </a:p>
        </p:txBody>
      </p:sp>
      <p:sp>
        <p:nvSpPr>
          <p:cNvPr id="21" name="Rectangle 20">
            <a:extLst>
              <a:ext uri="{FF2B5EF4-FFF2-40B4-BE49-F238E27FC236}">
                <a16:creationId xmlns:a16="http://schemas.microsoft.com/office/drawing/2014/main" id="{C3010FB1-56B8-440F-827B-A5FDA944B69F}"/>
              </a:ext>
            </a:extLst>
          </p:cNvPr>
          <p:cNvSpPr/>
          <p:nvPr/>
        </p:nvSpPr>
        <p:spPr>
          <a:xfrm>
            <a:off x="6237756" y="5391060"/>
            <a:ext cx="5659506" cy="1094324"/>
          </a:xfrm>
          <a:prstGeom prst="rect">
            <a:avLst/>
          </a:prstGeom>
          <a:noFill/>
          <a:ln>
            <a:noFill/>
          </a:ln>
        </p:spPr>
        <p:style>
          <a:lnRef idx="2">
            <a:schemeClr val="accent4"/>
          </a:lnRef>
          <a:fillRef idx="1">
            <a:schemeClr val="lt1"/>
          </a:fillRef>
          <a:effectRef idx="0">
            <a:schemeClr val="accent4"/>
          </a:effectRef>
          <a:fontRef idx="minor">
            <a:schemeClr val="dk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Children and young people’s mental health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Tackling obesity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Supporting people with complex needs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000000"/>
                </a:solidFill>
                <a:latin typeface="Arial" panose="020B0604020202020204" pitchFamily="34" charset="0"/>
                <a:cs typeface="Arial" panose="020B0604020202020204" pitchFamily="34" charset="0"/>
              </a:rPr>
              <a:t>Reducing</a:t>
            </a: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avoidable hospital admissions</a:t>
            </a:r>
          </a:p>
        </p:txBody>
      </p:sp>
      <p:sp>
        <p:nvSpPr>
          <p:cNvPr id="17" name="Rectangle 16">
            <a:extLst>
              <a:ext uri="{FF2B5EF4-FFF2-40B4-BE49-F238E27FC236}">
                <a16:creationId xmlns:a16="http://schemas.microsoft.com/office/drawing/2014/main" id="{F5C8543D-BFEF-4083-B0BB-7391667DD0EF}"/>
              </a:ext>
            </a:extLst>
          </p:cNvPr>
          <p:cNvSpPr/>
          <p:nvPr/>
        </p:nvSpPr>
        <p:spPr>
          <a:xfrm>
            <a:off x="6237756" y="4162985"/>
            <a:ext cx="5659506" cy="93600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Giving every child the best start in life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Sustainable communities and tackling inequalities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Reducing frailty and supporting independence</a:t>
            </a:r>
          </a:p>
        </p:txBody>
      </p:sp>
      <p:sp>
        <p:nvSpPr>
          <p:cNvPr id="33" name="Rectangle: Rounded Corners 32">
            <a:extLst>
              <a:ext uri="{FF2B5EF4-FFF2-40B4-BE49-F238E27FC236}">
                <a16:creationId xmlns:a16="http://schemas.microsoft.com/office/drawing/2014/main" id="{5E5779BB-DF24-4464-9DCE-33671B31A0BB}"/>
              </a:ext>
            </a:extLst>
          </p:cNvPr>
          <p:cNvSpPr/>
          <p:nvPr/>
        </p:nvSpPr>
        <p:spPr>
          <a:xfrm>
            <a:off x="6237756" y="3870910"/>
            <a:ext cx="2725924" cy="316800"/>
          </a:xfrm>
          <a:prstGeom prst="roundRect">
            <a:avLst/>
          </a:prstGeom>
          <a:solidFill>
            <a:srgbClr val="61116A"/>
          </a:solidFill>
          <a:ln>
            <a:solidFill>
              <a:srgbClr val="6629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Luton</a:t>
            </a:r>
          </a:p>
        </p:txBody>
      </p:sp>
      <p:sp>
        <p:nvSpPr>
          <p:cNvPr id="31" name="TextBox 30">
            <a:extLst>
              <a:ext uri="{FF2B5EF4-FFF2-40B4-BE49-F238E27FC236}">
                <a16:creationId xmlns:a16="http://schemas.microsoft.com/office/drawing/2014/main" id="{E2AB8C37-32DC-4CEA-9078-2B42DC886D79}"/>
              </a:ext>
            </a:extLst>
          </p:cNvPr>
          <p:cNvSpPr txBox="1"/>
          <p:nvPr/>
        </p:nvSpPr>
        <p:spPr>
          <a:xfrm>
            <a:off x="6169891" y="828442"/>
            <a:ext cx="6096000" cy="646331"/>
          </a:xfrm>
          <a:prstGeom prst="rect">
            <a:avLst/>
          </a:prstGeom>
          <a:noFill/>
        </p:spPr>
        <p:txBody>
          <a:bodyPr wrap="square">
            <a:spAutoFit/>
          </a:bodyPr>
          <a:lstStyle/>
          <a:p>
            <a:pPr>
              <a:spcAft>
                <a:spcPts val="1000"/>
              </a:spcAft>
            </a:pPr>
            <a:r>
              <a:rPr lang="en-GB" dirty="0">
                <a:latin typeface="Arial" panose="020B0604020202020204" pitchFamily="34" charset="0"/>
                <a:cs typeface="Arial" panose="020B0604020202020204" pitchFamily="34" charset="0"/>
              </a:rPr>
              <a:t>Our place based partnerships have also come together to set out their local priorities in draft place plans: </a:t>
            </a:r>
          </a:p>
        </p:txBody>
      </p:sp>
      <p:sp>
        <p:nvSpPr>
          <p:cNvPr id="49" name="Rectangle: Rounded Corners 48">
            <a:extLst>
              <a:ext uri="{FF2B5EF4-FFF2-40B4-BE49-F238E27FC236}">
                <a16:creationId xmlns:a16="http://schemas.microsoft.com/office/drawing/2014/main" id="{04A13448-C292-480D-8E4B-40FE4C2308C6}"/>
              </a:ext>
            </a:extLst>
          </p:cNvPr>
          <p:cNvSpPr/>
          <p:nvPr/>
        </p:nvSpPr>
        <p:spPr>
          <a:xfrm>
            <a:off x="6237756" y="5074260"/>
            <a:ext cx="2725924" cy="316800"/>
          </a:xfrm>
          <a:prstGeom prst="roundRect">
            <a:avLst/>
          </a:prstGeom>
          <a:solidFill>
            <a:srgbClr val="027D85"/>
          </a:solidFill>
          <a:ln>
            <a:solidFill>
              <a:srgbClr val="027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Milton Keynes</a:t>
            </a:r>
          </a:p>
        </p:txBody>
      </p:sp>
      <p:sp>
        <p:nvSpPr>
          <p:cNvPr id="32" name="Rectangle 31">
            <a:extLst>
              <a:ext uri="{FF2B5EF4-FFF2-40B4-BE49-F238E27FC236}">
                <a16:creationId xmlns:a16="http://schemas.microsoft.com/office/drawing/2014/main" id="{778F71EC-7C14-4701-AB15-16C9631F2648}"/>
              </a:ext>
            </a:extLst>
          </p:cNvPr>
          <p:cNvSpPr/>
          <p:nvPr/>
        </p:nvSpPr>
        <p:spPr>
          <a:xfrm>
            <a:off x="0" y="0"/>
            <a:ext cx="12192000" cy="299591"/>
          </a:xfrm>
          <a:prstGeom prst="rect">
            <a:avLst/>
          </a:prstGeom>
          <a:solidFill>
            <a:srgbClr val="D7E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098212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9644</TotalTime>
  <Words>2032</Words>
  <Application>Microsoft Office PowerPoint</Application>
  <PresentationFormat>Widescreen</PresentationFormat>
  <Paragraphs>135</Paragraphs>
  <Slides>10</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Calibri Light</vt:lpstr>
      <vt:lpstr>Century Gothic</vt:lpstr>
      <vt:lpstr>Office Theme</vt:lpstr>
      <vt:lpstr>1_Office Theme</vt:lpstr>
      <vt:lpstr>Bedfordshire, Luton and Milton Keynes Health and Care Strategy – Summary </vt:lpstr>
      <vt:lpstr>PowerPoint Presentation</vt:lpstr>
      <vt:lpstr>Our overarching ambition is…</vt:lpstr>
      <vt:lpstr>PowerPoint Presentation</vt:lpstr>
      <vt:lpstr>Building our partnership to deliver for our residents</vt:lpstr>
      <vt:lpstr>Where we will focus our efforts</vt:lpstr>
      <vt:lpstr>PowerPoint Presentation</vt:lpstr>
      <vt:lpstr>Tackling inequalities</vt:lpstr>
      <vt:lpstr>PowerPoint Presentation</vt:lpstr>
      <vt:lpstr>Working smarter across our system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BLMK ICP Strategy</dc:title>
  <dc:creator>BRIERLEY, Anne (NHS BEDFORDSHIRE, LUTON AND MILTON KEYNES ICB - M1J4Y)</dc:creator>
  <cp:lastModifiedBy>EVANS-RICHES, Michelle (NHS BEDFORDSHIRE, LUTON AND MILTON KEYNES ICB - M1J4Y)</cp:lastModifiedBy>
  <cp:revision>127</cp:revision>
  <dcterms:created xsi:type="dcterms:W3CDTF">2022-11-18T11:31:30Z</dcterms:created>
  <dcterms:modified xsi:type="dcterms:W3CDTF">2023-02-01T08:00:49Z</dcterms:modified>
</cp:coreProperties>
</file>