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0"/>
  </p:notesMasterIdLst>
  <p:handoutMasterIdLst>
    <p:handoutMasterId r:id="rId21"/>
  </p:handoutMasterIdLst>
  <p:sldIdLst>
    <p:sldId id="2145707499" r:id="rId5"/>
    <p:sldId id="2145707591" r:id="rId6"/>
    <p:sldId id="2145707592" r:id="rId7"/>
    <p:sldId id="2145707589" r:id="rId8"/>
    <p:sldId id="2145707588" r:id="rId9"/>
    <p:sldId id="2145707583" r:id="rId10"/>
    <p:sldId id="2145707584" r:id="rId11"/>
    <p:sldId id="2145707586" r:id="rId12"/>
    <p:sldId id="2145707587" r:id="rId13"/>
    <p:sldId id="2145707582" r:id="rId14"/>
    <p:sldId id="2145707594" r:id="rId15"/>
    <p:sldId id="2145707585" r:id="rId16"/>
    <p:sldId id="2145707581" r:id="rId17"/>
    <p:sldId id="2145707590" r:id="rId18"/>
    <p:sldId id="2145707593" r:id="rId1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797BE0D-A4F4-2010-9F9E-3CCA78EF1760}" name="Maria Wogan" initials="MW" userId="da541efc18af4660" providerId="Windows Live"/>
  <p188:author id="{B4F57F18-B95A-9BC4-5E5D-B5885794B652}" name="MAKIN, Sarah (NHS ARDEN AND GREATER EAST MIDLANDS COMMISSIONING SUPPORT UNIT)" initials="MS(AAGEMCSU" userId="MAKIN, Sarah (NHS ARDEN AND GREATER EAST MIDLANDS COMMISSIONING SUPPORT UNIT)" providerId="None"/>
  <p188:author id="{6725233E-E29C-F0CE-0437-2F059F6E8FC7}" name="KAY, Nicola (NHS BEDFORDSHIRE, LUTON AND MILTON KEYNES CCG)" initials="KN(BLAMKC" userId="S::nicola.kay1@nhs.net::f2af215a-2b4d-4628-b932-93de781f5923" providerId="AD"/>
  <p188:author id="{F7DA0C55-301D-CF21-5AE3-5DDCF6231CD0}" name="MAKIN, Sarah (NHS ARDEN AND GREATER EAST MIDLANDS COMMISSIONING SUPPORT UNIT)" initials="MU" userId="S::sarah.makin@nhs.net::4fd65ae1-427d-4af3-88e8-5b583d0fe425" providerId="AD"/>
  <p188:author id="{ECB53661-CB84-FABC-08D0-468CE26DED5B}" name="EGAN, Amy (NHS MIDLANDS AND LANCASHIRE COMMISSIONING SUPPORT UNIT)" initials="EA(MALCSU" userId="S::amy.egan@nhs.net::f1ce4bc6-31af-4737-852b-848913aad581" providerId="AD"/>
  <p188:author id="{BEB63188-953F-FF1B-0439-915E4C7FFBDF}" name="Patricia Coker" initials="PC" userId="S::Patricia.Coker@Centralbedfordshire.gov.uk::05ab3272-5b13-48a3-88a1-03fdc23b8a1c" providerId="AD"/>
  <p188:author id="{FE963598-6E81-6665-65E7-0BF186502BD2}" name="STEWARD, Clare (NHS BEDFORDSHIRE, LUTON AND MILTON KEYNES ICB - M1J4Y)" initials="SC(BLAMKIM" userId="S::clare.steward@nhs.net::d949f4a1-1358-4994-af16-4039fbcb04e4" providerId="AD"/>
  <p188:author id="{CA6F2FA8-7A6C-53EA-3CA9-A61F0553ECE6}" name="Sharon Kendal (MLCSU)" initials="SK(" userId="S::sharon.kendal@mlcsu.nhs.uk::e065a7e3-5912-4383-95b1-d4249b4ce15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ummers Michelle [Capability House] - NHS Bedfordshire CCG" initials="SM[H-NBC" lastIdx="2" clrIdx="0"/>
  <p:cmAuthor id="2" name="SUMMERS, Michelle (NHS BEDFORDSHIRE, LUTON AND MILTON KEYNES CCG)" initials="SM(BLAMKC" lastIdx="1" clrIdx="1"/>
  <p:cmAuthor id="3" name="COX, Felicity (NHS BEDFORDSHIRE, LUTON AND MILTON KEYNES CCG)" initials="CF(BLAMKC" lastIdx="2" clrIdx="2">
    <p:extLst>
      <p:ext uri="{19B8F6BF-5375-455C-9EA6-DF929625EA0E}">
        <p15:presenceInfo xmlns:p15="http://schemas.microsoft.com/office/powerpoint/2012/main" userId="S::felicity.cox1@nhs.net::177aee50-dec4-4092-ad3e-5eb6b7a0da9d" providerId="AD"/>
      </p:ext>
    </p:extLst>
  </p:cmAuthor>
  <p:cmAuthor id="4" name="Burke, Lisa" initials="BL" lastIdx="1" clrIdx="3">
    <p:extLst>
      <p:ext uri="{19B8F6BF-5375-455C-9EA6-DF929625EA0E}">
        <p15:presenceInfo xmlns:p15="http://schemas.microsoft.com/office/powerpoint/2012/main" userId="S-1-5-21-2115788902-895705927-2133884337-36892" providerId="AD"/>
      </p:ext>
    </p:extLst>
  </p:cmAuthor>
  <p:cmAuthor id="5" name="BASKERVILLE, Joyce (NHS BEDFORDSHIRE, LUTON AND MILTON KEYNES ICB - M1J4Y)" initials="BJ(BLAMKIM" lastIdx="1" clrIdx="4">
    <p:extLst>
      <p:ext uri="{19B8F6BF-5375-455C-9EA6-DF929625EA0E}">
        <p15:presenceInfo xmlns:p15="http://schemas.microsoft.com/office/powerpoint/2012/main" userId="S::joyce.baskerville@nhs.net::30af03aa-0341-4107-b894-06ec5b93a83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9223"/>
    <a:srgbClr val="8AC542"/>
    <a:srgbClr val="0E9347"/>
    <a:srgbClr val="84C944"/>
    <a:srgbClr val="C3E19F"/>
    <a:srgbClr val="C8F4DF"/>
    <a:srgbClr val="BDFFFC"/>
    <a:srgbClr val="262760"/>
    <a:srgbClr val="29398A"/>
    <a:srgbClr val="0278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6AB9EEA-714C-4A64-BDEB-793D57F3223A}" v="9" dt="2025-06-16T08:46:23.6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45" autoAdjust="0"/>
    <p:restoredTop sz="80576" autoAdjust="0"/>
  </p:normalViewPr>
  <p:slideViewPr>
    <p:cSldViewPr snapToGrid="0">
      <p:cViewPr varScale="1">
        <p:scale>
          <a:sx n="90" d="100"/>
          <a:sy n="90" d="100"/>
        </p:scale>
        <p:origin x="1440" y="84"/>
      </p:cViewPr>
      <p:guideLst>
        <p:guide orient="horz" pos="2160"/>
        <p:guide pos="3840"/>
      </p:guideLst>
    </p:cSldViewPr>
  </p:slideViewPr>
  <p:outlineViewPr>
    <p:cViewPr>
      <p:scale>
        <a:sx n="33" d="100"/>
        <a:sy n="33" d="100"/>
      </p:scale>
      <p:origin x="0" y="-5808"/>
    </p:cViewPr>
  </p:outlin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641C83-CE3C-424A-A3C0-ACBB77819B58}"/>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04890427-98C8-1045-B09A-5ECB8A043808}"/>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BB208CE8-14BE-B941-867D-D1C064CCABBA}" type="datetimeFigureOut">
              <a:rPr lang="en-US" smtClean="0"/>
              <a:t>6/16/2025</a:t>
            </a:fld>
            <a:endParaRPr lang="en-US" dirty="0"/>
          </a:p>
        </p:txBody>
      </p:sp>
      <p:sp>
        <p:nvSpPr>
          <p:cNvPr id="4" name="Footer Placeholder 3">
            <a:extLst>
              <a:ext uri="{FF2B5EF4-FFF2-40B4-BE49-F238E27FC236}">
                <a16:creationId xmlns:a16="http://schemas.microsoft.com/office/drawing/2014/main" id="{6A3E4524-8F7B-4F43-92F4-C394B4A7A578}"/>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C2D43A5-9F41-3A48-9F9C-630EA636C3D6}"/>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07E522A-CE6C-6545-8AF7-8AF2D4697723}" type="slidenum">
              <a:rPr lang="en-US" smtClean="0"/>
              <a:t>‹#›</a:t>
            </a:fld>
            <a:endParaRPr lang="en-US" dirty="0"/>
          </a:p>
        </p:txBody>
      </p:sp>
    </p:spTree>
    <p:extLst>
      <p:ext uri="{BB962C8B-B14F-4D97-AF65-F5344CB8AC3E}">
        <p14:creationId xmlns:p14="http://schemas.microsoft.com/office/powerpoint/2010/main" val="7727211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0352A32-C764-42B9-B872-738194D3D7E1}" type="datetimeFigureOut">
              <a:rPr lang="en-US"/>
              <a:t>6/16/2025</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9D2B880-4E56-49AE-BFD2-484CF7B3CBF2}" type="slidenum">
              <a:rPr lang="en-US"/>
              <a:t>‹#›</a:t>
            </a:fld>
            <a:endParaRPr lang="en-US" dirty="0"/>
          </a:p>
        </p:txBody>
      </p:sp>
    </p:spTree>
    <p:extLst>
      <p:ext uri="{BB962C8B-B14F-4D97-AF65-F5344CB8AC3E}">
        <p14:creationId xmlns:p14="http://schemas.microsoft.com/office/powerpoint/2010/main" val="3598166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2</a:t>
            </a:fld>
            <a:endParaRPr lang="en-US" dirty="0"/>
          </a:p>
        </p:txBody>
      </p:sp>
    </p:spTree>
    <p:extLst>
      <p:ext uri="{BB962C8B-B14F-4D97-AF65-F5344CB8AC3E}">
        <p14:creationId xmlns:p14="http://schemas.microsoft.com/office/powerpoint/2010/main" val="1674761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3</a:t>
            </a:fld>
            <a:endParaRPr lang="en-US" dirty="0"/>
          </a:p>
        </p:txBody>
      </p:sp>
    </p:spTree>
    <p:extLst>
      <p:ext uri="{BB962C8B-B14F-4D97-AF65-F5344CB8AC3E}">
        <p14:creationId xmlns:p14="http://schemas.microsoft.com/office/powerpoint/2010/main" val="7323128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2A1E5CC-8F04-9D43-BCD3-7275E8C1720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575334" y="304598"/>
            <a:ext cx="2712354" cy="1025518"/>
          </a:xfrm>
          <a:prstGeom prst="rect">
            <a:avLst/>
          </a:prstGeom>
        </p:spPr>
      </p:pic>
      <p:pic>
        <p:nvPicPr>
          <p:cNvPr id="10" name="Picture 9" descr="Background pattern&#10;&#10;Description automatically generated">
            <a:extLst>
              <a:ext uri="{FF2B5EF4-FFF2-40B4-BE49-F238E27FC236}">
                <a16:creationId xmlns:a16="http://schemas.microsoft.com/office/drawing/2014/main" id="{1335B568-8FF3-674B-84AB-66C54892E9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40216" y="-27384"/>
            <a:ext cx="4190280" cy="6902395"/>
          </a:xfrm>
          <a:prstGeom prst="rect">
            <a:avLst/>
          </a:prstGeom>
        </p:spPr>
      </p:pic>
      <p:pic>
        <p:nvPicPr>
          <p:cNvPr id="1028"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1981" y="-1317905"/>
            <a:ext cx="11783627" cy="431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Picture Placeholder 11">
            <a:extLst>
              <a:ext uri="{FF2B5EF4-FFF2-40B4-BE49-F238E27FC236}">
                <a16:creationId xmlns:a16="http://schemas.microsoft.com/office/drawing/2014/main" id="{065BF124-EE58-184B-8303-7C9EE0006F4B}"/>
              </a:ext>
            </a:extLst>
          </p:cNvPr>
          <p:cNvSpPr>
            <a:spLocks noGrp="1"/>
          </p:cNvSpPr>
          <p:nvPr>
            <p:ph type="pic" sz="quarter" idx="13"/>
          </p:nvPr>
        </p:nvSpPr>
        <p:spPr>
          <a:xfrm flipH="1">
            <a:off x="13491709" y="3069325"/>
            <a:ext cx="3797397" cy="3797397"/>
          </a:xfrm>
          <a:prstGeom prst="ellipse">
            <a:avLst/>
          </a:prstGeom>
          <a:noFill/>
        </p:spPr>
        <p:txBody>
          <a:bodyPr/>
          <a:lstStyle/>
          <a:p>
            <a:endParaRPr lang="en-US" dirty="0"/>
          </a:p>
        </p:txBody>
      </p:sp>
      <p:sp>
        <p:nvSpPr>
          <p:cNvPr id="14" name="Picture Placeholder 13">
            <a:extLst>
              <a:ext uri="{FF2B5EF4-FFF2-40B4-BE49-F238E27FC236}">
                <a16:creationId xmlns:a16="http://schemas.microsoft.com/office/drawing/2014/main" id="{0C3345FD-9198-AF48-823C-BB87935B7FE4}"/>
              </a:ext>
            </a:extLst>
          </p:cNvPr>
          <p:cNvSpPr>
            <a:spLocks noGrp="1"/>
          </p:cNvSpPr>
          <p:nvPr>
            <p:ph type="pic" sz="quarter" idx="14"/>
          </p:nvPr>
        </p:nvSpPr>
        <p:spPr>
          <a:xfrm>
            <a:off x="13722978" y="21501"/>
            <a:ext cx="2878306" cy="2880494"/>
          </a:xfrm>
          <a:prstGeom prst="ellipse">
            <a:avLst/>
          </a:prstGeom>
        </p:spPr>
        <p:txBody>
          <a:bodyPr/>
          <a:lstStyle/>
          <a:p>
            <a:endParaRPr lang="en-US" dirty="0"/>
          </a:p>
        </p:txBody>
      </p:sp>
      <p:sp>
        <p:nvSpPr>
          <p:cNvPr id="15" name="Title 1">
            <a:extLst>
              <a:ext uri="{FF2B5EF4-FFF2-40B4-BE49-F238E27FC236}">
                <a16:creationId xmlns:a16="http://schemas.microsoft.com/office/drawing/2014/main" id="{381A4210-7229-DB41-8DE5-7458F41EA868}"/>
              </a:ext>
            </a:extLst>
          </p:cNvPr>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16" name="Text Placeholder 2">
            <a:extLst>
              <a:ext uri="{FF2B5EF4-FFF2-40B4-BE49-F238E27FC236}">
                <a16:creationId xmlns:a16="http://schemas.microsoft.com/office/drawing/2014/main" id="{FCB8B451-CAFA-004A-89B1-D4C0D76248D6}"/>
              </a:ext>
            </a:extLst>
          </p:cNvPr>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117162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umber, Title and Content_7">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C429C66E-1CFE-BD48-A9EE-22A6C6D6F598}"/>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979480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umber, Title and Content_8">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3AE2386F-3B15-F54A-96E4-356500D7194E}"/>
              </a:ext>
            </a:extLst>
          </p:cNvPr>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73EC50AE-7C8C-3F4A-9BB7-13DFE250BDF6}"/>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14" name="Content Placeholder 2">
            <a:extLst>
              <a:ext uri="{FF2B5EF4-FFF2-40B4-BE49-F238E27FC236}">
                <a16:creationId xmlns:a16="http://schemas.microsoft.com/office/drawing/2014/main" id="{3118D4B9-6002-7242-AE5B-B554A9566D4E}"/>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5301657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and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7084723"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11">
            <a:extLst>
              <a:ext uri="{FF2B5EF4-FFF2-40B4-BE49-F238E27FC236}">
                <a16:creationId xmlns:a16="http://schemas.microsoft.com/office/drawing/2014/main" id="{69CCEFD7-EF02-3D4D-A3BA-F73AC8AD7124}"/>
              </a:ext>
            </a:extLst>
          </p:cNvPr>
          <p:cNvSpPr>
            <a:spLocks noGrp="1"/>
          </p:cNvSpPr>
          <p:nvPr>
            <p:ph type="pic" sz="quarter" idx="14"/>
          </p:nvPr>
        </p:nvSpPr>
        <p:spPr>
          <a:xfrm flipH="1">
            <a:off x="7955934" y="2086796"/>
            <a:ext cx="3797397" cy="3797397"/>
          </a:xfrm>
          <a:prstGeom prst="ellipse">
            <a:avLst/>
          </a:prstGeom>
          <a:noFill/>
        </p:spPr>
        <p:txBody>
          <a:bodyPr/>
          <a:lstStyle/>
          <a:p>
            <a:endParaRPr lang="en-US" dirty="0"/>
          </a:p>
        </p:txBody>
      </p:sp>
      <p:sp>
        <p:nvSpPr>
          <p:cNvPr id="12" name="Content Placeholder 2">
            <a:extLst>
              <a:ext uri="{FF2B5EF4-FFF2-40B4-BE49-F238E27FC236}">
                <a16:creationId xmlns:a16="http://schemas.microsoft.com/office/drawing/2014/main" id="{AC13482B-E75A-B24A-AE29-A6C2A25A4B3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202341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0" name="Title 1">
            <a:extLst>
              <a:ext uri="{FF2B5EF4-FFF2-40B4-BE49-F238E27FC236}">
                <a16:creationId xmlns:a16="http://schemas.microsoft.com/office/drawing/2014/main" id="{146EC874-EB04-354B-9362-80C38FAFC2CB}"/>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2" name="Oval 11">
            <a:extLst>
              <a:ext uri="{FF2B5EF4-FFF2-40B4-BE49-F238E27FC236}">
                <a16:creationId xmlns:a16="http://schemas.microsoft.com/office/drawing/2014/main" id="{184576D4-12E8-BD46-8E2A-6BE58E12DBF6}"/>
              </a:ext>
            </a:extLst>
          </p:cNvPr>
          <p:cNvSpPr/>
          <p:nvPr userDrawn="1"/>
        </p:nvSpPr>
        <p:spPr>
          <a:xfrm>
            <a:off x="596213" y="458434"/>
            <a:ext cx="1080120" cy="1080120"/>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4" name="Content Placeholder 2">
            <a:extLst>
              <a:ext uri="{FF2B5EF4-FFF2-40B4-BE49-F238E27FC236}">
                <a16:creationId xmlns:a16="http://schemas.microsoft.com/office/drawing/2014/main" id="{B3EABDAF-DEF9-144B-AA54-091C9F26BD09}"/>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5" name="Picture 14">
            <a:extLst>
              <a:ext uri="{FF2B5EF4-FFF2-40B4-BE49-F238E27FC236}">
                <a16:creationId xmlns:a16="http://schemas.microsoft.com/office/drawing/2014/main" id="{1BCA06D5-3EC0-394C-B80A-61CD43C5A122}"/>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2498823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03545CCA-7DB1-9D4C-A6D9-897CF0BB71F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FE1F1204-D2FF-3E40-8F9A-AEF62CCFB952}"/>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B564EE7F-CA5D-2445-870E-98CDFDA14BFE}"/>
              </a:ext>
            </a:extLst>
          </p:cNvPr>
          <p:cNvSpPr/>
          <p:nvPr userDrawn="1"/>
        </p:nvSpPr>
        <p:spPr>
          <a:xfrm>
            <a:off x="596213" y="458434"/>
            <a:ext cx="1080120" cy="1080120"/>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E1AB73A3-F52C-0949-A125-CD39FFA3BA74}"/>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 name="Content Placeholder 2">
            <a:extLst>
              <a:ext uri="{FF2B5EF4-FFF2-40B4-BE49-F238E27FC236}">
                <a16:creationId xmlns:a16="http://schemas.microsoft.com/office/drawing/2014/main" id="{4D1260C3-1604-4D48-BB21-8358FBBAD3B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63053A9-C3B3-2A4D-988E-753D3425059C}"/>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4494876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3311270C-9C91-A140-865B-E13553CB7900}"/>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65EA11FE-DF14-ED47-BB9D-0EAF224856F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033366F6-7006-4449-9BFC-188757522E48}"/>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30EA4015-EA8F-1B4A-BA15-223DE436BF63}"/>
              </a:ext>
            </a:extLst>
          </p:cNvPr>
          <p:cNvSpPr/>
          <p:nvPr userDrawn="1"/>
        </p:nvSpPr>
        <p:spPr>
          <a:xfrm>
            <a:off x="596213" y="458434"/>
            <a:ext cx="1080120" cy="108012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62736362-12FE-9049-9E29-EF62382C342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F8B53AFD-0CB9-8A4C-B0CB-3A315A50B03F}"/>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239586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6D228FC6-3DD4-BC43-80E0-ED2A58B2012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dirty="0"/>
              <a:t>Bedfordshire, Luton and Milton Keynes Health and Care Partnership</a:t>
            </a:r>
            <a:endParaRPr lang="en-GB" dirty="0"/>
          </a:p>
        </p:txBody>
      </p:sp>
      <p:sp>
        <p:nvSpPr>
          <p:cNvPr id="14" name="Content Placeholder 2">
            <a:extLst>
              <a:ext uri="{FF2B5EF4-FFF2-40B4-BE49-F238E27FC236}">
                <a16:creationId xmlns:a16="http://schemas.microsoft.com/office/drawing/2014/main" id="{B932F6ED-E73C-8047-A71B-37A60114CED1}"/>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itle 1">
            <a:extLst>
              <a:ext uri="{FF2B5EF4-FFF2-40B4-BE49-F238E27FC236}">
                <a16:creationId xmlns:a16="http://schemas.microsoft.com/office/drawing/2014/main" id="{F1C0BAA9-E631-7646-A612-36D961F66469}"/>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6" name="Oval 15">
            <a:extLst>
              <a:ext uri="{FF2B5EF4-FFF2-40B4-BE49-F238E27FC236}">
                <a16:creationId xmlns:a16="http://schemas.microsoft.com/office/drawing/2014/main" id="{4852B6C0-4E92-354F-8B42-17732F156197}"/>
              </a:ext>
            </a:extLst>
          </p:cNvPr>
          <p:cNvSpPr/>
          <p:nvPr userDrawn="1"/>
        </p:nvSpPr>
        <p:spPr>
          <a:xfrm>
            <a:off x="596213" y="458434"/>
            <a:ext cx="1080120" cy="108012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8" name="Content Placeholder 2">
            <a:extLst>
              <a:ext uri="{FF2B5EF4-FFF2-40B4-BE49-F238E27FC236}">
                <a16:creationId xmlns:a16="http://schemas.microsoft.com/office/drawing/2014/main" id="{D39F354D-A928-AD48-8400-1DF92DB8E640}"/>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8E8A105-20E1-274A-A139-BC31DEB40B76}"/>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627584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8BC6CEFE-586A-D04A-BD76-7AA7D1688162}"/>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59108212-FA42-B646-BD49-6E9A7521BD1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0D292033-F9BE-624A-9ACF-ECF3807FC8FA}"/>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5" name="Oval 14">
            <a:extLst>
              <a:ext uri="{FF2B5EF4-FFF2-40B4-BE49-F238E27FC236}">
                <a16:creationId xmlns:a16="http://schemas.microsoft.com/office/drawing/2014/main" id="{A39F9EA4-59B8-DE41-8274-B9A04E4EC460}"/>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C5682414-8E83-EA45-AEB3-686CD8293BE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37542ED5-F060-2049-B80F-0298CC6EA600}"/>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5100868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04940" y="1812699"/>
            <a:ext cx="5384800" cy="4313465"/>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11" name="Picture 10">
            <a:extLst>
              <a:ext uri="{FF2B5EF4-FFF2-40B4-BE49-F238E27FC236}">
                <a16:creationId xmlns:a16="http://schemas.microsoft.com/office/drawing/2014/main" id="{344C63B7-1F88-0248-8F1C-FD5E72E46CF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pic>
        <p:nvPicPr>
          <p:cNvPr id="12" name="Picture 11">
            <a:extLst>
              <a:ext uri="{FF2B5EF4-FFF2-40B4-BE49-F238E27FC236}">
                <a16:creationId xmlns:a16="http://schemas.microsoft.com/office/drawing/2014/main" id="{4BF3264E-C2CF-9244-BE51-9FE7E9B513D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Tree>
    <p:extLst>
      <p:ext uri="{BB962C8B-B14F-4D97-AF65-F5344CB8AC3E}">
        <p14:creationId xmlns:p14="http://schemas.microsoft.com/office/powerpoint/2010/main" val="29561623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5A8C793-FBE8-8D42-B07F-A2F1061D2987}"/>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8" name="Footer Placeholder 4">
            <a:extLst>
              <a:ext uri="{FF2B5EF4-FFF2-40B4-BE49-F238E27FC236}">
                <a16:creationId xmlns:a16="http://schemas.microsoft.com/office/drawing/2014/main" id="{B080E96A-B518-CC4C-93D4-FB346BDBEC7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9" name="Slide Number Placeholder 5">
            <a:extLst>
              <a:ext uri="{FF2B5EF4-FFF2-40B4-BE49-F238E27FC236}">
                <a16:creationId xmlns:a16="http://schemas.microsoft.com/office/drawing/2014/main" id="{933095F4-8AE0-C24B-9632-EA99B62C401B}"/>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10" name="Picture 9">
            <a:extLst>
              <a:ext uri="{FF2B5EF4-FFF2-40B4-BE49-F238E27FC236}">
                <a16:creationId xmlns:a16="http://schemas.microsoft.com/office/drawing/2014/main" id="{C30B3D59-F4A3-E643-A1FF-1826F0D1E27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11" name="Picture 10">
            <a:extLst>
              <a:ext uri="{FF2B5EF4-FFF2-40B4-BE49-F238E27FC236}">
                <a16:creationId xmlns:a16="http://schemas.microsoft.com/office/drawing/2014/main" id="{52DE9097-3F9F-E94F-BC45-EA2FBF7C905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603160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itle Slide 2">
    <p:spTree>
      <p:nvGrpSpPr>
        <p:cNvPr id="1" name=""/>
        <p:cNvGrpSpPr/>
        <p:nvPr/>
      </p:nvGrpSpPr>
      <p:grpSpPr>
        <a:xfrm>
          <a:off x="0" y="0"/>
          <a:ext cx="0" cy="0"/>
          <a:chOff x="0" y="0"/>
          <a:chExt cx="0" cy="0"/>
        </a:xfrm>
      </p:grpSpPr>
      <p:pic>
        <p:nvPicPr>
          <p:cNvPr id="7" name="Picture 6" descr="Background pattern&#10;&#10;Description automatically generated">
            <a:extLst>
              <a:ext uri="{FF2B5EF4-FFF2-40B4-BE49-F238E27FC236}">
                <a16:creationId xmlns:a16="http://schemas.microsoft.com/office/drawing/2014/main" id="{96087D88-2B50-7D4B-B089-E96A599AEB0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937" t="3129" b="65092"/>
          <a:stretch/>
        </p:blipFill>
        <p:spPr>
          <a:xfrm flipH="1">
            <a:off x="0" y="0"/>
            <a:ext cx="12192000" cy="6858000"/>
          </a:xfrm>
          <a:prstGeom prst="rect">
            <a:avLst/>
          </a:prstGeom>
        </p:spPr>
      </p:pic>
      <p:sp>
        <p:nvSpPr>
          <p:cNvPr id="2" name="Title 1"/>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3" name="Text Placeholder 2"/>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9" name="Picture 8">
            <a:extLst>
              <a:ext uri="{FF2B5EF4-FFF2-40B4-BE49-F238E27FC236}">
                <a16:creationId xmlns:a16="http://schemas.microsoft.com/office/drawing/2014/main" id="{A0C7D8BB-BEC3-ED4E-8905-3FE19DD14C3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883500" y="459266"/>
            <a:ext cx="2712354" cy="1025518"/>
          </a:xfrm>
          <a:prstGeom prst="rect">
            <a:avLst/>
          </a:prstGeom>
        </p:spPr>
      </p:pic>
    </p:spTree>
    <p:extLst>
      <p:ext uri="{BB962C8B-B14F-4D97-AF65-F5344CB8AC3E}">
        <p14:creationId xmlns:p14="http://schemas.microsoft.com/office/powerpoint/2010/main" val="40856069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B8AFA2F-E014-7040-ADF0-F9D5345AA06D}"/>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7" name="Slide Number Placeholder 5">
            <a:extLst>
              <a:ext uri="{FF2B5EF4-FFF2-40B4-BE49-F238E27FC236}">
                <a16:creationId xmlns:a16="http://schemas.microsoft.com/office/drawing/2014/main" id="{E40110C9-9253-6E4E-959D-9ED728D2BD11}"/>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F9775023-A94F-BF46-80BA-190548B266C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0A31613D-8589-A049-AD80-4AA0A87E413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021767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4"/>
            <a:ext cx="11172331" cy="428040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32FB19C6-C53B-8847-BD23-39748DCC736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765044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Title and Content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AD6CD807-B739-3D41-88A9-ABEAAF0A12F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66214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mber, Title and Content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9BFB4F38-94C3-154F-84F3-38BCB606234C}"/>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679395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mber, Title and Content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DFDE91C4-AEF5-5F44-AB54-183B7E47CA6B}"/>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87675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mber, Title and Content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EAE0F4FD-1908-0F41-8EFE-DEE66C81FF4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3798530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umber, Title and Content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Content Placeholder 2">
            <a:extLst>
              <a:ext uri="{FF2B5EF4-FFF2-40B4-BE49-F238E27FC236}">
                <a16:creationId xmlns:a16="http://schemas.microsoft.com/office/drawing/2014/main" id="{08D89DE4-A435-B94B-97FE-7F11E2CA37F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4014467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umber, Title and Content_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2F8DF2D6-CCCF-DD4C-8ACC-D5FDF08641B1}"/>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518420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1371" y="332656"/>
            <a:ext cx="11233248"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31371" y="1700809"/>
            <a:ext cx="11233248" cy="442535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61571" y="6356351"/>
            <a:ext cx="3092829"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Bedfordshire, Luton and Milton Keynes Health and Care Partnership</a:t>
            </a:r>
          </a:p>
        </p:txBody>
      </p:sp>
      <p:sp>
        <p:nvSpPr>
          <p:cNvPr id="6" name="Slide Number Placeholder 5"/>
          <p:cNvSpPr>
            <a:spLocks noGrp="1"/>
          </p:cNvSpPr>
          <p:nvPr>
            <p:ph type="sldNum" sz="quarter" idx="4"/>
          </p:nvPr>
        </p:nvSpPr>
        <p:spPr>
          <a:xfrm>
            <a:off x="8737600" y="6356351"/>
            <a:ext cx="29974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A60DCE-9105-48A5-8A92-25C9283756D1}" type="slidenum">
              <a:rPr lang="en-GB" smtClean="0"/>
              <a:t>‹#›</a:t>
            </a:fld>
            <a:endParaRPr lang="en-GB" dirty="0"/>
          </a:p>
        </p:txBody>
      </p:sp>
    </p:spTree>
    <p:extLst>
      <p:ext uri="{BB962C8B-B14F-4D97-AF65-F5344CB8AC3E}">
        <p14:creationId xmlns:p14="http://schemas.microsoft.com/office/powerpoint/2010/main" val="945396687"/>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7" r:id="rId5"/>
    <p:sldLayoutId id="2147483668" r:id="rId6"/>
    <p:sldLayoutId id="2147483669" r:id="rId7"/>
    <p:sldLayoutId id="2147483672" r:id="rId8"/>
    <p:sldLayoutId id="2147483671" r:id="rId9"/>
    <p:sldLayoutId id="2147483673" r:id="rId10"/>
    <p:sldLayoutId id="2147483670" r:id="rId11"/>
    <p:sldLayoutId id="2147483666" r:id="rId12"/>
    <p:sldLayoutId id="2147483661" r:id="rId13"/>
    <p:sldLayoutId id="2147483662" r:id="rId14"/>
    <p:sldLayoutId id="2147483664" r:id="rId15"/>
    <p:sldLayoutId id="2147483663" r:id="rId16"/>
    <p:sldLayoutId id="2147483665" r:id="rId17"/>
    <p:sldLayoutId id="2147483652" r:id="rId18"/>
    <p:sldLayoutId id="2147483654" r:id="rId19"/>
    <p:sldLayoutId id="2147483655" r:id="rId20"/>
  </p:sldLayoutIdLst>
  <p:hf hdr="0" dt="0"/>
  <p:txStyles>
    <p:titleStyle>
      <a:lvl1pPr algn="l" defTabSz="914400" rtl="0" eaLnBrk="1" latinLnBrk="0" hangingPunct="1">
        <a:spcBef>
          <a:spcPct val="0"/>
        </a:spcBef>
        <a:buNone/>
        <a:defRPr sz="4000" b="1"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hyperlink" Target="https://blmkhealthandcarepartnership.org/our-priorities/data-and-digital/digitising-social-care-disc-programme/" TargetMode="Externa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hyperlink" Target="mailto:blmkicb.digital.socialcare@nhs.net" TargetMode="External"/><Relationship Id="rId5" Type="http://schemas.openxmlformats.org/officeDocument/2006/relationships/image" Target="../media/image15.png"/><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8" Type="http://schemas.openxmlformats.org/officeDocument/2006/relationships/hyperlink" Target="mailto:blmkicb.digital.socialcare@nhs.net" TargetMode="External"/><Relationship Id="rId3" Type="http://schemas.openxmlformats.org/officeDocument/2006/relationships/image" Target="../media/image47.jpg"/><Relationship Id="rId7" Type="http://schemas.openxmlformats.org/officeDocument/2006/relationships/image" Target="../media/image34.svg"/><Relationship Id="rId2" Type="http://schemas.openxmlformats.org/officeDocument/2006/relationships/image" Target="../media/image46.png"/><Relationship Id="rId1" Type="http://schemas.openxmlformats.org/officeDocument/2006/relationships/slideLayout" Target="../slideLayouts/slideLayout5.xml"/><Relationship Id="rId6" Type="http://schemas.openxmlformats.org/officeDocument/2006/relationships/image" Target="../media/image33.png"/><Relationship Id="rId5" Type="http://schemas.openxmlformats.org/officeDocument/2006/relationships/hyperlink" Target="https://youtu.be/cSXqL_hE5OI?si=0Lfdk_2PrXfoUqLs" TargetMode="External"/><Relationship Id="rId10" Type="http://schemas.openxmlformats.org/officeDocument/2006/relationships/image" Target="../media/image41.svg"/><Relationship Id="rId4" Type="http://schemas.openxmlformats.org/officeDocument/2006/relationships/hyperlink" Target="https://youtu.be/v9n-R_03fbo?si=P2AJQOsWaPY4oxWA" TargetMode="External"/><Relationship Id="rId9"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hyperlink" Target="https://youtu.be/HQNW9wo5Efg" TargetMode="External"/><Relationship Id="rId2" Type="http://schemas.openxmlformats.org/officeDocument/2006/relationships/image" Target="../media/image48.jpg"/><Relationship Id="rId1" Type="http://schemas.openxmlformats.org/officeDocument/2006/relationships/slideLayout" Target="../slideLayouts/slideLayout6.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49.png"/></Relationships>
</file>

<file path=ppt/slides/_rels/slide1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16.jpeg"/><Relationship Id="rId1" Type="http://schemas.openxmlformats.org/officeDocument/2006/relationships/slideLayout" Target="../slideLayouts/slideLayout5.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www.youtube.com/watch?v=cqBJBck2SX0"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34.svg"/><Relationship Id="rId2" Type="http://schemas.openxmlformats.org/officeDocument/2006/relationships/image" Target="../media/image52.png"/><Relationship Id="rId1" Type="http://schemas.openxmlformats.org/officeDocument/2006/relationships/slideLayout" Target="../slideLayouts/slideLayout5.xml"/><Relationship Id="rId6" Type="http://schemas.openxmlformats.org/officeDocument/2006/relationships/image" Target="../media/image33.png"/><Relationship Id="rId5" Type="http://schemas.openxmlformats.org/officeDocument/2006/relationships/hyperlink" Target="https://youtu.be/8tBa9TGKSIc" TargetMode="External"/><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3" Type="http://schemas.openxmlformats.org/officeDocument/2006/relationships/image" Target="../media/image16.jpeg"/><Relationship Id="rId7" Type="http://schemas.openxmlformats.org/officeDocument/2006/relationships/image" Target="../media/image20.png"/><Relationship Id="rId12"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4.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6.png"/><Relationship Id="rId7" Type="http://schemas.openxmlformats.org/officeDocument/2006/relationships/hyperlink" Target="https://blmkhealthandcarepartnership.org/about/our-priorities/data-and-digital/digitising-social-care-disc-programme/robopets-eoi/" TargetMode="External"/><Relationship Id="rId2" Type="http://schemas.openxmlformats.org/officeDocument/2006/relationships/image" Target="../media/image27.jpg"/><Relationship Id="rId1" Type="http://schemas.openxmlformats.org/officeDocument/2006/relationships/slideLayout" Target="../slideLayouts/slideLayout6.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hyperlink" Target="mailto:blmkicb.digital.socialcare@nhs.net" TargetMode="External"/><Relationship Id="rId9" Type="http://schemas.openxmlformats.org/officeDocument/2006/relationships/image" Target="../media/image31.svg"/></Relationships>
</file>

<file path=ppt/slides/_rels/slide5.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25.png"/><Relationship Id="rId1" Type="http://schemas.openxmlformats.org/officeDocument/2006/relationships/slideLayout" Target="../slideLayouts/slideLayout4.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www.youtube.com/watch?v=IPI2toDNwfo"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g"/><Relationship Id="rId1" Type="http://schemas.openxmlformats.org/officeDocument/2006/relationships/slideLayout" Target="../slideLayouts/slideLayout4.xml"/><Relationship Id="rId4" Type="http://schemas.openxmlformats.org/officeDocument/2006/relationships/image" Target="../media/image37.png"/></Relationships>
</file>

<file path=ppt/slides/_rels/slide7.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9.png"/><Relationship Id="rId7" Type="http://schemas.openxmlformats.org/officeDocument/2006/relationships/hyperlink" Target="mailto:blmkicb.digital.socialcare@nhs.net" TargetMode="External"/><Relationship Id="rId2" Type="http://schemas.openxmlformats.org/officeDocument/2006/relationships/image" Target="../media/image38.png"/><Relationship Id="rId1" Type="http://schemas.openxmlformats.org/officeDocument/2006/relationships/slideLayout" Target="../slideLayouts/slideLayout5.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youtu.be/A2TumjdVYNE" TargetMode="External"/><Relationship Id="rId9" Type="http://schemas.openxmlformats.org/officeDocument/2006/relationships/image" Target="../media/image41.svg"/></Relationships>
</file>

<file path=ppt/slides/_rels/slide8.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43.jpg"/><Relationship Id="rId7" Type="http://schemas.openxmlformats.org/officeDocument/2006/relationships/hyperlink" Target="https://dspt.bedscaregroupltd.co.uk/" TargetMode="External"/><Relationship Id="rId2" Type="http://schemas.openxmlformats.org/officeDocument/2006/relationships/image" Target="../media/image42.png"/><Relationship Id="rId1" Type="http://schemas.openxmlformats.org/officeDocument/2006/relationships/slideLayout" Target="../slideLayouts/slideLayout12.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hyperlink" Target="mailto:blmkicb.digital.socialcare@nhs.net" TargetMode="External"/><Relationship Id="rId9" Type="http://schemas.openxmlformats.org/officeDocument/2006/relationships/image" Target="../media/image31.svg"/></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45.jpg"/><Relationship Id="rId7" Type="http://schemas.openxmlformats.org/officeDocument/2006/relationships/hyperlink" Target="mailto:blmkicb.digital.socialcare@nhs.net" TargetMode="External"/><Relationship Id="rId2" Type="http://schemas.openxmlformats.org/officeDocument/2006/relationships/image" Target="../media/image44.png"/><Relationship Id="rId1" Type="http://schemas.openxmlformats.org/officeDocument/2006/relationships/slideLayout" Target="../slideLayouts/slideLayout5.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www.youtube.com/watch?v=PirIKD_vpXA" TargetMode="External"/><Relationship Id="rId9" Type="http://schemas.openxmlformats.org/officeDocument/2006/relationships/image" Target="../media/image29.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C319C39-960C-795C-6A72-6E162C169C55}"/>
              </a:ext>
            </a:extLst>
          </p:cNvPr>
          <p:cNvSpPr>
            <a:spLocks noGrp="1"/>
          </p:cNvSpPr>
          <p:nvPr>
            <p:ph type="title"/>
          </p:nvPr>
        </p:nvSpPr>
        <p:spPr>
          <a:xfrm>
            <a:off x="567242" y="1624314"/>
            <a:ext cx="5595019" cy="2233333"/>
          </a:xfrm>
        </p:spPr>
        <p:txBody>
          <a:bodyPr>
            <a:noAutofit/>
          </a:bodyPr>
          <a:lstStyle/>
          <a:p>
            <a:r>
              <a:rPr lang="en-GB" sz="3200" dirty="0">
                <a:solidFill>
                  <a:srgbClr val="7030A0"/>
                </a:solidFill>
              </a:rPr>
              <a:t>BLMK ICS Digitising Social Care (DiSC) Programme</a:t>
            </a:r>
            <a:br>
              <a:rPr lang="en-GB" sz="3200" dirty="0">
                <a:solidFill>
                  <a:srgbClr val="06919C"/>
                </a:solidFill>
              </a:rPr>
            </a:br>
            <a:br>
              <a:rPr lang="en-GB" sz="1600" dirty="0">
                <a:solidFill>
                  <a:srgbClr val="06919C"/>
                </a:solidFill>
              </a:rPr>
            </a:br>
            <a:r>
              <a:rPr lang="en-GB" sz="3200" dirty="0">
                <a:solidFill>
                  <a:srgbClr val="06919C"/>
                </a:solidFill>
              </a:rPr>
              <a:t>Catalogue of products</a:t>
            </a:r>
            <a:endParaRPr lang="en-US" sz="3200" dirty="0">
              <a:solidFill>
                <a:srgbClr val="7030A0"/>
              </a:solidFill>
            </a:endParaRPr>
          </a:p>
        </p:txBody>
      </p:sp>
      <p:graphicFrame>
        <p:nvGraphicFramePr>
          <p:cNvPr id="8" name="Table 7">
            <a:extLst>
              <a:ext uri="{FF2B5EF4-FFF2-40B4-BE49-F238E27FC236}">
                <a16:creationId xmlns:a16="http://schemas.microsoft.com/office/drawing/2014/main" id="{923B9493-4235-244E-6F31-86C6D18D3E70}"/>
              </a:ext>
            </a:extLst>
          </p:cNvPr>
          <p:cNvGraphicFramePr>
            <a:graphicFrameLocks noGrp="1"/>
          </p:cNvGraphicFramePr>
          <p:nvPr/>
        </p:nvGraphicFramePr>
        <p:xfrm>
          <a:off x="1127448" y="5949280"/>
          <a:ext cx="8128000" cy="648072"/>
        </p:xfrm>
        <a:graphic>
          <a:graphicData uri="http://schemas.openxmlformats.org/drawingml/2006/table">
            <a:tbl>
              <a:tblPr firstRow="1" bandRow="1">
                <a:tableStyleId>{5C22544A-7EE6-4342-B048-85BDC9FD1C3A}</a:tableStyleId>
              </a:tblPr>
              <a:tblGrid>
                <a:gridCol w="1728192">
                  <a:extLst>
                    <a:ext uri="{9D8B030D-6E8A-4147-A177-3AD203B41FA5}">
                      <a16:colId xmlns:a16="http://schemas.microsoft.com/office/drawing/2014/main" val="324430576"/>
                    </a:ext>
                  </a:extLst>
                </a:gridCol>
                <a:gridCol w="2335808">
                  <a:extLst>
                    <a:ext uri="{9D8B030D-6E8A-4147-A177-3AD203B41FA5}">
                      <a16:colId xmlns:a16="http://schemas.microsoft.com/office/drawing/2014/main" val="107539327"/>
                    </a:ext>
                  </a:extLst>
                </a:gridCol>
                <a:gridCol w="2032000">
                  <a:extLst>
                    <a:ext uri="{9D8B030D-6E8A-4147-A177-3AD203B41FA5}">
                      <a16:colId xmlns:a16="http://schemas.microsoft.com/office/drawing/2014/main" val="755573446"/>
                    </a:ext>
                  </a:extLst>
                </a:gridCol>
                <a:gridCol w="2032000">
                  <a:extLst>
                    <a:ext uri="{9D8B030D-6E8A-4147-A177-3AD203B41FA5}">
                      <a16:colId xmlns:a16="http://schemas.microsoft.com/office/drawing/2014/main" val="3259001226"/>
                    </a:ext>
                  </a:extLst>
                </a:gridCol>
              </a:tblGrid>
              <a:tr h="648072">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extLst>
                  <a:ext uri="{0D108BD9-81ED-4DB2-BD59-A6C34878D82A}">
                    <a16:rowId xmlns:a16="http://schemas.microsoft.com/office/drawing/2014/main" val="655152770"/>
                  </a:ext>
                </a:extLst>
              </a:tr>
            </a:tbl>
          </a:graphicData>
        </a:graphic>
      </p:graphicFrame>
      <p:pic>
        <p:nvPicPr>
          <p:cNvPr id="9" name="Picture 8">
            <a:extLst>
              <a:ext uri="{FF2B5EF4-FFF2-40B4-BE49-F238E27FC236}">
                <a16:creationId xmlns:a16="http://schemas.microsoft.com/office/drawing/2014/main" id="{F5E6FCED-FD01-2010-DCA8-D2B3F53F7693}"/>
              </a:ext>
              <a:ext uri="{C183D7F6-B498-43B3-948B-1728B52AA6E4}">
                <adec:decorative xmlns:adec="http://schemas.microsoft.com/office/drawing/2017/decorative" val="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3433" y="5962971"/>
            <a:ext cx="1604180" cy="535023"/>
          </a:xfrm>
          <a:prstGeom prst="rect">
            <a:avLst/>
          </a:prstGeom>
          <a:solidFill>
            <a:schemeClr val="bg1"/>
          </a:solidFill>
          <a:ln>
            <a:noFill/>
          </a:ln>
        </p:spPr>
      </p:pic>
      <p:pic>
        <p:nvPicPr>
          <p:cNvPr id="10" name="Picture 9">
            <a:extLst>
              <a:ext uri="{FF2B5EF4-FFF2-40B4-BE49-F238E27FC236}">
                <a16:creationId xmlns:a16="http://schemas.microsoft.com/office/drawing/2014/main" id="{27F27051-1C78-03D1-F540-24EC70F4B396}"/>
              </a:ext>
              <a:ext uri="{C183D7F6-B498-43B3-948B-1728B52AA6E4}">
                <adec:decorative xmlns:adec="http://schemas.microsoft.com/office/drawing/2017/decorative" val="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2219" y="5962972"/>
            <a:ext cx="2048552" cy="648072"/>
          </a:xfrm>
          <a:prstGeom prst="rect">
            <a:avLst/>
          </a:prstGeom>
          <a:noFill/>
          <a:ln>
            <a:noFill/>
          </a:ln>
        </p:spPr>
      </p:pic>
      <p:pic>
        <p:nvPicPr>
          <p:cNvPr id="11" name="Picture 10">
            <a:extLst>
              <a:ext uri="{FF2B5EF4-FFF2-40B4-BE49-F238E27FC236}">
                <a16:creationId xmlns:a16="http://schemas.microsoft.com/office/drawing/2014/main" id="{0CAE40B8-A01E-87C0-B42E-B30C36E78FF6}"/>
              </a:ext>
              <a:ext uri="{C183D7F6-B498-43B3-948B-1728B52AA6E4}">
                <adec:decorative xmlns:adec="http://schemas.microsoft.com/office/drawing/2017/decorative" val="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03087" y="5863615"/>
            <a:ext cx="1768118" cy="634380"/>
          </a:xfrm>
          <a:prstGeom prst="rect">
            <a:avLst/>
          </a:prstGeom>
          <a:noFill/>
          <a:ln>
            <a:noFill/>
          </a:ln>
        </p:spPr>
      </p:pic>
      <p:pic>
        <p:nvPicPr>
          <p:cNvPr id="12" name="Picture 11">
            <a:extLst>
              <a:ext uri="{FF2B5EF4-FFF2-40B4-BE49-F238E27FC236}">
                <a16:creationId xmlns:a16="http://schemas.microsoft.com/office/drawing/2014/main" id="{AEAE307E-099F-0610-9A99-44C39DB2B736}"/>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14927" y="5977381"/>
            <a:ext cx="1864854" cy="520614"/>
          </a:xfrm>
          <a:prstGeom prst="rect">
            <a:avLst/>
          </a:prstGeom>
          <a:noFill/>
          <a:ln>
            <a:noFill/>
          </a:ln>
        </p:spPr>
      </p:pic>
      <p:sp>
        <p:nvSpPr>
          <p:cNvPr id="7" name="TextBox 6">
            <a:extLst>
              <a:ext uri="{FF2B5EF4-FFF2-40B4-BE49-F238E27FC236}">
                <a16:creationId xmlns:a16="http://schemas.microsoft.com/office/drawing/2014/main" id="{9859C12E-F69C-924C-CC3D-0ABF81A9BDA6}"/>
              </a:ext>
            </a:extLst>
          </p:cNvPr>
          <p:cNvSpPr txBox="1"/>
          <p:nvPr/>
        </p:nvSpPr>
        <p:spPr>
          <a:xfrm>
            <a:off x="567241" y="4570416"/>
            <a:ext cx="8539813" cy="1077218"/>
          </a:xfrm>
          <a:prstGeom prst="rect">
            <a:avLst/>
          </a:prstGeom>
          <a:noFill/>
        </p:spPr>
        <p:txBody>
          <a:bodyPr wrap="square">
            <a:spAutoFit/>
          </a:bodyPr>
          <a:lstStyle/>
          <a:p>
            <a:pPr>
              <a:spcAft>
                <a:spcPts val="1200"/>
              </a:spcAft>
            </a:pPr>
            <a:r>
              <a:rPr lang="en-GB" sz="1800" b="1" dirty="0">
                <a:latin typeface="Arial" panose="020B0604020202020204" pitchFamily="34" charset="0"/>
                <a:cs typeface="Arial" panose="020B0604020202020204" pitchFamily="34" charset="0"/>
              </a:rPr>
              <a:t>Email the team: </a:t>
            </a:r>
            <a:r>
              <a:rPr lang="en-GB" sz="1800" u="sng" dirty="0">
                <a:effectLst/>
                <a:latin typeface="Arial" panose="020B0604020202020204" pitchFamily="34" charset="0"/>
                <a:ea typeface="Calibri" panose="020F050202020403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blmkicb.digital.socialcare@nhs.net</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a:spcAft>
                <a:spcPts val="1200"/>
              </a:spcAft>
            </a:pPr>
            <a:r>
              <a:rPr lang="en-GB" sz="1800" b="1" dirty="0">
                <a:latin typeface="Arial" panose="020B0604020202020204" pitchFamily="34" charset="0"/>
                <a:cs typeface="Arial" panose="020B0604020202020204" pitchFamily="34" charset="0"/>
              </a:rPr>
              <a:t>Visit our webpages: </a:t>
            </a:r>
            <a: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https://blmkhealthandcarepartnership.org/our-priorities/</a:t>
            </a:r>
            <a:b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br>
            <a: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data-and-digital/digitising-social-care-disc-programme/</a:t>
            </a:r>
            <a:endParaRPr lang="en-GB" sz="18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87DD7664-139E-13BC-B4F9-408C4408829D}"/>
              </a:ext>
            </a:extLst>
          </p:cNvPr>
          <p:cNvSpPr txBox="1"/>
          <p:nvPr/>
        </p:nvSpPr>
        <p:spPr>
          <a:xfrm>
            <a:off x="567241" y="3885748"/>
            <a:ext cx="8539813" cy="369332"/>
          </a:xfrm>
          <a:prstGeom prst="rect">
            <a:avLst/>
          </a:prstGeom>
          <a:noFill/>
        </p:spPr>
        <p:txBody>
          <a:bodyPr wrap="square">
            <a:spAutoFit/>
          </a:bodyPr>
          <a:lstStyle/>
          <a:p>
            <a:pPr>
              <a:spcAft>
                <a:spcPts val="1200"/>
              </a:spcAft>
            </a:pPr>
            <a:r>
              <a:rPr lang="en-GB" sz="1800" b="1" dirty="0">
                <a:latin typeface="Arial" panose="020B0604020202020204" pitchFamily="34" charset="0"/>
                <a:cs typeface="Arial" panose="020B0604020202020204" pitchFamily="34" charset="0"/>
              </a:rPr>
              <a:t>Updated June 2025</a:t>
            </a: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57390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807" t="8605" r="10739" b="10338"/>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l="16262" t="966" r="18126" b="-1"/>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2229950" cy="1232291"/>
          </a:xfrm>
        </p:spPr>
        <p:txBody>
          <a:bodyPr/>
          <a:lstStyle/>
          <a:p>
            <a:r>
              <a:rPr lang="en-GB" dirty="0"/>
              <a:t>Proxy access</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5" y="1844824"/>
            <a:ext cx="7842126" cy="4436317"/>
          </a:xfrm>
        </p:spPr>
        <p:txBody>
          <a:bodyPr>
            <a:normAutofit/>
          </a:bodyPr>
          <a:lstStyle/>
          <a:p>
            <a:pPr marL="0" indent="0">
              <a:buNone/>
            </a:pPr>
            <a:r>
              <a:rPr lang="en-GB" sz="1800" b="1" dirty="0"/>
              <a:t>A safer, easier and quicker way of ordering repeat prescriptions </a:t>
            </a:r>
            <a:br>
              <a:rPr lang="en-GB" sz="1800" b="1" dirty="0"/>
            </a:br>
            <a:r>
              <a:rPr lang="en-GB" sz="1800" b="1" dirty="0"/>
              <a:t>online on behalf of care home residents.​ Enhances collaboration between care homes and GP practices by enabling real-time information sharing – including access to complete care records, streamlined medication ordering, and efficient appointment booking.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10</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81" y="3317388"/>
            <a:ext cx="6474692" cy="2693045"/>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Allows medication ordering 24 hours a day​</a:t>
            </a:r>
          </a:p>
          <a:p>
            <a:pPr marL="285750" indent="-285750" fontAlgn="base">
              <a:spcAft>
                <a:spcPts val="600"/>
              </a:spcAft>
              <a:buFont typeface="Wingdings" panose="05000000000000000000" pitchFamily="2" charset="2"/>
              <a:buChar char="ü"/>
            </a:pPr>
            <a:r>
              <a:rPr lang="en-GB" dirty="0">
                <a:latin typeface="+mj-lt"/>
                <a:cs typeface="Arial" panose="020B0604020202020204" pitchFamily="34" charset="0"/>
              </a:rPr>
              <a:t>Fewer emails and calls between care homes and GPs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Frees-up staff time to focus on delivering care​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Communication about repeat medications </a:t>
            </a:r>
            <a:br>
              <a:rPr lang="en-GB" dirty="0">
                <a:latin typeface="+mj-lt"/>
                <a:cs typeface="Arial" panose="020B0604020202020204" pitchFamily="34" charset="0"/>
              </a:rPr>
            </a:br>
            <a:r>
              <a:rPr lang="en-GB" dirty="0">
                <a:latin typeface="+mj-lt"/>
                <a:cs typeface="Arial" panose="020B0604020202020204" pitchFamily="34" charset="0"/>
              </a:rPr>
              <a:t>between GP and care home is safer, more </a:t>
            </a:r>
            <a:br>
              <a:rPr lang="en-GB" dirty="0">
                <a:latin typeface="+mj-lt"/>
                <a:cs typeface="Arial" panose="020B0604020202020204" pitchFamily="34" charset="0"/>
              </a:rPr>
            </a:br>
            <a:r>
              <a:rPr lang="en-GB" dirty="0">
                <a:latin typeface="+mj-lt"/>
                <a:cs typeface="Arial" panose="020B0604020202020204" pitchFamily="34" charset="0"/>
              </a:rPr>
              <a:t>efficient and cost-effective​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accuracy of medication ordering</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audit trails and reporting.</a:t>
            </a:r>
          </a:p>
        </p:txBody>
      </p:sp>
      <p:sp>
        <p:nvSpPr>
          <p:cNvPr id="15" name="TextBox 14">
            <a:extLst>
              <a:ext uri="{FF2B5EF4-FFF2-40B4-BE49-F238E27FC236}">
                <a16:creationId xmlns:a16="http://schemas.microsoft.com/office/drawing/2014/main" id="{32C39D21-0342-0151-587C-0C5627570C8C}"/>
              </a:ext>
            </a:extLst>
          </p:cNvPr>
          <p:cNvSpPr txBox="1"/>
          <p:nvPr/>
        </p:nvSpPr>
        <p:spPr>
          <a:xfrm>
            <a:off x="9528128" y="2355144"/>
            <a:ext cx="2304000" cy="2304000"/>
          </a:xfrm>
          <a:prstGeom prst="ellipse">
            <a:avLst/>
          </a:prstGeom>
          <a:solidFill>
            <a:srgbClr val="262760"/>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solidFill>
                  <a:schemeClr val="bg1"/>
                </a:solidFill>
                <a:ea typeface="Calibri"/>
                <a:cs typeface="Calibri"/>
              </a:rPr>
              <a:t>36% </a:t>
            </a:r>
            <a:br>
              <a:rPr lang="en-GB" sz="1600" b="1" dirty="0">
                <a:solidFill>
                  <a:schemeClr val="bg1"/>
                </a:solidFill>
                <a:ea typeface="Calibri"/>
                <a:cs typeface="Calibri"/>
              </a:rPr>
            </a:br>
            <a:r>
              <a:rPr lang="en-GB" sz="1600" dirty="0">
                <a:solidFill>
                  <a:schemeClr val="bg1"/>
                </a:solidFill>
                <a:ea typeface="Calibri"/>
                <a:cs typeface="Calibri"/>
              </a:rPr>
              <a:t>(</a:t>
            </a:r>
            <a:r>
              <a:rPr lang="en-GB" sz="1600" b="1" dirty="0">
                <a:solidFill>
                  <a:schemeClr val="bg1"/>
                </a:solidFill>
                <a:ea typeface="Calibri"/>
                <a:cs typeface="Calibri"/>
              </a:rPr>
              <a:t>97</a:t>
            </a:r>
            <a:r>
              <a:rPr lang="en-GB" sz="1600" dirty="0">
                <a:solidFill>
                  <a:schemeClr val="bg1"/>
                </a:solidFill>
                <a:ea typeface="Calibri"/>
                <a:cs typeface="Calibri"/>
              </a:rPr>
              <a:t> locations) have full access to GP services for someone they care for</a:t>
            </a:r>
          </a:p>
        </p:txBody>
      </p:sp>
      <p:sp>
        <p:nvSpPr>
          <p:cNvPr id="19" name="TextBox 18">
            <a:extLst>
              <a:ext uri="{FF2B5EF4-FFF2-40B4-BE49-F238E27FC236}">
                <a16:creationId xmlns:a16="http://schemas.microsoft.com/office/drawing/2014/main" id="{37B719A7-73E5-EFD4-0F2B-0B5DA7A2EEE5}"/>
              </a:ext>
            </a:extLst>
          </p:cNvPr>
          <p:cNvSpPr txBox="1"/>
          <p:nvPr/>
        </p:nvSpPr>
        <p:spPr>
          <a:xfrm>
            <a:off x="6131920" y="4816911"/>
            <a:ext cx="5861847" cy="1464231"/>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“It’s increased productivity and made things much easier for everybody. It’s increased communication and relationships with the GP surgery, and it reduces time wastage, medication errors and staff stress levels.” </a:t>
            </a:r>
          </a:p>
          <a:p>
            <a:pPr algn="ctr"/>
            <a:r>
              <a:rPr lang="en-GB" sz="1600" b="1" dirty="0">
                <a:ea typeface="Calibri"/>
                <a:cs typeface="Calibri"/>
              </a:rPr>
              <a:t>Claire Croucher, Registered Manager, Precious Homes</a:t>
            </a:r>
            <a:endParaRPr lang="en-US" sz="1600" b="1" dirty="0"/>
          </a:p>
        </p:txBody>
      </p:sp>
      <p:sp>
        <p:nvSpPr>
          <p:cNvPr id="11" name="TextBox 10">
            <a:hlinkClick r:id="rId4"/>
            <a:extLst>
              <a:ext uri="{FF2B5EF4-FFF2-40B4-BE49-F238E27FC236}">
                <a16:creationId xmlns:a16="http://schemas.microsoft.com/office/drawing/2014/main" id="{E87CEAE8-3A1C-1729-E472-FF8282C34275}"/>
              </a:ext>
            </a:extLst>
          </p:cNvPr>
          <p:cNvSpPr txBox="1"/>
          <p:nvPr/>
        </p:nvSpPr>
        <p:spPr>
          <a:xfrm>
            <a:off x="4462248" y="535569"/>
            <a:ext cx="2465025" cy="817245"/>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Local care </a:t>
            </a:r>
            <a:br>
              <a:rPr lang="en-GB" sz="1400" dirty="0">
                <a:ea typeface="Calibri"/>
                <a:cs typeface="Calibri"/>
              </a:rPr>
            </a:br>
            <a:r>
              <a:rPr lang="en-GB" sz="1400" dirty="0">
                <a:ea typeface="Calibri"/>
                <a:cs typeface="Calibri"/>
              </a:rPr>
              <a:t>home staff talk </a:t>
            </a:r>
            <a:br>
              <a:rPr lang="en-GB" sz="1400" dirty="0">
                <a:ea typeface="Calibri"/>
                <a:cs typeface="Calibri"/>
              </a:rPr>
            </a:br>
            <a:r>
              <a:rPr lang="en-GB" sz="1400" dirty="0">
                <a:ea typeface="Calibri"/>
                <a:cs typeface="Calibri"/>
              </a:rPr>
              <a:t>about Proxy Access</a:t>
            </a:r>
          </a:p>
        </p:txBody>
      </p:sp>
      <p:sp>
        <p:nvSpPr>
          <p:cNvPr id="14" name="TextBox 13">
            <a:hlinkClick r:id="rId5"/>
            <a:extLst>
              <a:ext uri="{FF2B5EF4-FFF2-40B4-BE49-F238E27FC236}">
                <a16:creationId xmlns:a16="http://schemas.microsoft.com/office/drawing/2014/main" id="{50709C3F-AAB9-B327-1738-0C294E72580C}"/>
              </a:ext>
            </a:extLst>
          </p:cNvPr>
          <p:cNvSpPr txBox="1"/>
          <p:nvPr/>
        </p:nvSpPr>
        <p:spPr>
          <a:xfrm>
            <a:off x="7063108" y="535569"/>
            <a:ext cx="2465020" cy="817245"/>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Local GP </a:t>
            </a:r>
            <a:br>
              <a:rPr lang="en-GB" sz="1400" dirty="0">
                <a:ea typeface="Calibri"/>
                <a:cs typeface="Calibri"/>
              </a:rPr>
            </a:br>
            <a:r>
              <a:rPr lang="en-GB" sz="1400" dirty="0">
                <a:ea typeface="Calibri"/>
                <a:cs typeface="Calibri"/>
              </a:rPr>
              <a:t>practice staff talk </a:t>
            </a:r>
            <a:br>
              <a:rPr lang="en-GB" sz="1400" dirty="0">
                <a:ea typeface="Calibri"/>
                <a:cs typeface="Calibri"/>
              </a:rPr>
            </a:br>
            <a:r>
              <a:rPr lang="en-GB" sz="1400" dirty="0">
                <a:ea typeface="Calibri"/>
                <a:cs typeface="Calibri"/>
              </a:rPr>
              <a:t>about Proxy Access</a:t>
            </a:r>
          </a:p>
        </p:txBody>
      </p:sp>
      <p:pic>
        <p:nvPicPr>
          <p:cNvPr id="16" name="Content Placeholder 16">
            <a:extLst>
              <a:ext uri="{FF2B5EF4-FFF2-40B4-BE49-F238E27FC236}">
                <a16:creationId xmlns:a16="http://schemas.microsoft.com/office/drawing/2014/main" id="{EC27AEC6-F61E-3C09-89DE-D20B86B4668A}"/>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063109" y="576106"/>
            <a:ext cx="717148" cy="717148"/>
          </a:xfrm>
          <a:prstGeom prst="rect">
            <a:avLst/>
          </a:prstGeom>
        </p:spPr>
      </p:pic>
      <p:pic>
        <p:nvPicPr>
          <p:cNvPr id="13" name="Content Placeholder 16">
            <a:extLst>
              <a:ext uri="{FF2B5EF4-FFF2-40B4-BE49-F238E27FC236}">
                <a16:creationId xmlns:a16="http://schemas.microsoft.com/office/drawing/2014/main" id="{0000222C-8332-E708-543B-F677A85675E8}"/>
              </a:ext>
              <a:ext uri="{C183D7F6-B498-43B3-948B-1728B52AA6E4}">
                <adec:decorative xmlns:adec="http://schemas.microsoft.com/office/drawing/2017/decorative" val="1"/>
              </a:ext>
            </a:extLst>
          </p:cNvPr>
          <p:cNvPicPr>
            <a:picLocks noGrp="1" noChangeAspect="1"/>
          </p:cNvPicPr>
          <p:nvPr>
            <p:ph idx="15"/>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462243" y="559424"/>
            <a:ext cx="739486" cy="739486"/>
          </a:xfrm>
        </p:spPr>
      </p:pic>
      <p:sp>
        <p:nvSpPr>
          <p:cNvPr id="2" name="TextBox 1">
            <a:extLst>
              <a:ext uri="{FF2B5EF4-FFF2-40B4-BE49-F238E27FC236}">
                <a16:creationId xmlns:a16="http://schemas.microsoft.com/office/drawing/2014/main" id="{FF9A10FA-7EBA-79AF-A95D-2013F17D8179}"/>
              </a:ext>
            </a:extLst>
          </p:cNvPr>
          <p:cNvSpPr txBox="1"/>
          <p:nvPr/>
        </p:nvSpPr>
        <p:spPr>
          <a:xfrm>
            <a:off x="452580" y="6126165"/>
            <a:ext cx="5501653" cy="646986"/>
          </a:xfrm>
          <a:prstGeom prst="roundRect">
            <a:avLst/>
          </a:prstGeom>
          <a:solidFill>
            <a:srgbClr val="26276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chemeClr val="bg1"/>
                </a:solidFill>
                <a:ea typeface="Calibri"/>
                <a:cs typeface="Calibri"/>
              </a:rPr>
              <a:t>To get involved or find out more, contact </a:t>
            </a:r>
            <a:r>
              <a:rPr lang="en-GB" sz="1600" b="1" dirty="0">
                <a:solidFill>
                  <a:schemeClr val="bg1"/>
                </a:solidFill>
                <a:ea typeface="Calibri"/>
                <a:cs typeface="Calibri"/>
              </a:rPr>
              <a:t>blmkicb.digital.socialcare@nhs.net</a:t>
            </a:r>
            <a:r>
              <a:rPr lang="en-GB" sz="1600" dirty="0">
                <a:solidFill>
                  <a:schemeClr val="bg1"/>
                </a:solidFill>
                <a:ea typeface="Calibri"/>
                <a:cs typeface="Calibri"/>
              </a:rPr>
              <a:t> </a:t>
            </a:r>
            <a:endParaRPr lang="en-US" sz="1600" b="1" dirty="0">
              <a:solidFill>
                <a:schemeClr val="bg1"/>
              </a:solidFill>
            </a:endParaRPr>
          </a:p>
        </p:txBody>
      </p:sp>
      <p:pic>
        <p:nvPicPr>
          <p:cNvPr id="3" name="Content Placeholder 16" descr="Email with solid fill">
            <a:hlinkClick r:id="rId8"/>
            <a:extLst>
              <a:ext uri="{FF2B5EF4-FFF2-40B4-BE49-F238E27FC236}">
                <a16:creationId xmlns:a16="http://schemas.microsoft.com/office/drawing/2014/main" id="{BDA970A7-4B58-92D5-51F3-9C4FECE59881}"/>
              </a:ext>
              <a:ext uri="{C183D7F6-B498-43B3-948B-1728B52AA6E4}">
                <adec:decorative xmlns:adec="http://schemas.microsoft.com/office/drawing/2017/decorative" val="1"/>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779013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C319C39-960C-795C-6A72-6E162C169C55}"/>
              </a:ext>
            </a:extLst>
          </p:cNvPr>
          <p:cNvSpPr>
            <a:spLocks noGrp="1"/>
          </p:cNvSpPr>
          <p:nvPr>
            <p:ph type="title"/>
          </p:nvPr>
        </p:nvSpPr>
        <p:spPr>
          <a:xfrm>
            <a:off x="567242" y="1624314"/>
            <a:ext cx="5595019" cy="2233333"/>
          </a:xfrm>
        </p:spPr>
        <p:txBody>
          <a:bodyPr>
            <a:noAutofit/>
          </a:bodyPr>
          <a:lstStyle/>
          <a:p>
            <a:r>
              <a:rPr lang="en-GB" sz="3200" dirty="0">
                <a:solidFill>
                  <a:srgbClr val="7030A0"/>
                </a:solidFill>
              </a:rPr>
              <a:t>Appendix</a:t>
            </a:r>
            <a:br>
              <a:rPr lang="en-GB" sz="3200" dirty="0">
                <a:solidFill>
                  <a:srgbClr val="7030A0"/>
                </a:solidFill>
              </a:rPr>
            </a:br>
            <a:br>
              <a:rPr lang="en-GB" sz="1600" dirty="0">
                <a:solidFill>
                  <a:srgbClr val="06919C"/>
                </a:solidFill>
              </a:rPr>
            </a:br>
            <a:r>
              <a:rPr lang="en-GB" sz="3200" dirty="0">
                <a:solidFill>
                  <a:srgbClr val="06919C"/>
                </a:solidFill>
              </a:rPr>
              <a:t>Previous projects</a:t>
            </a:r>
            <a:endParaRPr lang="en-US" sz="3200" dirty="0">
              <a:solidFill>
                <a:srgbClr val="7030A0"/>
              </a:solidFill>
            </a:endParaRPr>
          </a:p>
        </p:txBody>
      </p:sp>
      <p:graphicFrame>
        <p:nvGraphicFramePr>
          <p:cNvPr id="8" name="Table 7">
            <a:extLst>
              <a:ext uri="{FF2B5EF4-FFF2-40B4-BE49-F238E27FC236}">
                <a16:creationId xmlns:a16="http://schemas.microsoft.com/office/drawing/2014/main" id="{923B9493-4235-244E-6F31-86C6D18D3E70}"/>
              </a:ext>
            </a:extLst>
          </p:cNvPr>
          <p:cNvGraphicFramePr>
            <a:graphicFrameLocks noGrp="1"/>
          </p:cNvGraphicFramePr>
          <p:nvPr/>
        </p:nvGraphicFramePr>
        <p:xfrm>
          <a:off x="1127448" y="5949280"/>
          <a:ext cx="8128000" cy="648072"/>
        </p:xfrm>
        <a:graphic>
          <a:graphicData uri="http://schemas.openxmlformats.org/drawingml/2006/table">
            <a:tbl>
              <a:tblPr firstRow="1" bandRow="1">
                <a:tableStyleId>{5C22544A-7EE6-4342-B048-85BDC9FD1C3A}</a:tableStyleId>
              </a:tblPr>
              <a:tblGrid>
                <a:gridCol w="1728192">
                  <a:extLst>
                    <a:ext uri="{9D8B030D-6E8A-4147-A177-3AD203B41FA5}">
                      <a16:colId xmlns:a16="http://schemas.microsoft.com/office/drawing/2014/main" val="324430576"/>
                    </a:ext>
                  </a:extLst>
                </a:gridCol>
                <a:gridCol w="2335808">
                  <a:extLst>
                    <a:ext uri="{9D8B030D-6E8A-4147-A177-3AD203B41FA5}">
                      <a16:colId xmlns:a16="http://schemas.microsoft.com/office/drawing/2014/main" val="107539327"/>
                    </a:ext>
                  </a:extLst>
                </a:gridCol>
                <a:gridCol w="2032000">
                  <a:extLst>
                    <a:ext uri="{9D8B030D-6E8A-4147-A177-3AD203B41FA5}">
                      <a16:colId xmlns:a16="http://schemas.microsoft.com/office/drawing/2014/main" val="755573446"/>
                    </a:ext>
                  </a:extLst>
                </a:gridCol>
                <a:gridCol w="2032000">
                  <a:extLst>
                    <a:ext uri="{9D8B030D-6E8A-4147-A177-3AD203B41FA5}">
                      <a16:colId xmlns:a16="http://schemas.microsoft.com/office/drawing/2014/main" val="3259001226"/>
                    </a:ext>
                  </a:extLst>
                </a:gridCol>
              </a:tblGrid>
              <a:tr h="648072">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extLst>
                  <a:ext uri="{0D108BD9-81ED-4DB2-BD59-A6C34878D82A}">
                    <a16:rowId xmlns:a16="http://schemas.microsoft.com/office/drawing/2014/main" val="655152770"/>
                  </a:ext>
                </a:extLst>
              </a:tr>
            </a:tbl>
          </a:graphicData>
        </a:graphic>
      </p:graphicFrame>
      <p:pic>
        <p:nvPicPr>
          <p:cNvPr id="9" name="Picture 8">
            <a:extLst>
              <a:ext uri="{FF2B5EF4-FFF2-40B4-BE49-F238E27FC236}">
                <a16:creationId xmlns:a16="http://schemas.microsoft.com/office/drawing/2014/main" id="{F5E6FCED-FD01-2010-DCA8-D2B3F53F7693}"/>
              </a:ext>
              <a:ext uri="{C183D7F6-B498-43B3-948B-1728B52AA6E4}">
                <adec:decorative xmlns:adec="http://schemas.microsoft.com/office/drawing/2017/decorative" val="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3433" y="5962971"/>
            <a:ext cx="1604180" cy="535023"/>
          </a:xfrm>
          <a:prstGeom prst="rect">
            <a:avLst/>
          </a:prstGeom>
          <a:solidFill>
            <a:schemeClr val="bg1"/>
          </a:solidFill>
          <a:ln>
            <a:noFill/>
          </a:ln>
        </p:spPr>
      </p:pic>
      <p:pic>
        <p:nvPicPr>
          <p:cNvPr id="10" name="Picture 9">
            <a:extLst>
              <a:ext uri="{FF2B5EF4-FFF2-40B4-BE49-F238E27FC236}">
                <a16:creationId xmlns:a16="http://schemas.microsoft.com/office/drawing/2014/main" id="{27F27051-1C78-03D1-F540-24EC70F4B396}"/>
              </a:ext>
              <a:ext uri="{C183D7F6-B498-43B3-948B-1728B52AA6E4}">
                <adec:decorative xmlns:adec="http://schemas.microsoft.com/office/drawing/2017/decorative" val="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2219" y="5962972"/>
            <a:ext cx="2048552" cy="648072"/>
          </a:xfrm>
          <a:prstGeom prst="rect">
            <a:avLst/>
          </a:prstGeom>
          <a:noFill/>
          <a:ln>
            <a:noFill/>
          </a:ln>
        </p:spPr>
      </p:pic>
      <p:pic>
        <p:nvPicPr>
          <p:cNvPr id="11" name="Picture 10">
            <a:extLst>
              <a:ext uri="{FF2B5EF4-FFF2-40B4-BE49-F238E27FC236}">
                <a16:creationId xmlns:a16="http://schemas.microsoft.com/office/drawing/2014/main" id="{0CAE40B8-A01E-87C0-B42E-B30C36E78FF6}"/>
              </a:ext>
              <a:ext uri="{C183D7F6-B498-43B3-948B-1728B52AA6E4}">
                <adec:decorative xmlns:adec="http://schemas.microsoft.com/office/drawing/2017/decorative" val="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03087" y="5863615"/>
            <a:ext cx="1768118" cy="634380"/>
          </a:xfrm>
          <a:prstGeom prst="rect">
            <a:avLst/>
          </a:prstGeom>
          <a:noFill/>
          <a:ln>
            <a:noFill/>
          </a:ln>
        </p:spPr>
      </p:pic>
      <p:pic>
        <p:nvPicPr>
          <p:cNvPr id="12" name="Picture 11">
            <a:extLst>
              <a:ext uri="{FF2B5EF4-FFF2-40B4-BE49-F238E27FC236}">
                <a16:creationId xmlns:a16="http://schemas.microsoft.com/office/drawing/2014/main" id="{AEAE307E-099F-0610-9A99-44C39DB2B736}"/>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14927" y="5977381"/>
            <a:ext cx="1864854" cy="520614"/>
          </a:xfrm>
          <a:prstGeom prst="rect">
            <a:avLst/>
          </a:prstGeom>
          <a:noFill/>
          <a:ln>
            <a:noFill/>
          </a:ln>
        </p:spPr>
      </p:pic>
    </p:spTree>
    <p:extLst>
      <p:ext uri="{BB962C8B-B14F-4D97-AF65-F5344CB8AC3E}">
        <p14:creationId xmlns:p14="http://schemas.microsoft.com/office/powerpoint/2010/main" val="14570240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237" t="2343" r="14895"/>
          <a:stretch/>
        </p:blipFill>
        <p:spPr bwMode="auto">
          <a:xfrm>
            <a:off x="8855362" y="44119"/>
            <a:ext cx="3154704" cy="3229638"/>
          </a:xfrm>
          <a:prstGeom prst="ellipse">
            <a:avLst/>
          </a:prstGeom>
          <a:solidFill>
            <a:schemeClr val="bg1">
              <a:lumMod val="75000"/>
            </a:schemeClr>
          </a:solidFill>
        </p:spPr>
      </p:pic>
      <p:sp>
        <p:nvSpPr>
          <p:cNvPr id="13" name="TextBox 12">
            <a:hlinkClick r:id="rId3"/>
            <a:extLst>
              <a:ext uri="{FF2B5EF4-FFF2-40B4-BE49-F238E27FC236}">
                <a16:creationId xmlns:a16="http://schemas.microsoft.com/office/drawing/2014/main" id="{0594FC05-FCCC-7B9C-A44F-315CA4AC39E1}"/>
              </a:ext>
            </a:extLst>
          </p:cNvPr>
          <p:cNvSpPr txBox="1"/>
          <p:nvPr/>
        </p:nvSpPr>
        <p:spPr>
          <a:xfrm>
            <a:off x="6821712" y="580778"/>
            <a:ext cx="2235199" cy="817245"/>
          </a:xfrm>
          <a:prstGeom prst="roundRect">
            <a:avLst/>
          </a:prstGeom>
          <a:solidFill>
            <a:schemeClr val="accent4">
              <a:lumMod val="60000"/>
              <a:lumOff val="4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solidFill>
                  <a:sysClr val="windowText" lastClr="000000"/>
                </a:solidFill>
                <a:ea typeface="Calibri"/>
                <a:cs typeface="Calibri"/>
              </a:rPr>
              <a:t>Video: </a:t>
            </a:r>
            <a:r>
              <a:rPr lang="en-GB" sz="1400" dirty="0">
                <a:solidFill>
                  <a:sysClr val="windowText" lastClr="000000"/>
                </a:solidFill>
                <a:ea typeface="Calibri"/>
                <a:cs typeface="Calibri"/>
              </a:rPr>
              <a:t>Local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care home staff</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talk about DSCR</a:t>
            </a:r>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705" t="11608" r="11940" b="9265"/>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5024327" cy="1232291"/>
          </a:xfrm>
        </p:spPr>
        <p:txBody>
          <a:bodyPr/>
          <a:lstStyle/>
          <a:p>
            <a:r>
              <a:rPr lang="en-GB" dirty="0">
                <a:solidFill>
                  <a:srgbClr val="F59223"/>
                </a:solidFill>
              </a:rPr>
              <a:t>Digital social care record (DSCR)</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131028" cy="4281340"/>
          </a:xfrm>
        </p:spPr>
        <p:txBody>
          <a:bodyPr>
            <a:normAutofit/>
          </a:bodyPr>
          <a:lstStyle/>
          <a:p>
            <a:pPr marL="0" indent="0">
              <a:buNone/>
            </a:pPr>
            <a:r>
              <a:rPr lang="en-GB" sz="1800" b="1" dirty="0"/>
              <a:t>Supporting CQC-registered care providers in the transition to digital care planning. This enhances efficiency, improves care quality, and facilitates seamless information sharing within integrated care records.</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12</a:t>
            </a:fld>
            <a:endParaRPr lang="en-GB" dirty="0"/>
          </a:p>
        </p:txBody>
      </p:sp>
      <p:pic>
        <p:nvPicPr>
          <p:cNvPr id="11" name="Content Placeholder 16">
            <a:extLst>
              <a:ext uri="{FF2B5EF4-FFF2-40B4-BE49-F238E27FC236}">
                <a16:creationId xmlns:a16="http://schemas.microsoft.com/office/drawing/2014/main" id="{EF6407AB-E8FF-9307-17AC-B04F87B65C82}"/>
              </a:ext>
              <a:ext uri="{C183D7F6-B498-43B3-948B-1728B52AA6E4}">
                <adec:decorative xmlns:adec="http://schemas.microsoft.com/office/drawing/2017/decorative" val="1"/>
              </a:ext>
            </a:extLst>
          </p:cNvPr>
          <p:cNvPicPr>
            <a:picLocks noGrp="1" noChangeAspect="1"/>
          </p:cNvPicPr>
          <p:nvPr>
            <p:ph idx="15"/>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778995" y="561058"/>
            <a:ext cx="836965" cy="836965"/>
          </a:xfrm>
        </p:spPr>
      </p:pic>
      <p:sp>
        <p:nvSpPr>
          <p:cNvPr id="12" name="TextBox 11">
            <a:extLst>
              <a:ext uri="{FF2B5EF4-FFF2-40B4-BE49-F238E27FC236}">
                <a16:creationId xmlns:a16="http://schemas.microsoft.com/office/drawing/2014/main" id="{0EB52536-81F9-52A0-F45A-BC3258B9A90B}"/>
              </a:ext>
            </a:extLst>
          </p:cNvPr>
          <p:cNvSpPr txBox="1"/>
          <p:nvPr/>
        </p:nvSpPr>
        <p:spPr>
          <a:xfrm>
            <a:off x="452579" y="2787965"/>
            <a:ext cx="6419276" cy="3247043"/>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care outcomes, care quality and the safety of care for residents​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Allows easy recording and updating of residents’ health and care records​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Saves care homes time and money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Frees-up staff time to focus on delivering care​ and have better quality time with their residents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Enables managers to spot trends and carry out lessons learnt reviews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audit trails and reporting.​</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357341" y="2575777"/>
            <a:ext cx="1548000" cy="1548000"/>
          </a:xfrm>
          <a:prstGeom prst="ellipse">
            <a:avLst/>
          </a:prstGeom>
          <a:solidFill>
            <a:srgbClr val="F59223"/>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dirty="0">
                <a:solidFill>
                  <a:sysClr val="windowText" lastClr="000000"/>
                </a:solidFill>
                <a:ea typeface="Calibri"/>
                <a:cs typeface="Calibri"/>
              </a:rPr>
              <a:t>Used by </a:t>
            </a:r>
            <a:r>
              <a:rPr lang="en-GB" sz="1600" b="1" dirty="0">
                <a:solidFill>
                  <a:sysClr val="windowText" lastClr="000000"/>
                </a:solidFill>
                <a:ea typeface="Calibri"/>
                <a:cs typeface="Calibri"/>
              </a:rPr>
              <a:t>80% </a:t>
            </a:r>
            <a:r>
              <a:rPr lang="en-GB" sz="1600" dirty="0">
                <a:solidFill>
                  <a:sysClr val="windowText" lastClr="000000"/>
                </a:solidFill>
                <a:ea typeface="Calibri"/>
                <a:cs typeface="Calibri"/>
              </a:rPr>
              <a:t>of care homes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30473" y="4287881"/>
            <a:ext cx="4806850" cy="2009061"/>
          </a:xfrm>
          <a:prstGeom prst="roundRect">
            <a:avLst/>
          </a:prstGeom>
          <a:solidFill>
            <a:schemeClr val="accent4">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“The care system flows a lot better because of the digital notes. The person-centred system allows for a more rounded picture of care, which supports with the day-to-day running of the nursing home. I can’t imagine going back to a paper system.” </a:t>
            </a:r>
            <a:br>
              <a:rPr lang="en-GB" sz="1600" dirty="0">
                <a:solidFill>
                  <a:sysClr val="windowText" lastClr="000000"/>
                </a:solidFill>
                <a:ea typeface="Calibri"/>
                <a:cs typeface="Calibri"/>
              </a:rPr>
            </a:br>
            <a:r>
              <a:rPr lang="en-GB" sz="1600" b="1" dirty="0">
                <a:solidFill>
                  <a:sysClr val="windowText" lastClr="000000"/>
                </a:solidFill>
                <a:ea typeface="Calibri"/>
                <a:cs typeface="Calibri"/>
              </a:rPr>
              <a:t>Heidi Perret, Deputy Manager, Peter’s Place</a:t>
            </a:r>
            <a:endParaRPr lang="en-US" sz="1600" b="1" dirty="0">
              <a:solidFill>
                <a:sysClr val="windowText" lastClr="000000"/>
              </a:solidFill>
            </a:endParaRPr>
          </a:p>
        </p:txBody>
      </p:sp>
      <p:sp>
        <p:nvSpPr>
          <p:cNvPr id="6" name="TextBox 5">
            <a:extLst>
              <a:ext uri="{FF2B5EF4-FFF2-40B4-BE49-F238E27FC236}">
                <a16:creationId xmlns:a16="http://schemas.microsoft.com/office/drawing/2014/main" id="{915338F0-F322-4172-1D49-B4533FDCE639}"/>
              </a:ext>
            </a:extLst>
          </p:cNvPr>
          <p:cNvSpPr txBox="1"/>
          <p:nvPr/>
        </p:nvSpPr>
        <p:spPr>
          <a:xfrm>
            <a:off x="452580" y="6227217"/>
            <a:ext cx="5643420" cy="374571"/>
          </a:xfrm>
          <a:prstGeom prst="roundRect">
            <a:avLst/>
          </a:prstGeom>
          <a:solidFill>
            <a:srgbClr val="F59223"/>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ea typeface="Calibri"/>
                <a:cs typeface="Calibri"/>
              </a:rPr>
              <a:t>We are no longer accepting new applications</a:t>
            </a:r>
            <a:endParaRPr lang="en-US" sz="1600" b="1" dirty="0"/>
          </a:p>
        </p:txBody>
      </p:sp>
    </p:spTree>
    <p:extLst>
      <p:ext uri="{BB962C8B-B14F-4D97-AF65-F5344CB8AC3E}">
        <p14:creationId xmlns:p14="http://schemas.microsoft.com/office/powerpoint/2010/main" val="31629876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15" t="6142" r="1116"/>
          <a:stretch/>
        </p:blipFill>
        <p:spPr bwMode="auto">
          <a:xfrm>
            <a:off x="557975" y="443497"/>
            <a:ext cx="1182255" cy="1171143"/>
          </a:xfrm>
          <a:prstGeom prst="ellipse">
            <a:avLst/>
          </a:prstGeom>
          <a:noFill/>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rotWithShape="1">
          <a:blip r:embed="rId3"/>
          <a:srcRect l="2017" r="27575"/>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rgbClr val="84C944"/>
                </a:solidFill>
              </a:rPr>
              <a:t>Raizer II chairs</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186446" cy="4281340"/>
          </a:xfrm>
        </p:spPr>
        <p:txBody>
          <a:bodyPr>
            <a:normAutofit/>
          </a:bodyPr>
          <a:lstStyle/>
          <a:p>
            <a:pPr marL="0" indent="0">
              <a:buNone/>
            </a:pPr>
            <a:r>
              <a:rPr lang="en-GB" sz="1800" b="1" dirty="0"/>
              <a:t>A chair that can be built around a person to lift them from the floor after a fall where there’s no injury – reducing the time spent on the floor to minimise discomfort and the need for ambulance assistance. </a:t>
            </a:r>
          </a:p>
          <a:p>
            <a:pPr marL="0" indent="0">
              <a:buNone/>
            </a:pPr>
            <a:r>
              <a:rPr lang="en-GB" sz="1800" b="1" dirty="0"/>
              <a:t>It is improving post-fall care in care homes by enabling quicker and safer recovery for residents. The scheme has been extended to domiciliary care providers to explore how it can enhance post-fall care.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13</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81" y="3710119"/>
            <a:ext cx="6465455" cy="2416046"/>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 single member of staff can lift quickly and safely </a:t>
            </a:r>
            <a:br>
              <a:rPr lang="en-GB" dirty="0">
                <a:latin typeface="+mj-lt"/>
                <a:cs typeface="Arial" panose="020B0604020202020204" pitchFamily="34" charset="0"/>
              </a:rPr>
            </a:br>
            <a:r>
              <a:rPr lang="en-GB" dirty="0">
                <a:latin typeface="+mj-lt"/>
                <a:cs typeface="Arial" panose="020B0604020202020204" pitchFamily="34" charset="0"/>
              </a:rPr>
              <a:t>– </a:t>
            </a:r>
            <a:r>
              <a:rPr lang="en-US" dirty="0" err="1">
                <a:latin typeface="+mj-lt"/>
                <a:cs typeface="Arial" panose="020B0604020202020204" pitchFamily="34" charset="0"/>
              </a:rPr>
              <a:t>optimising</a:t>
            </a:r>
            <a:r>
              <a:rPr lang="en-US" dirty="0">
                <a:latin typeface="+mj-lt"/>
                <a:cs typeface="Arial" panose="020B0604020202020204" pitchFamily="34" charset="0"/>
              </a:rPr>
              <a:t> </a:t>
            </a:r>
            <a:r>
              <a:rPr lang="en-GB" dirty="0">
                <a:latin typeface="+mj-lt"/>
                <a:cs typeface="Arial" panose="020B0604020202020204" pitchFamily="34" charset="0"/>
              </a:rPr>
              <a:t>care staff time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Reduces reliance on the ambulance</a:t>
            </a:r>
            <a:r>
              <a:rPr lang="en-US" dirty="0">
                <a:latin typeface="+mj-lt"/>
                <a:cs typeface="Arial" panose="020B0604020202020204" pitchFamily="34" charset="0"/>
              </a:rPr>
              <a:t>​ service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resident safety, care</a:t>
            </a:r>
            <a:r>
              <a:rPr lang="en-US" dirty="0">
                <a:latin typeface="+mj-lt"/>
                <a:cs typeface="Arial" panose="020B0604020202020204" pitchFamily="34" charset="0"/>
              </a:rPr>
              <a:t>​ and experience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outcomes and quality of life</a:t>
            </a:r>
            <a:r>
              <a:rPr lang="en-US" dirty="0">
                <a:latin typeface="+mj-lt"/>
                <a:cs typeface="Arial" panose="020B0604020202020204" pitchFamily="34" charset="0"/>
              </a:rPr>
              <a:t>​</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Residents less likely to have health issues from the fall</a:t>
            </a:r>
            <a:r>
              <a:rPr lang="en-US" dirty="0">
                <a:latin typeface="+mj-lt"/>
                <a:cs typeface="Arial" panose="020B0604020202020204" pitchFamily="34" charset="0"/>
              </a:rPr>
              <a:t>​ or </a:t>
            </a:r>
            <a:r>
              <a:rPr lang="en-GB" dirty="0">
                <a:latin typeface="+mj-lt"/>
                <a:cs typeface="Arial" panose="020B0604020202020204" pitchFamily="34" charset="0"/>
              </a:rPr>
              <a:t>to need a hospital stay.​</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160481" y="2498497"/>
            <a:ext cx="1865743" cy="1861006"/>
          </a:xfrm>
          <a:prstGeom prst="ellipse">
            <a:avLst/>
          </a:prstGeom>
          <a:solidFill>
            <a:srgbClr val="8AC542"/>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US" sz="1600" b="1" dirty="0">
                <a:ea typeface="Calibri"/>
                <a:cs typeface="Calibri"/>
              </a:rPr>
              <a:t>175 </a:t>
            </a:r>
            <a:r>
              <a:rPr lang="en-US" sz="1600" dirty="0">
                <a:ea typeface="Calibri"/>
                <a:cs typeface="Calibri"/>
              </a:rPr>
              <a:t>chairs installed across </a:t>
            </a:r>
            <a:r>
              <a:rPr lang="en-US" sz="1600" b="1" dirty="0">
                <a:ea typeface="Calibri"/>
                <a:cs typeface="Calibri"/>
              </a:rPr>
              <a:t>145</a:t>
            </a:r>
            <a:r>
              <a:rPr lang="en-US" sz="1600" dirty="0">
                <a:ea typeface="Calibri"/>
                <a:cs typeface="Calibri"/>
              </a:rPr>
              <a:t> care locations</a:t>
            </a:r>
            <a:endParaRPr lang="en-US" sz="1600" dirty="0"/>
          </a:p>
        </p:txBody>
      </p:sp>
      <p:sp>
        <p:nvSpPr>
          <p:cNvPr id="19" name="TextBox 18">
            <a:extLst>
              <a:ext uri="{FF2B5EF4-FFF2-40B4-BE49-F238E27FC236}">
                <a16:creationId xmlns:a16="http://schemas.microsoft.com/office/drawing/2014/main" id="{37B719A7-73E5-EFD4-0F2B-0B5DA7A2EEE5}"/>
              </a:ext>
            </a:extLst>
          </p:cNvPr>
          <p:cNvSpPr txBox="1"/>
          <p:nvPr/>
        </p:nvSpPr>
        <p:spPr>
          <a:xfrm>
            <a:off x="6988899" y="4557524"/>
            <a:ext cx="4948425" cy="1736646"/>
          </a:xfrm>
          <a:prstGeom prst="roundRect">
            <a:avLst/>
          </a:prstGeom>
          <a:solidFill>
            <a:srgbClr val="C3E19F"/>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“Raizer is easy to use and kind to the person </a:t>
            </a:r>
            <a:br>
              <a:rPr lang="en-GB" sz="1600" dirty="0">
                <a:ea typeface="Calibri"/>
                <a:cs typeface="Calibri"/>
              </a:rPr>
            </a:br>
            <a:r>
              <a:rPr lang="en-GB" sz="1600" dirty="0">
                <a:ea typeface="Calibri"/>
                <a:cs typeface="Calibri"/>
              </a:rPr>
              <a:t>who is being assisted by it. It’s possibly the </a:t>
            </a:r>
            <a:br>
              <a:rPr lang="en-GB" sz="1600" dirty="0">
                <a:ea typeface="Calibri"/>
                <a:cs typeface="Calibri"/>
              </a:rPr>
            </a:br>
            <a:r>
              <a:rPr lang="en-GB" sz="1600" dirty="0">
                <a:ea typeface="Calibri"/>
                <a:cs typeface="Calibri"/>
              </a:rPr>
              <a:t>best piece of equipment to come into </a:t>
            </a:r>
            <a:br>
              <a:rPr lang="en-GB" sz="1600" dirty="0">
                <a:ea typeface="Calibri"/>
                <a:cs typeface="Calibri"/>
              </a:rPr>
            </a:br>
            <a:r>
              <a:rPr lang="en-GB" sz="1600" dirty="0">
                <a:ea typeface="Calibri"/>
                <a:cs typeface="Calibri"/>
              </a:rPr>
              <a:t>the care sector for years.” </a:t>
            </a:r>
          </a:p>
          <a:p>
            <a:pPr algn="ctr"/>
            <a:r>
              <a:rPr lang="en-GB" sz="1600" b="1" dirty="0">
                <a:ea typeface="Calibri"/>
                <a:cs typeface="Calibri"/>
              </a:rPr>
              <a:t>Dawn McGuire, Registered Manager, </a:t>
            </a:r>
            <a:br>
              <a:rPr lang="en-GB" sz="1600" b="1" dirty="0">
                <a:ea typeface="Calibri"/>
                <a:cs typeface="Calibri"/>
              </a:rPr>
            </a:br>
            <a:r>
              <a:rPr lang="en-GB" sz="1600" b="1" dirty="0">
                <a:ea typeface="Calibri"/>
                <a:cs typeface="Calibri"/>
              </a:rPr>
              <a:t>Chase House Residential Nursing Care Home</a:t>
            </a:r>
            <a:endParaRPr lang="en-US" sz="1600" b="1" dirty="0"/>
          </a:p>
        </p:txBody>
      </p:sp>
      <p:sp>
        <p:nvSpPr>
          <p:cNvPr id="24" name="TextBox 23">
            <a:hlinkClick r:id="rId4"/>
            <a:extLst>
              <a:ext uri="{FF2B5EF4-FFF2-40B4-BE49-F238E27FC236}">
                <a16:creationId xmlns:a16="http://schemas.microsoft.com/office/drawing/2014/main" id="{1432E429-9504-BC02-4F44-34C19F8C9AA3}"/>
              </a:ext>
            </a:extLst>
          </p:cNvPr>
          <p:cNvSpPr txBox="1"/>
          <p:nvPr/>
        </p:nvSpPr>
        <p:spPr>
          <a:xfrm>
            <a:off x="5887359" y="563830"/>
            <a:ext cx="3223963" cy="817245"/>
          </a:xfrm>
          <a:prstGeom prst="roundRect">
            <a:avLst/>
          </a:prstGeom>
          <a:solidFill>
            <a:srgbClr val="C3E19F"/>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How the Raizer Chair </a:t>
            </a:r>
            <a:br>
              <a:rPr lang="en-GB" sz="1400" dirty="0">
                <a:ea typeface="Calibri"/>
                <a:cs typeface="Calibri"/>
              </a:rPr>
            </a:br>
            <a:r>
              <a:rPr lang="en-GB" sz="1400" dirty="0">
                <a:ea typeface="Calibri"/>
                <a:cs typeface="Calibri"/>
              </a:rPr>
              <a:t>is improving falls outcomes </a:t>
            </a:r>
            <a:br>
              <a:rPr lang="en-GB" sz="1400" dirty="0">
                <a:ea typeface="Calibri"/>
                <a:cs typeface="Calibri"/>
              </a:rPr>
            </a:br>
            <a:r>
              <a:rPr lang="en-GB" sz="1400" dirty="0">
                <a:ea typeface="Calibri"/>
                <a:cs typeface="Calibri"/>
              </a:rPr>
              <a:t>in local care homes</a:t>
            </a:r>
          </a:p>
        </p:txBody>
      </p:sp>
      <p:pic>
        <p:nvPicPr>
          <p:cNvPr id="25" name="Content Placeholder 16">
            <a:extLst>
              <a:ext uri="{FF2B5EF4-FFF2-40B4-BE49-F238E27FC236}">
                <a16:creationId xmlns:a16="http://schemas.microsoft.com/office/drawing/2014/main" id="{FB377973-D806-FD8C-4FFA-C32B10E46492}"/>
              </a:ext>
              <a:ext uri="{C183D7F6-B498-43B3-948B-1728B52AA6E4}">
                <adec:decorative xmlns:adec="http://schemas.microsoft.com/office/drawing/2017/decorative" val="1"/>
              </a:ext>
            </a:extLst>
          </p:cNvPr>
          <p:cNvPicPr>
            <a:picLocks noGrp="1" noChangeAspect="1"/>
          </p:cNvPicPr>
          <p:nvPr>
            <p:ph idx="15"/>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814929" y="563830"/>
            <a:ext cx="839737" cy="839737"/>
          </a:xfrm>
        </p:spPr>
      </p:pic>
      <p:sp>
        <p:nvSpPr>
          <p:cNvPr id="2" name="TextBox 1">
            <a:extLst>
              <a:ext uri="{FF2B5EF4-FFF2-40B4-BE49-F238E27FC236}">
                <a16:creationId xmlns:a16="http://schemas.microsoft.com/office/drawing/2014/main" id="{3BF3CC4D-322D-B103-6906-196CD4B2D488}"/>
              </a:ext>
            </a:extLst>
          </p:cNvPr>
          <p:cNvSpPr txBox="1"/>
          <p:nvPr/>
        </p:nvSpPr>
        <p:spPr>
          <a:xfrm>
            <a:off x="452580" y="6227217"/>
            <a:ext cx="6288462" cy="374571"/>
          </a:xfrm>
          <a:prstGeom prst="roundRect">
            <a:avLst/>
          </a:prstGeom>
          <a:solidFill>
            <a:srgbClr val="92D05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ea typeface="Calibri"/>
                <a:cs typeface="Calibri"/>
              </a:rPr>
              <a:t>We are not currently accepting new applications for this pilot</a:t>
            </a:r>
            <a:endParaRPr lang="en-US" sz="1600" b="1" dirty="0"/>
          </a:p>
        </p:txBody>
      </p:sp>
    </p:spTree>
    <p:extLst>
      <p:ext uri="{BB962C8B-B14F-4D97-AF65-F5344CB8AC3E}">
        <p14:creationId xmlns:p14="http://schemas.microsoft.com/office/powerpoint/2010/main" val="39637277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989" r="98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771" r="22454" b="4586"/>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1"/>
                </a:solidFill>
              </a:rPr>
              <a:t>GaitSmart</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233116" cy="4281340"/>
          </a:xfrm>
        </p:spPr>
        <p:txBody>
          <a:bodyPr>
            <a:normAutofit/>
          </a:bodyPr>
          <a:lstStyle/>
          <a:p>
            <a:pPr marL="0" indent="0">
              <a:buNone/>
            </a:pPr>
            <a:r>
              <a:rPr lang="en-GB" sz="1800" b="1" dirty="0"/>
              <a:t>Takes rapid, individual assessments of gait in patients at high risk of falls. After automatically comparing the results to ‘healthy’ gait profiles, GaitSmart generates a personalised exercise plan to improve gait, balance, and confidence. </a:t>
            </a:r>
          </a:p>
          <a:p>
            <a:pPr marL="0" indent="0">
              <a:buNone/>
            </a:pPr>
            <a:r>
              <a:rPr lang="en-GB" sz="1800" b="1" dirty="0"/>
              <a:t>By integrating this tool into care pathways, the aim is to reduce fall rates and enhance overall patient outcomes.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14</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9" y="3662516"/>
            <a:ext cx="8999331" cy="2262158"/>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Records an individual’s movements over 10 to 15 steps using wireless sensors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The personalised report suggests exercises that can address strength, stability or balance issues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The test takes 10 minutes, can be carried out virtually anywhere, and is suitable for people using walking aids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Repeating the tests over a period of time can monitor changes in gait and effectiveness of treatment. </a:t>
            </a:r>
          </a:p>
        </p:txBody>
      </p:sp>
      <p:sp>
        <p:nvSpPr>
          <p:cNvPr id="2" name="TextBox 1">
            <a:extLst>
              <a:ext uri="{FF2B5EF4-FFF2-40B4-BE49-F238E27FC236}">
                <a16:creationId xmlns:a16="http://schemas.microsoft.com/office/drawing/2014/main" id="{3FADE9E0-F15F-E4F1-E6BE-68DD9669202A}"/>
              </a:ext>
            </a:extLst>
          </p:cNvPr>
          <p:cNvSpPr txBox="1"/>
          <p:nvPr/>
        </p:nvSpPr>
        <p:spPr>
          <a:xfrm>
            <a:off x="452580" y="6227217"/>
            <a:ext cx="6288462" cy="374571"/>
          </a:xfrm>
          <a:prstGeom prst="round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ea typeface="Calibri"/>
                <a:cs typeface="Calibri"/>
              </a:rPr>
              <a:t>We are not currently accepting new applications for this pilot</a:t>
            </a:r>
            <a:endParaRPr lang="en-US" sz="1600" b="1" dirty="0"/>
          </a:p>
        </p:txBody>
      </p:sp>
      <p:sp>
        <p:nvSpPr>
          <p:cNvPr id="3" name="TextBox 2">
            <a:extLst>
              <a:ext uri="{FF2B5EF4-FFF2-40B4-BE49-F238E27FC236}">
                <a16:creationId xmlns:a16="http://schemas.microsoft.com/office/drawing/2014/main" id="{05FA2BC7-C44F-C18A-4F3A-FA38E3C7DA83}"/>
              </a:ext>
            </a:extLst>
          </p:cNvPr>
          <p:cNvSpPr txBox="1"/>
          <p:nvPr/>
        </p:nvSpPr>
        <p:spPr>
          <a:xfrm>
            <a:off x="9731337" y="3009466"/>
            <a:ext cx="2160000" cy="2160000"/>
          </a:xfrm>
          <a:prstGeom prst="ellipse">
            <a:avLst/>
          </a:prstGeom>
          <a:solidFill>
            <a:schemeClr val="accent1"/>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dirty="0">
                <a:ea typeface="Calibri"/>
                <a:cs typeface="Calibri"/>
              </a:rPr>
              <a:t>Quick and easy for trained staff to use in a range of settings</a:t>
            </a:r>
          </a:p>
        </p:txBody>
      </p:sp>
    </p:spTree>
    <p:extLst>
      <p:ext uri="{BB962C8B-B14F-4D97-AF65-F5344CB8AC3E}">
        <p14:creationId xmlns:p14="http://schemas.microsoft.com/office/powerpoint/2010/main" val="19526196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949" t="8232" r="7357" b="8425"/>
          <a:stretch/>
        </p:blipFill>
        <p:spPr bwMode="auto">
          <a:xfrm>
            <a:off x="604157" y="419293"/>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620" r="27692"/>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3965443" cy="1232291"/>
          </a:xfrm>
        </p:spPr>
        <p:txBody>
          <a:bodyPr/>
          <a:lstStyle/>
          <a:p>
            <a:r>
              <a:rPr lang="en-GB" dirty="0"/>
              <a:t>Acoustic Monitoring</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233116" cy="4281340"/>
          </a:xfrm>
        </p:spPr>
        <p:txBody>
          <a:bodyPr>
            <a:normAutofit/>
          </a:bodyPr>
          <a:lstStyle/>
          <a:p>
            <a:pPr marL="0" indent="0">
              <a:buNone/>
            </a:pPr>
            <a:r>
              <a:rPr lang="en-GB" sz="1800" b="1" dirty="0"/>
              <a:t>Acoustic monitoring is being piloted in BLMK care homes to enhance night-time care. By detecting potential falls and reducing disturbances, the technology aims to improve sleep quality for residents and optimise staff time. The device, which works by using Wi-Fi, can recognise sounds such as the person waking up, crying out, calling for help or being restless.</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15</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9" y="3369598"/>
            <a:ext cx="6348185" cy="2462213"/>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Staff don’t need to check on people as often, resulting in residents having fewer disturbances </a:t>
            </a:r>
            <a:br>
              <a:rPr lang="en-GB" dirty="0">
                <a:latin typeface="+mj-lt"/>
                <a:cs typeface="Arial" panose="020B0604020202020204" pitchFamily="34" charset="0"/>
              </a:rPr>
            </a:br>
            <a:r>
              <a:rPr lang="en-GB" dirty="0">
                <a:latin typeface="+mj-lt"/>
                <a:cs typeface="Arial" panose="020B0604020202020204" pitchFamily="34" charset="0"/>
              </a:rPr>
              <a:t>and a better night’s sleep</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The always-on device can alert staff to possible problems at any time, meaning a resident who needs help doesn’t have to wait until the next planned visit and is also less likely to have a fall</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Provides extra reassurance for family and friends.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6899564" y="4568354"/>
            <a:ext cx="5037760" cy="1736646"/>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“Acoustic monitoring has been a great help </a:t>
            </a:r>
            <a:br>
              <a:rPr lang="en-GB" sz="1600" dirty="0">
                <a:ea typeface="Calibri"/>
                <a:cs typeface="Calibri"/>
              </a:rPr>
            </a:br>
            <a:r>
              <a:rPr lang="en-GB" sz="1600" dirty="0">
                <a:ea typeface="Calibri"/>
                <a:cs typeface="Calibri"/>
              </a:rPr>
              <a:t>in ensuring the safety of the residents without disrupting their usual sleeping patterns. </a:t>
            </a:r>
            <a:br>
              <a:rPr lang="en-GB" sz="1600" dirty="0">
                <a:ea typeface="Calibri"/>
                <a:cs typeface="Calibri"/>
              </a:rPr>
            </a:br>
            <a:r>
              <a:rPr lang="en-GB" sz="1600" dirty="0">
                <a:ea typeface="Calibri"/>
                <a:cs typeface="Calibri"/>
              </a:rPr>
              <a:t>It is easy to use and reduces the likelihood </a:t>
            </a:r>
            <a:br>
              <a:rPr lang="en-GB" sz="1600" dirty="0">
                <a:ea typeface="Calibri"/>
                <a:cs typeface="Calibri"/>
              </a:rPr>
            </a:br>
            <a:r>
              <a:rPr lang="en-GB" sz="1600" dirty="0">
                <a:ea typeface="Calibri"/>
                <a:cs typeface="Calibri"/>
              </a:rPr>
              <a:t>of resident falls during the night.”</a:t>
            </a:r>
            <a:br>
              <a:rPr lang="en-GB" sz="1600" dirty="0">
                <a:ea typeface="Calibri"/>
                <a:cs typeface="Calibri"/>
              </a:rPr>
            </a:br>
            <a:r>
              <a:rPr lang="en-GB" sz="1600" b="1" dirty="0">
                <a:ea typeface="Calibri"/>
                <a:cs typeface="Calibri"/>
              </a:rPr>
              <a:t>MK, Night Manager, Burlington Hall Care Home</a:t>
            </a:r>
            <a:endParaRPr lang="en-US" sz="1600" b="1" dirty="0"/>
          </a:p>
        </p:txBody>
      </p:sp>
      <p:sp>
        <p:nvSpPr>
          <p:cNvPr id="3" name="TextBox 2">
            <a:extLst>
              <a:ext uri="{FF2B5EF4-FFF2-40B4-BE49-F238E27FC236}">
                <a16:creationId xmlns:a16="http://schemas.microsoft.com/office/drawing/2014/main" id="{7556DE16-642C-E200-9376-065AB57F5AF7}"/>
              </a:ext>
            </a:extLst>
          </p:cNvPr>
          <p:cNvSpPr txBox="1"/>
          <p:nvPr/>
        </p:nvSpPr>
        <p:spPr>
          <a:xfrm>
            <a:off x="9977610" y="2439095"/>
            <a:ext cx="1872000" cy="1872000"/>
          </a:xfrm>
          <a:prstGeom prst="ellipse">
            <a:avLst/>
          </a:prstGeom>
          <a:solidFill>
            <a:srgbClr val="002060"/>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solidFill>
                  <a:schemeClr val="bg1"/>
                </a:solidFill>
                <a:ea typeface="Calibri"/>
                <a:cs typeface="Calibri"/>
              </a:rPr>
              <a:t>343 </a:t>
            </a:r>
            <a:r>
              <a:rPr lang="en-GB" sz="1600" dirty="0">
                <a:solidFill>
                  <a:schemeClr val="bg1"/>
                </a:solidFill>
                <a:ea typeface="Calibri"/>
                <a:cs typeface="Calibri"/>
              </a:rPr>
              <a:t>residents supported across </a:t>
            </a:r>
            <a:r>
              <a:rPr lang="en-GB" sz="1600" b="1" dirty="0">
                <a:solidFill>
                  <a:schemeClr val="bg1"/>
                </a:solidFill>
                <a:ea typeface="Calibri"/>
                <a:cs typeface="Calibri"/>
              </a:rPr>
              <a:t>12 </a:t>
            </a:r>
            <a:r>
              <a:rPr lang="en-GB" sz="1600" dirty="0">
                <a:solidFill>
                  <a:schemeClr val="bg1"/>
                </a:solidFill>
                <a:ea typeface="Calibri"/>
                <a:cs typeface="Calibri"/>
              </a:rPr>
              <a:t>care homes</a:t>
            </a:r>
          </a:p>
        </p:txBody>
      </p:sp>
      <p:pic>
        <p:nvPicPr>
          <p:cNvPr id="2" name="Picture 2">
            <a:extLst>
              <a:ext uri="{FF2B5EF4-FFF2-40B4-BE49-F238E27FC236}">
                <a16:creationId xmlns:a16="http://schemas.microsoft.com/office/drawing/2014/main" id="{1B8C4430-B4AE-418C-6513-2683C15070D0}"/>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14325" r="14325"/>
          <a:stretch/>
        </p:blipFill>
        <p:spPr bwMode="auto">
          <a:xfrm>
            <a:off x="10718082" y="119019"/>
            <a:ext cx="1390784" cy="1423819"/>
          </a:xfrm>
          <a:prstGeom prst="ellipse">
            <a:avLst/>
          </a:prstGeom>
          <a:solidFill>
            <a:schemeClr val="bg1">
              <a:lumMod val="75000"/>
            </a:schemeClr>
          </a:solidFill>
          <a:ln w="57150">
            <a:solidFill>
              <a:schemeClr val="bg1"/>
            </a:solidFill>
          </a:ln>
        </p:spPr>
      </p:pic>
      <p:sp>
        <p:nvSpPr>
          <p:cNvPr id="6" name="TextBox 5">
            <a:hlinkClick r:id="rId5"/>
            <a:extLst>
              <a:ext uri="{FF2B5EF4-FFF2-40B4-BE49-F238E27FC236}">
                <a16:creationId xmlns:a16="http://schemas.microsoft.com/office/drawing/2014/main" id="{CCCE570C-8C33-D217-8EC5-D0AE895A9205}"/>
              </a:ext>
            </a:extLst>
          </p:cNvPr>
          <p:cNvSpPr txBox="1"/>
          <p:nvPr/>
        </p:nvSpPr>
        <p:spPr>
          <a:xfrm>
            <a:off x="5777316" y="553000"/>
            <a:ext cx="2979246" cy="817245"/>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Elcombe House </a:t>
            </a:r>
            <a:br>
              <a:rPr lang="en-GB" sz="1400" dirty="0">
                <a:ea typeface="Calibri"/>
                <a:cs typeface="Calibri"/>
              </a:rPr>
            </a:br>
            <a:r>
              <a:rPr lang="en-GB" sz="1400" dirty="0">
                <a:ea typeface="Calibri"/>
                <a:cs typeface="Calibri"/>
              </a:rPr>
              <a:t>Care Home’s story of </a:t>
            </a:r>
            <a:br>
              <a:rPr lang="en-GB" sz="1400" dirty="0">
                <a:ea typeface="Calibri"/>
                <a:cs typeface="Calibri"/>
              </a:rPr>
            </a:br>
            <a:r>
              <a:rPr lang="en-GB" sz="1400" dirty="0">
                <a:ea typeface="Calibri"/>
                <a:cs typeface="Calibri"/>
              </a:rPr>
              <a:t>using Acoustic Monitoring</a:t>
            </a:r>
          </a:p>
        </p:txBody>
      </p:sp>
      <p:pic>
        <p:nvPicPr>
          <p:cNvPr id="7" name="Content Placeholder 16">
            <a:extLst>
              <a:ext uri="{FF2B5EF4-FFF2-40B4-BE49-F238E27FC236}">
                <a16:creationId xmlns:a16="http://schemas.microsoft.com/office/drawing/2014/main" id="{3FC00CCD-7B01-5706-A7F5-0311685031C1}"/>
              </a:ext>
              <a:ext uri="{C183D7F6-B498-43B3-948B-1728B52AA6E4}">
                <adec:decorative xmlns:adec="http://schemas.microsoft.com/office/drawing/2017/decorative" val="1"/>
              </a:ext>
            </a:extLst>
          </p:cNvPr>
          <p:cNvPicPr>
            <a:picLocks noGrp="1" noChangeAspect="1"/>
          </p:cNvPicPr>
          <p:nvPr>
            <p:ph idx="15"/>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749382" y="576855"/>
            <a:ext cx="739486" cy="739486"/>
          </a:xfrm>
        </p:spPr>
      </p:pic>
      <p:sp>
        <p:nvSpPr>
          <p:cNvPr id="8" name="TextBox 7">
            <a:extLst>
              <a:ext uri="{FF2B5EF4-FFF2-40B4-BE49-F238E27FC236}">
                <a16:creationId xmlns:a16="http://schemas.microsoft.com/office/drawing/2014/main" id="{DB1BE1FC-CC01-A34A-9FC4-F84FB343D5D7}"/>
              </a:ext>
            </a:extLst>
          </p:cNvPr>
          <p:cNvSpPr txBox="1"/>
          <p:nvPr/>
        </p:nvSpPr>
        <p:spPr>
          <a:xfrm>
            <a:off x="452580" y="6227217"/>
            <a:ext cx="6288462" cy="374571"/>
          </a:xfrm>
          <a:prstGeom prst="roundRect">
            <a:avLst/>
          </a:prstGeom>
          <a:solidFill>
            <a:srgbClr val="00206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solidFill>
                  <a:schemeClr val="bg1"/>
                </a:solidFill>
                <a:ea typeface="Calibri"/>
                <a:cs typeface="Calibri"/>
              </a:rPr>
              <a:t>We are not currently accepting new applications for this pilot</a:t>
            </a:r>
            <a:endParaRPr lang="en-US" sz="1600" b="1" dirty="0">
              <a:solidFill>
                <a:schemeClr val="bg1"/>
              </a:solidFill>
            </a:endParaRPr>
          </a:p>
        </p:txBody>
      </p:sp>
    </p:spTree>
    <p:extLst>
      <p:ext uri="{BB962C8B-B14F-4D97-AF65-F5344CB8AC3E}">
        <p14:creationId xmlns:p14="http://schemas.microsoft.com/office/powerpoint/2010/main" val="2542300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FFBA3F8-15A5-97DF-C7D0-98DC018EC133}"/>
              </a:ext>
            </a:extLst>
          </p:cNvPr>
          <p:cNvSpPr>
            <a:spLocks noGrp="1"/>
          </p:cNvSpPr>
          <p:nvPr>
            <p:ph sz="half" idx="1"/>
          </p:nvPr>
        </p:nvSpPr>
        <p:spPr>
          <a:xfrm>
            <a:off x="517408" y="1617149"/>
            <a:ext cx="11178367" cy="4959142"/>
          </a:xfrm>
        </p:spPr>
        <p:txBody>
          <a:bodyPr>
            <a:normAutofit/>
          </a:bodyPr>
          <a:lstStyle/>
          <a:p>
            <a:pPr marL="0" indent="0">
              <a:buNone/>
            </a:pPr>
            <a:r>
              <a:rPr lang="en-GB" sz="1700" dirty="0"/>
              <a:t>Our team members support a wide range of high-profile projects, programmes, and transformation initiatives with most of our work delivering against national health and care priorities. </a:t>
            </a:r>
          </a:p>
          <a:p>
            <a:pPr marL="0" indent="0">
              <a:buNone/>
            </a:pPr>
            <a:r>
              <a:rPr lang="en-GB" sz="1700" dirty="0"/>
              <a:t>The </a:t>
            </a:r>
            <a:r>
              <a:rPr lang="en-GB" sz="1700" dirty="0">
                <a:solidFill>
                  <a:schemeClr val="tx1"/>
                </a:solidFill>
              </a:rPr>
              <a:t>BLMK Digitising Social Care (DiSC) programme </a:t>
            </a:r>
            <a:r>
              <a:rPr lang="en-GB" sz="1700" dirty="0"/>
              <a:t>aims to transform social care delivery across Bedfordshire, Luton and Milton Keynes through the strategic implementation of digital technologies. </a:t>
            </a:r>
          </a:p>
          <a:p>
            <a:pPr marL="0" indent="0">
              <a:buNone/>
            </a:pPr>
            <a:endParaRPr lang="en-GB" sz="1700" dirty="0"/>
          </a:p>
          <a:p>
            <a:pPr marL="0" indent="0">
              <a:buNone/>
            </a:pPr>
            <a:r>
              <a:rPr lang="en-GB" sz="2000" b="1" dirty="0">
                <a:solidFill>
                  <a:srgbClr val="7030A0"/>
                </a:solidFill>
              </a:rPr>
              <a:t>By leveraging digital tools and systems, the programme aims to:</a:t>
            </a:r>
          </a:p>
        </p:txBody>
      </p:sp>
      <p:sp>
        <p:nvSpPr>
          <p:cNvPr id="4" name="Title 3">
            <a:extLst>
              <a:ext uri="{FF2B5EF4-FFF2-40B4-BE49-F238E27FC236}">
                <a16:creationId xmlns:a16="http://schemas.microsoft.com/office/drawing/2014/main" id="{431158E1-F687-464E-7368-DD905450F845}"/>
              </a:ext>
            </a:extLst>
          </p:cNvPr>
          <p:cNvSpPr>
            <a:spLocks noGrp="1"/>
          </p:cNvSpPr>
          <p:nvPr>
            <p:ph type="title"/>
          </p:nvPr>
        </p:nvSpPr>
        <p:spPr/>
        <p:txBody>
          <a:bodyPr/>
          <a:lstStyle/>
          <a:p>
            <a:r>
              <a:rPr lang="en-GB" dirty="0"/>
              <a:t>Digitising Social Care programme </a:t>
            </a:r>
          </a:p>
        </p:txBody>
      </p:sp>
      <p:sp>
        <p:nvSpPr>
          <p:cNvPr id="7" name="Slide Number Placeholder 4">
            <a:extLst>
              <a:ext uri="{FF2B5EF4-FFF2-40B4-BE49-F238E27FC236}">
                <a16:creationId xmlns:a16="http://schemas.microsoft.com/office/drawing/2014/main" id="{176AF430-0181-4DE3-63D7-ACA89D245101}"/>
              </a:ext>
            </a:extLst>
          </p:cNvPr>
          <p:cNvSpPr>
            <a:spLocks noGrp="1"/>
          </p:cNvSpPr>
          <p:nvPr>
            <p:ph type="sldNum" sz="quarter" idx="12"/>
          </p:nvPr>
        </p:nvSpPr>
        <p:spPr>
          <a:xfrm>
            <a:off x="11208568" y="6356350"/>
            <a:ext cx="487208" cy="365125"/>
          </a:xfrm>
        </p:spPr>
        <p:txBody>
          <a:bodyPr/>
          <a:lstStyle/>
          <a:p>
            <a:fld id="{30A60DCE-9105-48A5-8A92-25C9283756D1}" type="slidenum">
              <a:rPr lang="en-GB" smtClean="0"/>
              <a:pPr/>
              <a:t>2</a:t>
            </a:fld>
            <a:endParaRPr lang="en-GB" dirty="0"/>
          </a:p>
        </p:txBody>
      </p:sp>
      <p:sp>
        <p:nvSpPr>
          <p:cNvPr id="8" name="TextBox 7">
            <a:extLst>
              <a:ext uri="{FF2B5EF4-FFF2-40B4-BE49-F238E27FC236}">
                <a16:creationId xmlns:a16="http://schemas.microsoft.com/office/drawing/2014/main" id="{62E9883F-CA57-2815-6F13-F76E305FD0F7}"/>
              </a:ext>
            </a:extLst>
          </p:cNvPr>
          <p:cNvSpPr txBox="1"/>
          <p:nvPr/>
        </p:nvSpPr>
        <p:spPr>
          <a:xfrm>
            <a:off x="496223" y="3560647"/>
            <a:ext cx="2562420" cy="2562420"/>
          </a:xfrm>
          <a:prstGeom prst="ellipse">
            <a:avLst/>
          </a:prstGeom>
          <a:solidFill>
            <a:srgbClr val="F59223"/>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ysClr val="windowText" lastClr="000000"/>
                </a:solidFill>
                <a:ea typeface="Calibri"/>
                <a:cs typeface="Calibri"/>
              </a:rPr>
              <a:t>Support care planning and delivery: </a:t>
            </a:r>
          </a:p>
          <a:p>
            <a:pPr algn="ctr">
              <a:spcAft>
                <a:spcPts val="600"/>
              </a:spcAft>
            </a:pPr>
            <a:r>
              <a:rPr lang="en-GB" sz="1400" dirty="0">
                <a:solidFill>
                  <a:sysClr val="windowText" lastClr="000000"/>
                </a:solidFill>
                <a:ea typeface="Calibri"/>
                <a:cs typeface="Calibri"/>
              </a:rPr>
              <a:t>Use digital tools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to support personalised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care planning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and delivery</a:t>
            </a:r>
          </a:p>
        </p:txBody>
      </p:sp>
      <p:sp>
        <p:nvSpPr>
          <p:cNvPr id="9" name="TextBox 8">
            <a:extLst>
              <a:ext uri="{FF2B5EF4-FFF2-40B4-BE49-F238E27FC236}">
                <a16:creationId xmlns:a16="http://schemas.microsoft.com/office/drawing/2014/main" id="{9DD137C2-3EE6-6EF1-0A0A-A5674261F7E9}"/>
              </a:ext>
            </a:extLst>
          </p:cNvPr>
          <p:cNvSpPr txBox="1"/>
          <p:nvPr/>
        </p:nvSpPr>
        <p:spPr>
          <a:xfrm>
            <a:off x="2675897" y="3560647"/>
            <a:ext cx="2562420" cy="2562420"/>
          </a:xfrm>
          <a:prstGeom prst="ellipse">
            <a:avLst/>
          </a:prstGeom>
          <a:solidFill>
            <a:srgbClr val="0070C0"/>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chemeClr val="bg1"/>
                </a:solidFill>
                <a:ea typeface="Calibri"/>
                <a:cs typeface="Calibri"/>
              </a:rPr>
              <a:t>Enhance </a:t>
            </a:r>
            <a:br>
              <a:rPr lang="en-GB" sz="1600" b="1" dirty="0">
                <a:solidFill>
                  <a:schemeClr val="bg1"/>
                </a:solidFill>
                <a:ea typeface="Calibri"/>
                <a:cs typeface="Calibri"/>
              </a:rPr>
            </a:br>
            <a:r>
              <a:rPr lang="en-GB" sz="1600" b="1" dirty="0">
                <a:solidFill>
                  <a:schemeClr val="bg1"/>
                </a:solidFill>
                <a:ea typeface="Calibri"/>
                <a:cs typeface="Calibri"/>
              </a:rPr>
              <a:t>service user experience: </a:t>
            </a:r>
          </a:p>
          <a:p>
            <a:pPr algn="ctr">
              <a:spcAft>
                <a:spcPts val="600"/>
              </a:spcAft>
            </a:pPr>
            <a:r>
              <a:rPr lang="en-GB" sz="1400" dirty="0">
                <a:solidFill>
                  <a:schemeClr val="bg1"/>
                </a:solidFill>
                <a:ea typeface="Calibri"/>
                <a:cs typeface="Calibri"/>
              </a:rPr>
              <a:t>Improve overall experience of receiving social </a:t>
            </a:r>
            <a:br>
              <a:rPr lang="en-GB" sz="1400" dirty="0">
                <a:solidFill>
                  <a:schemeClr val="bg1"/>
                </a:solidFill>
                <a:ea typeface="Calibri"/>
                <a:cs typeface="Calibri"/>
              </a:rPr>
            </a:br>
            <a:r>
              <a:rPr lang="en-GB" sz="1400" dirty="0">
                <a:solidFill>
                  <a:schemeClr val="bg1"/>
                </a:solidFill>
                <a:ea typeface="Calibri"/>
                <a:cs typeface="Calibri"/>
              </a:rPr>
              <a:t>care services through digital solutions</a:t>
            </a:r>
          </a:p>
        </p:txBody>
      </p:sp>
      <p:sp>
        <p:nvSpPr>
          <p:cNvPr id="10" name="TextBox 9">
            <a:extLst>
              <a:ext uri="{FF2B5EF4-FFF2-40B4-BE49-F238E27FC236}">
                <a16:creationId xmlns:a16="http://schemas.microsoft.com/office/drawing/2014/main" id="{AA2C5F9E-B057-E85F-1042-BB1E19274123}"/>
              </a:ext>
            </a:extLst>
          </p:cNvPr>
          <p:cNvSpPr txBox="1"/>
          <p:nvPr/>
        </p:nvSpPr>
        <p:spPr>
          <a:xfrm>
            <a:off x="4841334" y="3560647"/>
            <a:ext cx="2562420" cy="2562420"/>
          </a:xfrm>
          <a:prstGeom prst="ellipse">
            <a:avLst/>
          </a:prstGeom>
          <a:solidFill>
            <a:srgbClr val="0E9347"/>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ysClr val="windowText" lastClr="000000"/>
                </a:solidFill>
                <a:ea typeface="Calibri"/>
                <a:cs typeface="Calibri"/>
              </a:rPr>
              <a:t>Improve efficiency: </a:t>
            </a:r>
          </a:p>
          <a:p>
            <a:pPr algn="ctr">
              <a:spcAft>
                <a:spcPts val="600"/>
              </a:spcAft>
            </a:pPr>
            <a:r>
              <a:rPr lang="en-GB" sz="1400" dirty="0">
                <a:solidFill>
                  <a:sysClr val="windowText" lastClr="000000"/>
                </a:solidFill>
                <a:ea typeface="Calibri"/>
                <a:cs typeface="Calibri"/>
              </a:rPr>
              <a:t>Streamline administrative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tasks, allowing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care providers to spend more time with service users</a:t>
            </a:r>
          </a:p>
        </p:txBody>
      </p:sp>
      <p:sp>
        <p:nvSpPr>
          <p:cNvPr id="11" name="TextBox 10">
            <a:extLst>
              <a:ext uri="{FF2B5EF4-FFF2-40B4-BE49-F238E27FC236}">
                <a16:creationId xmlns:a16="http://schemas.microsoft.com/office/drawing/2014/main" id="{043B8150-8B9C-7AE8-8912-8004CD5AFA7C}"/>
              </a:ext>
            </a:extLst>
          </p:cNvPr>
          <p:cNvSpPr txBox="1"/>
          <p:nvPr/>
        </p:nvSpPr>
        <p:spPr>
          <a:xfrm>
            <a:off x="6970653" y="3560647"/>
            <a:ext cx="2562420" cy="2562420"/>
          </a:xfrm>
          <a:prstGeom prst="ellipse">
            <a:avLst/>
          </a:prstGeom>
          <a:solidFill>
            <a:schemeClr val="tx2"/>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chemeClr val="bg1"/>
                </a:solidFill>
                <a:ea typeface="Calibri"/>
                <a:cs typeface="Calibri"/>
              </a:rPr>
              <a:t>Enhance communication: </a:t>
            </a:r>
          </a:p>
          <a:p>
            <a:pPr algn="ctr">
              <a:spcAft>
                <a:spcPts val="600"/>
              </a:spcAft>
            </a:pPr>
            <a:r>
              <a:rPr lang="en-GB" sz="1400" dirty="0">
                <a:solidFill>
                  <a:schemeClr val="bg1"/>
                </a:solidFill>
                <a:ea typeface="Calibri"/>
                <a:cs typeface="Calibri"/>
              </a:rPr>
              <a:t>Facilitate better communication between care providers, service users, and other stakeholders</a:t>
            </a:r>
          </a:p>
        </p:txBody>
      </p:sp>
      <p:sp>
        <p:nvSpPr>
          <p:cNvPr id="13" name="TextBox 12">
            <a:extLst>
              <a:ext uri="{FF2B5EF4-FFF2-40B4-BE49-F238E27FC236}">
                <a16:creationId xmlns:a16="http://schemas.microsoft.com/office/drawing/2014/main" id="{4C6A524F-9C4F-C575-CC78-246841A933C6}"/>
              </a:ext>
            </a:extLst>
          </p:cNvPr>
          <p:cNvSpPr txBox="1"/>
          <p:nvPr/>
        </p:nvSpPr>
        <p:spPr>
          <a:xfrm>
            <a:off x="9112172" y="3560647"/>
            <a:ext cx="2562420" cy="2562420"/>
          </a:xfrm>
          <a:prstGeom prst="ellipse">
            <a:avLst/>
          </a:prstGeom>
          <a:solidFill>
            <a:schemeClr val="accent1"/>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ysClr val="windowText" lastClr="000000"/>
                </a:solidFill>
                <a:ea typeface="Calibri"/>
                <a:cs typeface="Calibri"/>
              </a:rPr>
              <a:t>Improve data management: </a:t>
            </a:r>
          </a:p>
          <a:p>
            <a:pPr algn="ctr">
              <a:spcAft>
                <a:spcPts val="600"/>
              </a:spcAft>
            </a:pPr>
            <a:r>
              <a:rPr lang="en-GB" sz="1400" dirty="0">
                <a:solidFill>
                  <a:sysClr val="windowText" lastClr="000000"/>
                </a:solidFill>
                <a:ea typeface="Calibri"/>
                <a:cs typeface="Calibri"/>
              </a:rPr>
              <a:t>Collect, analyse, and utilise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data to inform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decision-making and service improvement</a:t>
            </a:r>
          </a:p>
        </p:txBody>
      </p:sp>
    </p:spTree>
    <p:extLst>
      <p:ext uri="{BB962C8B-B14F-4D97-AF65-F5344CB8AC3E}">
        <p14:creationId xmlns:p14="http://schemas.microsoft.com/office/powerpoint/2010/main" val="2524433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2">
            <a:extLst>
              <a:ext uri="{FF2B5EF4-FFF2-40B4-BE49-F238E27FC236}">
                <a16:creationId xmlns:a16="http://schemas.microsoft.com/office/drawing/2014/main" id="{CBF4216C-A263-2F1D-13AB-63FED6AACB0C}"/>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15" t="6142" r="1116"/>
          <a:stretch/>
        </p:blipFill>
        <p:spPr bwMode="auto">
          <a:xfrm>
            <a:off x="547728" y="5540099"/>
            <a:ext cx="754418" cy="747328"/>
          </a:xfrm>
          <a:prstGeom prst="ellipse">
            <a:avLst/>
          </a:prstGeom>
          <a:noFill/>
          <a:extLst>
            <a:ext uri="{909E8E84-426E-40DD-AFC4-6F175D3DCCD1}">
              <a14:hiddenFill xmlns:a14="http://schemas.microsoft.com/office/drawing/2010/main">
                <a:solidFill>
                  <a:srgbClr val="FFFFFF"/>
                </a:solidFill>
              </a14:hiddenFill>
            </a:ext>
          </a:extLst>
        </p:spPr>
      </p:pic>
      <p:pic>
        <p:nvPicPr>
          <p:cNvPr id="37" name="Picture 2">
            <a:extLst>
              <a:ext uri="{FF2B5EF4-FFF2-40B4-BE49-F238E27FC236}">
                <a16:creationId xmlns:a16="http://schemas.microsoft.com/office/drawing/2014/main" id="{B7578982-511D-C67A-B159-8C80B59E786B}"/>
              </a:ext>
              <a:ext uri="{C183D7F6-B498-43B3-948B-1728B52AA6E4}">
                <adec:decorative xmlns:adec="http://schemas.microsoft.com/office/drawing/2017/decorative" val="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949" t="8232" r="7357" b="8425"/>
          <a:stretch/>
        </p:blipFill>
        <p:spPr bwMode="auto">
          <a:xfrm>
            <a:off x="2102502" y="5524006"/>
            <a:ext cx="732538" cy="74732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38" name="Picture 2">
            <a:extLst>
              <a:ext uri="{FF2B5EF4-FFF2-40B4-BE49-F238E27FC236}">
                <a16:creationId xmlns:a16="http://schemas.microsoft.com/office/drawing/2014/main" id="{2753670C-0AB4-7FC2-B5BB-E94FC33CA658}"/>
              </a:ext>
              <a:ext uri="{C183D7F6-B498-43B3-948B-1728B52AA6E4}">
                <adec:decorative xmlns:adec="http://schemas.microsoft.com/office/drawing/2017/decorative" val="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989" r="989"/>
          <a:stretch/>
        </p:blipFill>
        <p:spPr bwMode="auto">
          <a:xfrm>
            <a:off x="1335671" y="5525131"/>
            <a:ext cx="732538" cy="74732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1" name="TextBox 40">
            <a:extLst>
              <a:ext uri="{FF2B5EF4-FFF2-40B4-BE49-F238E27FC236}">
                <a16:creationId xmlns:a16="http://schemas.microsoft.com/office/drawing/2014/main" id="{E75445C0-B25A-D98F-1F3D-D1F7A8F9E8A6}"/>
              </a:ext>
            </a:extLst>
          </p:cNvPr>
          <p:cNvSpPr txBox="1"/>
          <p:nvPr/>
        </p:nvSpPr>
        <p:spPr>
          <a:xfrm>
            <a:off x="2873140" y="5524005"/>
            <a:ext cx="2471509"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Clr>
                <a:srgbClr val="7030A0"/>
              </a:buClr>
            </a:pPr>
            <a:r>
              <a:rPr lang="en-GB" sz="1400" b="1" dirty="0">
                <a:solidFill>
                  <a:schemeClr val="tx1"/>
                </a:solidFill>
              </a:rPr>
              <a:t>Preventing falls and promoting independence: </a:t>
            </a:r>
            <a:r>
              <a:rPr lang="en-GB" sz="1400" b="1" dirty="0" err="1">
                <a:solidFill>
                  <a:srgbClr val="84C944"/>
                </a:solidFill>
              </a:rPr>
              <a:t>Raizer</a:t>
            </a:r>
            <a:r>
              <a:rPr lang="en-GB" sz="1400" b="1" dirty="0">
                <a:solidFill>
                  <a:srgbClr val="84C944"/>
                </a:solidFill>
              </a:rPr>
              <a:t> Chair</a:t>
            </a:r>
            <a:r>
              <a:rPr lang="en-GB" sz="1400" b="1" dirty="0">
                <a:solidFill>
                  <a:schemeClr val="tx1"/>
                </a:solidFill>
              </a:rPr>
              <a:t>, </a:t>
            </a:r>
            <a:r>
              <a:rPr lang="en-GB" sz="1400" b="1" dirty="0" err="1">
                <a:solidFill>
                  <a:schemeClr val="accent1"/>
                </a:solidFill>
              </a:rPr>
              <a:t>GaitSmart</a:t>
            </a:r>
            <a:r>
              <a:rPr lang="en-GB" sz="1400" b="1" dirty="0">
                <a:solidFill>
                  <a:schemeClr val="tx1"/>
                </a:solidFill>
              </a:rPr>
              <a:t>, </a:t>
            </a:r>
            <a:r>
              <a:rPr lang="en-GB" sz="1400" b="1" dirty="0">
                <a:solidFill>
                  <a:schemeClr val="tx2"/>
                </a:solidFill>
              </a:rPr>
              <a:t>Acoustic Monitoring</a:t>
            </a:r>
          </a:p>
        </p:txBody>
      </p:sp>
      <p:sp>
        <p:nvSpPr>
          <p:cNvPr id="26" name="Oval 25">
            <a:extLst>
              <a:ext uri="{FF2B5EF4-FFF2-40B4-BE49-F238E27FC236}">
                <a16:creationId xmlns:a16="http://schemas.microsoft.com/office/drawing/2014/main" id="{769649AB-C1DF-7AF1-E316-7A396D6823E4}"/>
              </a:ext>
              <a:ext uri="{C183D7F6-B498-43B3-948B-1728B52AA6E4}">
                <adec:decorative xmlns:adec="http://schemas.microsoft.com/office/drawing/2017/decorative" val="1"/>
              </a:ext>
            </a:extLst>
          </p:cNvPr>
          <p:cNvSpPr/>
          <p:nvPr/>
        </p:nvSpPr>
        <p:spPr>
          <a:xfrm>
            <a:off x="5382198" y="5459515"/>
            <a:ext cx="880695" cy="880695"/>
          </a:xfrm>
          <a:prstGeom prst="ellipse">
            <a:avLst/>
          </a:prstGeom>
          <a:blipFill rotWithShape="1">
            <a:blip r:embed="rId6"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3993"/>
              <a:satOff val="-1579"/>
              <a:lumOff val="13231"/>
              <a:alphaOff val="-4000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31" name="TextBox 30">
            <a:extLst>
              <a:ext uri="{FF2B5EF4-FFF2-40B4-BE49-F238E27FC236}">
                <a16:creationId xmlns:a16="http://schemas.microsoft.com/office/drawing/2014/main" id="{9C618F89-15A9-589A-4F1A-395A31FDE319}"/>
              </a:ext>
            </a:extLst>
          </p:cNvPr>
          <p:cNvSpPr txBox="1"/>
          <p:nvPr/>
        </p:nvSpPr>
        <p:spPr>
          <a:xfrm>
            <a:off x="6212835" y="5524005"/>
            <a:ext cx="1778056"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effectLst/>
                <a:uLnTx/>
                <a:uFillTx/>
                <a:latin typeface="Century Gothic" panose="020F0302020204030204"/>
                <a:ea typeface="Calibri"/>
                <a:cs typeface="Calibri"/>
              </a:rPr>
              <a:t>Strengthening data security: </a:t>
            </a:r>
            <a:r>
              <a:rPr kumimoji="0" lang="en-US" sz="1400" b="1" i="0" u="none" strike="noStrike" kern="1200" cap="none" spc="0" normalizeH="0" baseline="0" noProof="0" dirty="0">
                <a:ln>
                  <a:noFill/>
                </a:ln>
                <a:solidFill>
                  <a:srgbClr val="00A198"/>
                </a:solidFill>
                <a:effectLst/>
                <a:uLnTx/>
                <a:uFillTx/>
                <a:latin typeface="Century Gothic" panose="020F0302020204030204"/>
                <a:ea typeface="Calibri"/>
                <a:cs typeface="Calibri"/>
              </a:rPr>
              <a:t>Data Security and Protection Toolkit</a:t>
            </a:r>
          </a:p>
        </p:txBody>
      </p:sp>
      <p:sp>
        <p:nvSpPr>
          <p:cNvPr id="22" name="Oval 21">
            <a:extLst>
              <a:ext uri="{FF2B5EF4-FFF2-40B4-BE49-F238E27FC236}">
                <a16:creationId xmlns:a16="http://schemas.microsoft.com/office/drawing/2014/main" id="{2A50A090-7A4F-C388-09AC-D7D64793E77D}"/>
              </a:ext>
              <a:ext uri="{C183D7F6-B498-43B3-948B-1728B52AA6E4}">
                <adec:decorative xmlns:adec="http://schemas.microsoft.com/office/drawing/2017/decorative" val="1"/>
              </a:ext>
            </a:extLst>
          </p:cNvPr>
          <p:cNvSpPr/>
          <p:nvPr/>
        </p:nvSpPr>
        <p:spPr>
          <a:xfrm>
            <a:off x="486199" y="4176940"/>
            <a:ext cx="901457" cy="901457"/>
          </a:xfrm>
          <a:prstGeom prst="ellipse">
            <a:avLst/>
          </a:prstGeom>
          <a:blipFill rotWithShape="1">
            <a:blip r:embed="rId7"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3993"/>
              <a:satOff val="-1579"/>
              <a:lumOff val="13231"/>
              <a:alphaOff val="-4000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33" name="TextBox 32">
            <a:extLst>
              <a:ext uri="{FF2B5EF4-FFF2-40B4-BE49-F238E27FC236}">
                <a16:creationId xmlns:a16="http://schemas.microsoft.com/office/drawing/2014/main" id="{4D80D742-FFE7-EF3C-6866-BA92F003389B}"/>
              </a:ext>
            </a:extLst>
          </p:cNvPr>
          <p:cNvSpPr txBox="1"/>
          <p:nvPr/>
        </p:nvSpPr>
        <p:spPr>
          <a:xfrm>
            <a:off x="1323501" y="4248009"/>
            <a:ext cx="1981403"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effectLst/>
                <a:uLnTx/>
                <a:uFillTx/>
                <a:latin typeface="Century Gothic" panose="020F0302020204030204"/>
                <a:ea typeface="Calibri"/>
                <a:cs typeface="Calibri"/>
              </a:rPr>
              <a:t>Enhancing patient access through remote monitoring: </a:t>
            </a:r>
            <a:r>
              <a:rPr kumimoji="0" lang="en-GB" sz="1400" b="1" i="0" u="none" strike="noStrike" kern="1200" cap="none" spc="0" normalizeH="0" baseline="0" noProof="0" dirty="0">
                <a:ln>
                  <a:noFill/>
                </a:ln>
                <a:solidFill>
                  <a:srgbClr val="0070C0"/>
                </a:solidFill>
                <a:effectLst/>
                <a:uLnTx/>
                <a:uFillTx/>
                <a:latin typeface="Century Gothic" panose="020F0302020204030204"/>
                <a:ea typeface="Calibri"/>
                <a:cs typeface="Calibri"/>
              </a:rPr>
              <a:t>Whzan</a:t>
            </a:r>
          </a:p>
        </p:txBody>
      </p:sp>
      <p:sp>
        <p:nvSpPr>
          <p:cNvPr id="24" name="Oval 23">
            <a:extLst>
              <a:ext uri="{FF2B5EF4-FFF2-40B4-BE49-F238E27FC236}">
                <a16:creationId xmlns:a16="http://schemas.microsoft.com/office/drawing/2014/main" id="{477E45D2-BF8C-8BBA-BC9D-CB372C447521}"/>
              </a:ext>
              <a:ext uri="{C183D7F6-B498-43B3-948B-1728B52AA6E4}">
                <adec:decorative xmlns:adec="http://schemas.microsoft.com/office/drawing/2017/decorative" val="1"/>
              </a:ext>
            </a:extLst>
          </p:cNvPr>
          <p:cNvSpPr/>
          <p:nvPr/>
        </p:nvSpPr>
        <p:spPr>
          <a:xfrm>
            <a:off x="4005351" y="4194862"/>
            <a:ext cx="880695" cy="880695"/>
          </a:xfrm>
          <a:prstGeom prst="ellipse">
            <a:avLst/>
          </a:prstGeom>
          <a:blipFill rotWithShape="1">
            <a:blip r:embed="rId8"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1331"/>
              <a:satOff val="-526"/>
              <a:lumOff val="4410"/>
              <a:alphaOff val="-13333"/>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25" name="Oval 24">
            <a:extLst>
              <a:ext uri="{FF2B5EF4-FFF2-40B4-BE49-F238E27FC236}">
                <a16:creationId xmlns:a16="http://schemas.microsoft.com/office/drawing/2014/main" id="{7CD8611E-4076-E66A-6206-640E23CFA8E8}"/>
              </a:ext>
              <a:ext uri="{C183D7F6-B498-43B3-948B-1728B52AA6E4}">
                <adec:decorative xmlns:adec="http://schemas.microsoft.com/office/drawing/2017/decorative" val="1"/>
              </a:ext>
            </a:extLst>
          </p:cNvPr>
          <p:cNvSpPr/>
          <p:nvPr/>
        </p:nvSpPr>
        <p:spPr>
          <a:xfrm>
            <a:off x="3222483" y="4201418"/>
            <a:ext cx="880695" cy="880695"/>
          </a:xfrm>
          <a:prstGeom prst="ellipse">
            <a:avLst/>
          </a:prstGeom>
          <a:blipFill rotWithShape="1">
            <a:blip r:embed="rId9"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2662"/>
              <a:satOff val="-1053"/>
              <a:lumOff val="8821"/>
              <a:alphaOff val="-26667"/>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29" name="TextBox 28">
            <a:extLst>
              <a:ext uri="{FF2B5EF4-FFF2-40B4-BE49-F238E27FC236}">
                <a16:creationId xmlns:a16="http://schemas.microsoft.com/office/drawing/2014/main" id="{42C54ACC-59E6-C274-D996-F899577EB258}"/>
              </a:ext>
            </a:extLst>
          </p:cNvPr>
          <p:cNvSpPr txBox="1"/>
          <p:nvPr/>
        </p:nvSpPr>
        <p:spPr>
          <a:xfrm>
            <a:off x="4856166" y="4259521"/>
            <a:ext cx="2479668"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defRPr/>
            </a:pPr>
            <a:r>
              <a:rPr lang="en-GB" sz="1400" b="1" dirty="0">
                <a:solidFill>
                  <a:schemeClr val="tx1"/>
                </a:solidFill>
              </a:rPr>
              <a:t>Improving communication and workflow: </a:t>
            </a:r>
            <a:r>
              <a:rPr lang="en-GB" sz="1400" b="1" dirty="0" err="1">
                <a:solidFill>
                  <a:srgbClr val="0E9347"/>
                </a:solidFill>
              </a:rPr>
              <a:t>NHSMail</a:t>
            </a:r>
            <a:r>
              <a:rPr lang="en-GB" sz="1400" b="1" dirty="0">
                <a:solidFill>
                  <a:srgbClr val="0E9347"/>
                </a:solidFill>
              </a:rPr>
              <a:t>/secure mail</a:t>
            </a:r>
            <a:r>
              <a:rPr lang="en-GB" sz="1400" b="1" dirty="0">
                <a:solidFill>
                  <a:schemeClr val="tx1"/>
                </a:solidFill>
              </a:rPr>
              <a:t>,</a:t>
            </a:r>
            <a:r>
              <a:rPr lang="en-GB" sz="1400" dirty="0">
                <a:solidFill>
                  <a:schemeClr val="tx1"/>
                </a:solidFill>
              </a:rPr>
              <a:t> </a:t>
            </a:r>
            <a:r>
              <a:rPr lang="en-GB" sz="1400" b="1" dirty="0">
                <a:solidFill>
                  <a:schemeClr val="accent3"/>
                </a:solidFill>
              </a:rPr>
              <a:t>Proxy Access</a:t>
            </a:r>
          </a:p>
        </p:txBody>
      </p:sp>
      <p:sp>
        <p:nvSpPr>
          <p:cNvPr id="5" name="Content Placeholder 4">
            <a:extLst>
              <a:ext uri="{FF2B5EF4-FFF2-40B4-BE49-F238E27FC236}">
                <a16:creationId xmlns:a16="http://schemas.microsoft.com/office/drawing/2014/main" id="{AFFBA3F8-15A5-97DF-C7D0-98DC018EC133}"/>
              </a:ext>
            </a:extLst>
          </p:cNvPr>
          <p:cNvSpPr>
            <a:spLocks noGrp="1"/>
          </p:cNvSpPr>
          <p:nvPr>
            <p:ph sz="half" idx="1"/>
          </p:nvPr>
        </p:nvSpPr>
        <p:spPr>
          <a:xfrm>
            <a:off x="517408" y="1617150"/>
            <a:ext cx="10926447" cy="2787826"/>
          </a:xfrm>
        </p:spPr>
        <p:txBody>
          <a:bodyPr>
            <a:normAutofit/>
          </a:bodyPr>
          <a:lstStyle/>
          <a:p>
            <a:pPr marL="0" indent="0">
              <a:buNone/>
            </a:pPr>
            <a:r>
              <a:rPr lang="en-GB" sz="1700" b="1" dirty="0">
                <a:solidFill>
                  <a:srgbClr val="7030A0"/>
                </a:solidFill>
              </a:rPr>
              <a:t>The multi-agency Digitising Social Care programme is driving digital transformation in social care. </a:t>
            </a:r>
            <a:br>
              <a:rPr lang="en-GB" sz="1700" b="1" dirty="0">
                <a:solidFill>
                  <a:srgbClr val="7030A0"/>
                </a:solidFill>
              </a:rPr>
            </a:br>
            <a:r>
              <a:rPr lang="en-GB" sz="1700" dirty="0"/>
              <a:t>By fostering strong partnerships and implementing robust governance, the programme is enabling a more integrated, efficient, and person-centred care system.</a:t>
            </a:r>
          </a:p>
          <a:p>
            <a:pPr marL="0" indent="0">
              <a:buNone/>
            </a:pPr>
            <a:r>
              <a:rPr lang="en-GB" sz="1700" dirty="0"/>
              <a:t>A dedicated team serves as the primary digital liaison for each local authority’s social care sector, fostering strong partnerships with care providers. By working collaboratively, we are able to co-create innovative digital solutions that address local challenges and promote cross-sector collaboration within place-based and system-wide partnerships.</a:t>
            </a:r>
          </a:p>
          <a:p>
            <a:pPr marL="0" indent="0">
              <a:buNone/>
            </a:pPr>
            <a:endParaRPr lang="en-GB" sz="1700" dirty="0"/>
          </a:p>
          <a:p>
            <a:pPr marL="0" indent="0">
              <a:buNone/>
            </a:pPr>
            <a:r>
              <a:rPr lang="en-GB" sz="2000" b="1" dirty="0">
                <a:solidFill>
                  <a:srgbClr val="7030A0"/>
                </a:solidFill>
              </a:rPr>
              <a:t>Our digital offer includes:</a:t>
            </a:r>
          </a:p>
        </p:txBody>
      </p:sp>
      <p:sp>
        <p:nvSpPr>
          <p:cNvPr id="4" name="Title 3">
            <a:extLst>
              <a:ext uri="{FF2B5EF4-FFF2-40B4-BE49-F238E27FC236}">
                <a16:creationId xmlns:a16="http://schemas.microsoft.com/office/drawing/2014/main" id="{431158E1-F687-464E-7368-DD905450F845}"/>
              </a:ext>
            </a:extLst>
          </p:cNvPr>
          <p:cNvSpPr>
            <a:spLocks noGrp="1"/>
          </p:cNvSpPr>
          <p:nvPr>
            <p:ph type="title"/>
          </p:nvPr>
        </p:nvSpPr>
        <p:spPr/>
        <p:txBody>
          <a:bodyPr/>
          <a:lstStyle/>
          <a:p>
            <a:r>
              <a:rPr lang="en-GB" dirty="0"/>
              <a:t>Our digital offer</a:t>
            </a:r>
          </a:p>
        </p:txBody>
      </p:sp>
      <p:sp>
        <p:nvSpPr>
          <p:cNvPr id="21" name="Oval 20">
            <a:extLst>
              <a:ext uri="{FF2B5EF4-FFF2-40B4-BE49-F238E27FC236}">
                <a16:creationId xmlns:a16="http://schemas.microsoft.com/office/drawing/2014/main" id="{B4FD4B07-9C9D-4D19-3973-94F0405EB62B}"/>
              </a:ext>
              <a:ext uri="{C183D7F6-B498-43B3-948B-1728B52AA6E4}">
                <adec:decorative xmlns:adec="http://schemas.microsoft.com/office/drawing/2017/decorative" val="1"/>
              </a:ext>
            </a:extLst>
          </p:cNvPr>
          <p:cNvSpPr/>
          <p:nvPr/>
        </p:nvSpPr>
        <p:spPr>
          <a:xfrm>
            <a:off x="9713850" y="4201418"/>
            <a:ext cx="880695" cy="880695"/>
          </a:xfrm>
          <a:prstGeom prst="ellipse">
            <a:avLst/>
          </a:prstGeom>
          <a:blipFill rotWithShape="1">
            <a:blip r:embed="rId10"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59223"/>
              </a:solidFill>
              <a:effectLst/>
              <a:uLnTx/>
              <a:uFillTx/>
              <a:latin typeface="Century Gothic" panose="020F0302020204030204"/>
              <a:ea typeface="+mn-ea"/>
              <a:cs typeface="+mn-cs"/>
            </a:endParaRPr>
          </a:p>
        </p:txBody>
      </p:sp>
      <p:sp>
        <p:nvSpPr>
          <p:cNvPr id="23" name="Oval 22">
            <a:extLst>
              <a:ext uri="{FF2B5EF4-FFF2-40B4-BE49-F238E27FC236}">
                <a16:creationId xmlns:a16="http://schemas.microsoft.com/office/drawing/2014/main" id="{E49C8AED-9C38-020F-4C6D-C7F44652CE91}"/>
              </a:ext>
              <a:ext uri="{C183D7F6-B498-43B3-948B-1728B52AA6E4}">
                <adec:decorative xmlns:adec="http://schemas.microsoft.com/office/drawing/2017/decorative" val="1"/>
              </a:ext>
            </a:extLst>
          </p:cNvPr>
          <p:cNvSpPr/>
          <p:nvPr/>
        </p:nvSpPr>
        <p:spPr>
          <a:xfrm>
            <a:off x="7444427" y="4206511"/>
            <a:ext cx="852963" cy="862600"/>
          </a:xfrm>
          <a:prstGeom prst="ellipse">
            <a:avLst/>
          </a:prstGeom>
          <a:blipFill rotWithShape="1">
            <a:blip r:embed="rId11"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1331"/>
              <a:satOff val="-526"/>
              <a:lumOff val="4410"/>
              <a:alphaOff val="-13333"/>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pic>
        <p:nvPicPr>
          <p:cNvPr id="27" name="Picture 2">
            <a:extLst>
              <a:ext uri="{FF2B5EF4-FFF2-40B4-BE49-F238E27FC236}">
                <a16:creationId xmlns:a16="http://schemas.microsoft.com/office/drawing/2014/main" id="{98983A24-F1F1-DCA0-B529-90DEE4A9F2CA}"/>
              </a:ext>
              <a:ext uri="{C183D7F6-B498-43B3-948B-1728B52AA6E4}">
                <adec:decorative xmlns:adec="http://schemas.microsoft.com/office/drawing/2017/decorative" val="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l="652" r="652"/>
          <a:stretch/>
        </p:blipFill>
        <p:spPr bwMode="auto">
          <a:xfrm>
            <a:off x="9946993" y="5540098"/>
            <a:ext cx="740677" cy="755631"/>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8" name="Picture 2">
            <a:extLst>
              <a:ext uri="{FF2B5EF4-FFF2-40B4-BE49-F238E27FC236}">
                <a16:creationId xmlns:a16="http://schemas.microsoft.com/office/drawing/2014/main" id="{DC463DA8-F4A9-FA31-6817-DCDE4DE4ACBE}"/>
              </a:ext>
              <a:ext uri="{C183D7F6-B498-43B3-948B-1728B52AA6E4}">
                <adec:decorative xmlns:adec="http://schemas.microsoft.com/office/drawing/2017/decorative" val="1"/>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l="989" r="989"/>
          <a:stretch/>
        </p:blipFill>
        <p:spPr bwMode="auto">
          <a:xfrm>
            <a:off x="7998947" y="5534527"/>
            <a:ext cx="711019" cy="725374"/>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32" name="TextBox 31">
            <a:extLst>
              <a:ext uri="{FF2B5EF4-FFF2-40B4-BE49-F238E27FC236}">
                <a16:creationId xmlns:a16="http://schemas.microsoft.com/office/drawing/2014/main" id="{932AC1A3-E548-CA1D-E695-C24B06E5BD8A}"/>
              </a:ext>
            </a:extLst>
          </p:cNvPr>
          <p:cNvSpPr txBox="1"/>
          <p:nvPr/>
        </p:nvSpPr>
        <p:spPr>
          <a:xfrm>
            <a:off x="10561653" y="4304234"/>
            <a:ext cx="1499709"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Digital records: </a:t>
            </a:r>
            <a:r>
              <a:rPr kumimoji="0" lang="en-US" sz="1400" b="1" i="0" u="none" strike="noStrike" kern="1200" cap="none" spc="0" normalizeH="0" baseline="0" noProof="0" dirty="0">
                <a:ln>
                  <a:noFill/>
                </a:ln>
                <a:solidFill>
                  <a:srgbClr val="F59223"/>
                </a:solidFill>
                <a:effectLst/>
                <a:uLnTx/>
                <a:uFillTx/>
                <a:latin typeface="Century Gothic" panose="020F0302020204030204"/>
                <a:ea typeface="Calibri"/>
                <a:cs typeface="Calibri"/>
              </a:rPr>
              <a:t>Digital Social Care Records</a:t>
            </a:r>
          </a:p>
        </p:txBody>
      </p:sp>
      <p:sp>
        <p:nvSpPr>
          <p:cNvPr id="34" name="TextBox 33">
            <a:extLst>
              <a:ext uri="{FF2B5EF4-FFF2-40B4-BE49-F238E27FC236}">
                <a16:creationId xmlns:a16="http://schemas.microsoft.com/office/drawing/2014/main" id="{DC38570F-F0F6-0763-4E5A-3F3D73DD592F}"/>
              </a:ext>
            </a:extLst>
          </p:cNvPr>
          <p:cNvSpPr txBox="1"/>
          <p:nvPr/>
        </p:nvSpPr>
        <p:spPr>
          <a:xfrm>
            <a:off x="8260844" y="4301103"/>
            <a:ext cx="1484392"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Supporting independent living: </a:t>
            </a:r>
            <a:r>
              <a:rPr kumimoji="0" lang="en-US" sz="1400" b="1" i="0" u="none" strike="noStrike" kern="1200" cap="none" spc="0" normalizeH="0" baseline="0" noProof="0" dirty="0">
                <a:ln>
                  <a:noFill/>
                </a:ln>
                <a:solidFill>
                  <a:srgbClr val="E8501D"/>
                </a:solidFill>
                <a:effectLst/>
                <a:uLnTx/>
                <a:uFillTx/>
                <a:latin typeface="Century Gothic" panose="020F0302020204030204"/>
                <a:ea typeface="Calibri"/>
                <a:cs typeface="Calibri"/>
              </a:rPr>
              <a:t>MiiCare</a:t>
            </a:r>
            <a:endParaRPr kumimoji="0" lang="en-US" sz="1200" b="1" i="0" u="none" strike="noStrike" kern="1200" cap="none" spc="0" normalizeH="0" baseline="0" noProof="0" dirty="0">
              <a:ln>
                <a:noFill/>
              </a:ln>
              <a:solidFill>
                <a:srgbClr val="E8501D"/>
              </a:solidFill>
              <a:effectLst/>
              <a:uLnTx/>
              <a:uFillTx/>
              <a:latin typeface="Century Gothic" panose="020F0302020204030204"/>
              <a:ea typeface="Calibri"/>
              <a:cs typeface="Calibri"/>
            </a:endParaRPr>
          </a:p>
        </p:txBody>
      </p:sp>
      <p:sp>
        <p:nvSpPr>
          <p:cNvPr id="35" name="TextBox 34">
            <a:extLst>
              <a:ext uri="{FF2B5EF4-FFF2-40B4-BE49-F238E27FC236}">
                <a16:creationId xmlns:a16="http://schemas.microsoft.com/office/drawing/2014/main" id="{CE8B3C69-2D9C-1957-4FE6-C37EACEF5291}"/>
              </a:ext>
            </a:extLst>
          </p:cNvPr>
          <p:cNvSpPr txBox="1"/>
          <p:nvPr/>
        </p:nvSpPr>
        <p:spPr>
          <a:xfrm>
            <a:off x="10712507" y="5532467"/>
            <a:ext cx="1462696"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Pain management: </a:t>
            </a:r>
            <a:r>
              <a:rPr kumimoji="0" lang="en-US" sz="1400" b="1" i="0" u="none" strike="noStrike" kern="1200" cap="none" spc="0" normalizeH="0" baseline="0" noProof="0" dirty="0" err="1">
                <a:ln>
                  <a:noFill/>
                </a:ln>
                <a:solidFill>
                  <a:srgbClr val="E8501D"/>
                </a:solidFill>
                <a:effectLst/>
                <a:uLnTx/>
                <a:uFillTx/>
                <a:latin typeface="Century Gothic" panose="020F0302020204030204"/>
                <a:ea typeface="Calibri"/>
                <a:cs typeface="Calibri"/>
              </a:rPr>
              <a:t>PainChek</a:t>
            </a:r>
            <a:endParaRPr kumimoji="0" lang="en-US" sz="1200" b="1" i="0" u="none" strike="noStrike" kern="1200" cap="none" spc="0" normalizeH="0" baseline="0" noProof="0" dirty="0">
              <a:ln>
                <a:noFill/>
              </a:ln>
              <a:solidFill>
                <a:srgbClr val="E8501D"/>
              </a:solidFill>
              <a:effectLst/>
              <a:uLnTx/>
              <a:uFillTx/>
              <a:latin typeface="Century Gothic" panose="020F0302020204030204"/>
              <a:ea typeface="Calibri"/>
              <a:cs typeface="Calibri"/>
            </a:endParaRPr>
          </a:p>
        </p:txBody>
      </p:sp>
      <p:sp>
        <p:nvSpPr>
          <p:cNvPr id="36" name="TextBox 35">
            <a:extLst>
              <a:ext uri="{FF2B5EF4-FFF2-40B4-BE49-F238E27FC236}">
                <a16:creationId xmlns:a16="http://schemas.microsoft.com/office/drawing/2014/main" id="{4D9E5647-0D09-5EA3-E77D-46B13EB61DE1}"/>
              </a:ext>
            </a:extLst>
          </p:cNvPr>
          <p:cNvSpPr txBox="1"/>
          <p:nvPr/>
        </p:nvSpPr>
        <p:spPr>
          <a:xfrm>
            <a:off x="8741243" y="5517106"/>
            <a:ext cx="1102552"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Enhancing wellbeing: </a:t>
            </a:r>
            <a:r>
              <a:rPr kumimoji="0" lang="en-US" sz="1400" b="1" i="0" u="none" strike="noStrike" kern="1200" cap="none" spc="0" normalizeH="0" baseline="0" noProof="0" dirty="0" err="1">
                <a:ln>
                  <a:noFill/>
                </a:ln>
                <a:solidFill>
                  <a:srgbClr val="F59223"/>
                </a:solidFill>
                <a:effectLst/>
                <a:uLnTx/>
                <a:uFillTx/>
                <a:latin typeface="Century Gothic" panose="020F0302020204030204"/>
                <a:ea typeface="Calibri"/>
                <a:cs typeface="Calibri"/>
              </a:rPr>
              <a:t>RoboPets</a:t>
            </a:r>
            <a:endParaRPr kumimoji="0" lang="en-US" sz="1200" b="1" i="0" u="none" strike="noStrike" kern="1200" cap="none" spc="0" normalizeH="0" baseline="0" noProof="0" dirty="0">
              <a:ln>
                <a:noFill/>
              </a:ln>
              <a:solidFill>
                <a:srgbClr val="F59223"/>
              </a:solidFill>
              <a:effectLst/>
              <a:uLnTx/>
              <a:uFillTx/>
              <a:latin typeface="Century Gothic" panose="020F0302020204030204"/>
              <a:ea typeface="Calibri"/>
              <a:cs typeface="Calibri"/>
            </a:endParaRPr>
          </a:p>
        </p:txBody>
      </p:sp>
      <p:sp>
        <p:nvSpPr>
          <p:cNvPr id="43" name="Slide Number Placeholder 4">
            <a:extLst>
              <a:ext uri="{FF2B5EF4-FFF2-40B4-BE49-F238E27FC236}">
                <a16:creationId xmlns:a16="http://schemas.microsoft.com/office/drawing/2014/main" id="{B363A373-9C23-41D2-E3FE-44B3FACF7FE6}"/>
              </a:ext>
            </a:extLst>
          </p:cNvPr>
          <p:cNvSpPr>
            <a:spLocks noGrp="1"/>
          </p:cNvSpPr>
          <p:nvPr>
            <p:ph type="sldNum" sz="quarter" idx="12"/>
          </p:nvPr>
        </p:nvSpPr>
        <p:spPr>
          <a:xfrm>
            <a:off x="11208568" y="6356350"/>
            <a:ext cx="487208" cy="365125"/>
          </a:xfrm>
        </p:spPr>
        <p:txBody>
          <a:bodyPr/>
          <a:lstStyle/>
          <a:p>
            <a:fld id="{30A60DCE-9105-48A5-8A92-25C9283756D1}" type="slidenum">
              <a:rPr lang="en-GB" smtClean="0"/>
              <a:pPr/>
              <a:t>3</a:t>
            </a:fld>
            <a:endParaRPr lang="en-GB" dirty="0"/>
          </a:p>
        </p:txBody>
      </p:sp>
    </p:spTree>
    <p:extLst>
      <p:ext uri="{BB962C8B-B14F-4D97-AF65-F5344CB8AC3E}">
        <p14:creationId xmlns:p14="http://schemas.microsoft.com/office/powerpoint/2010/main" val="2915056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rcRect t="12093" b="12093"/>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4"/>
                </a:solidFill>
              </a:rPr>
              <a:t>RoboPets</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047900" cy="4281340"/>
          </a:xfrm>
        </p:spPr>
        <p:txBody>
          <a:bodyPr>
            <a:normAutofit/>
          </a:bodyPr>
          <a:lstStyle/>
          <a:p>
            <a:pPr marL="0" indent="0">
              <a:buNone/>
            </a:pPr>
            <a:r>
              <a:rPr lang="en-GB" sz="1800" b="1" dirty="0"/>
              <a:t>Robotic cats, dogs and birds which </a:t>
            </a:r>
            <a:r>
              <a:rPr lang="en-GB" sz="1800" b="1"/>
              <a:t>use technology to </a:t>
            </a:r>
            <a:r>
              <a:rPr lang="en-GB" sz="1800" b="1" dirty="0"/>
              <a:t>respond to voice commands, and interact through realistic movements. A unique and beneficial approach to companionship and therapy, especially for individuals with specific needs.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4</a:t>
            </a:fld>
            <a:endParaRPr lang="en-GB" dirty="0"/>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89" r="98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0EB52536-81F9-52A0-F45A-BC3258B9A90B}"/>
              </a:ext>
            </a:extLst>
          </p:cNvPr>
          <p:cNvSpPr txBox="1"/>
          <p:nvPr/>
        </p:nvSpPr>
        <p:spPr>
          <a:xfrm>
            <a:off x="452579" y="3166656"/>
            <a:ext cx="8047901" cy="2416046"/>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Ideal companions for the elderly, people living on their own, or anyone who is unable to have a pet of their own</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Provides a calming influence to reduce anxiety and agitation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mental health and wellbeing, and quality of life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Gives people greater independence and confidence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Provides comfort to reduce feelings of isolation and loneliness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Aids communication between the cared-for person and their carer.</a:t>
            </a:r>
          </a:p>
        </p:txBody>
      </p:sp>
      <p:sp>
        <p:nvSpPr>
          <p:cNvPr id="2" name="TextBox 1">
            <a:extLst>
              <a:ext uri="{FF2B5EF4-FFF2-40B4-BE49-F238E27FC236}">
                <a16:creationId xmlns:a16="http://schemas.microsoft.com/office/drawing/2014/main" id="{BD2B921A-F7A7-7256-F59C-41845226026E}"/>
              </a:ext>
            </a:extLst>
          </p:cNvPr>
          <p:cNvSpPr txBox="1"/>
          <p:nvPr/>
        </p:nvSpPr>
        <p:spPr>
          <a:xfrm>
            <a:off x="9596582" y="2764385"/>
            <a:ext cx="2232000" cy="2232000"/>
          </a:xfrm>
          <a:prstGeom prst="ellipse">
            <a:avLst/>
          </a:prstGeom>
          <a:solidFill>
            <a:schemeClr val="accent4"/>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dirty="0">
                <a:ea typeface="Calibri"/>
                <a:cs typeface="Calibri"/>
              </a:rPr>
              <a:t>Around </a:t>
            </a:r>
            <a:r>
              <a:rPr lang="en-GB" sz="1600" b="1" dirty="0">
                <a:ea typeface="Calibri"/>
                <a:cs typeface="Calibri"/>
              </a:rPr>
              <a:t>760 </a:t>
            </a:r>
            <a:r>
              <a:rPr lang="en-GB" sz="1600" dirty="0">
                <a:ea typeface="Calibri"/>
                <a:cs typeface="Calibri"/>
              </a:rPr>
              <a:t>RoboPets are being used across a range of local care locations</a:t>
            </a:r>
          </a:p>
        </p:txBody>
      </p:sp>
      <p:sp>
        <p:nvSpPr>
          <p:cNvPr id="3" name="TextBox 2">
            <a:extLst>
              <a:ext uri="{FF2B5EF4-FFF2-40B4-BE49-F238E27FC236}">
                <a16:creationId xmlns:a16="http://schemas.microsoft.com/office/drawing/2014/main" id="{A234DA00-AF4F-6231-DEDB-8596497BE497}"/>
              </a:ext>
            </a:extLst>
          </p:cNvPr>
          <p:cNvSpPr txBox="1"/>
          <p:nvPr/>
        </p:nvSpPr>
        <p:spPr>
          <a:xfrm>
            <a:off x="452580" y="6126165"/>
            <a:ext cx="5501653" cy="646986"/>
          </a:xfrm>
          <a:prstGeom prst="roundRect">
            <a:avLst/>
          </a:prstGeom>
          <a:solidFill>
            <a:schemeClr val="accent4"/>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6" name="Content Placeholder 16" descr="Email with solid fill">
            <a:hlinkClick r:id="rId4"/>
            <a:extLst>
              <a:ext uri="{FF2B5EF4-FFF2-40B4-BE49-F238E27FC236}">
                <a16:creationId xmlns:a16="http://schemas.microsoft.com/office/drawing/2014/main" id="{D5E8A4CA-54C0-1073-ED7E-7294E4E4D304}"/>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523446" y="6188690"/>
            <a:ext cx="521935" cy="521935"/>
          </a:xfrm>
          <a:prstGeom prst="rect">
            <a:avLst/>
          </a:prstGeom>
        </p:spPr>
      </p:pic>
      <p:sp>
        <p:nvSpPr>
          <p:cNvPr id="7" name="TextBox 6">
            <a:extLst>
              <a:ext uri="{FF2B5EF4-FFF2-40B4-BE49-F238E27FC236}">
                <a16:creationId xmlns:a16="http://schemas.microsoft.com/office/drawing/2014/main" id="{F6893374-2AE2-D909-BB89-614DD96377CC}"/>
              </a:ext>
            </a:extLst>
          </p:cNvPr>
          <p:cNvSpPr txBox="1"/>
          <p:nvPr/>
        </p:nvSpPr>
        <p:spPr>
          <a:xfrm>
            <a:off x="8560610" y="5083269"/>
            <a:ext cx="3369008" cy="1191816"/>
          </a:xfrm>
          <a:prstGeom prst="roundRect">
            <a:avLst/>
          </a:prstGeom>
          <a:solidFill>
            <a:schemeClr val="accent4">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600" dirty="0">
                <a:solidFill>
                  <a:sysClr val="windowText" lastClr="000000"/>
                </a:solidFill>
                <a:ea typeface="Calibri"/>
                <a:cs typeface="Calibri"/>
              </a:rPr>
              <a:t>Visit our webpage to read more about this pilot </a:t>
            </a:r>
            <a:br>
              <a:rPr lang="en-GB" sz="1600" dirty="0">
                <a:solidFill>
                  <a:sysClr val="windowText" lastClr="000000"/>
                </a:solidFill>
                <a:ea typeface="Calibri"/>
                <a:cs typeface="Calibri"/>
              </a:rPr>
            </a:br>
            <a:r>
              <a:rPr lang="en-GB" sz="1600" dirty="0">
                <a:solidFill>
                  <a:sysClr val="windowText" lastClr="000000"/>
                </a:solidFill>
                <a:ea typeface="Calibri"/>
                <a:cs typeface="Calibri"/>
              </a:rPr>
              <a:t>and complete an </a:t>
            </a:r>
            <a:br>
              <a:rPr lang="en-GB" sz="1600" dirty="0">
                <a:solidFill>
                  <a:sysClr val="windowText" lastClr="000000"/>
                </a:solidFill>
                <a:ea typeface="Calibri"/>
                <a:cs typeface="Calibri"/>
              </a:rPr>
            </a:br>
            <a:r>
              <a:rPr lang="en-GB" sz="1600" b="1" dirty="0">
                <a:solidFill>
                  <a:sysClr val="windowText" lastClr="000000"/>
                </a:solidFill>
                <a:ea typeface="Calibri"/>
                <a:cs typeface="Calibri"/>
              </a:rPr>
              <a:t>Expression of Interest form</a:t>
            </a:r>
            <a:endParaRPr lang="en-US" sz="1600" b="1" dirty="0">
              <a:solidFill>
                <a:sysClr val="windowText" lastClr="000000"/>
              </a:solidFill>
            </a:endParaRPr>
          </a:p>
        </p:txBody>
      </p:sp>
      <p:pic>
        <p:nvPicPr>
          <p:cNvPr id="8" name="Content Placeholder 16" descr="Cursor with solid fill">
            <a:hlinkClick r:id="rId7"/>
            <a:extLst>
              <a:ext uri="{FF2B5EF4-FFF2-40B4-BE49-F238E27FC236}">
                <a16:creationId xmlns:a16="http://schemas.microsoft.com/office/drawing/2014/main" id="{23B01D79-6A02-6DBE-5677-4A2FA50EA71A}"/>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977076">
            <a:off x="8513683" y="5258585"/>
            <a:ext cx="767653" cy="767653"/>
          </a:xfrm>
          <a:prstGeom prst="rect">
            <a:avLst/>
          </a:prstGeom>
        </p:spPr>
      </p:pic>
    </p:spTree>
    <p:extLst>
      <p:ext uri="{BB962C8B-B14F-4D97-AF65-F5344CB8AC3E}">
        <p14:creationId xmlns:p14="http://schemas.microsoft.com/office/powerpoint/2010/main" val="3261439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52" r="652"/>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532" t="12550" r="13133" b="4011"/>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6"/>
                </a:solidFill>
              </a:rPr>
              <a:t>PainChek™</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5" y="1844825"/>
            <a:ext cx="8149487" cy="4281340"/>
          </a:xfrm>
        </p:spPr>
        <p:txBody>
          <a:bodyPr>
            <a:normAutofit/>
          </a:bodyPr>
          <a:lstStyle/>
          <a:p>
            <a:pPr marL="0" indent="0">
              <a:buNone/>
            </a:pPr>
            <a:r>
              <a:rPr lang="en-GB" sz="1800" b="1" dirty="0"/>
              <a:t>Innovative pain management technology to improve the care of residents, especially those with communication difficulties or learning disabilities. PainChek™ uses artificial intelligence to measure small changes in facial expressions and voice to quantify a pain score – guiding carers to provide the right support.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5</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8" y="3344104"/>
            <a:ext cx="8691421" cy="2693045"/>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Reliably detects pain in those who may be unable to verbalise it, </a:t>
            </a:r>
            <a:br>
              <a:rPr lang="en-GB" dirty="0">
                <a:latin typeface="+mj-lt"/>
                <a:cs typeface="Arial" panose="020B0604020202020204" pitchFamily="34" charset="0"/>
              </a:rPr>
            </a:br>
            <a:r>
              <a:rPr lang="en-GB" dirty="0">
                <a:latin typeface="+mj-lt"/>
                <a:cs typeface="Arial" panose="020B0604020202020204" pitchFamily="34" charset="0"/>
              </a:rPr>
              <a:t>such as those living with dementia or other cognitive impairment</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Reduces levels of pain, insomnia, stress, distress and mobility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Ensures medications are used appropriately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Reduces hospital admissions and falls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Encourages greater independence through activity </a:t>
            </a:r>
            <a:br>
              <a:rPr lang="en-GB" dirty="0">
                <a:latin typeface="+mj-lt"/>
                <a:cs typeface="Arial" panose="020B0604020202020204" pitchFamily="34" charset="0"/>
              </a:rPr>
            </a:br>
            <a:r>
              <a:rPr lang="en-GB" dirty="0">
                <a:latin typeface="+mj-lt"/>
                <a:cs typeface="Arial" panose="020B0604020202020204" pitchFamily="34" charset="0"/>
              </a:rPr>
              <a:t>and exercising new skills in a supportive environment</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self-confidence of staff in managing pain.</a:t>
            </a:r>
          </a:p>
        </p:txBody>
      </p:sp>
      <p:sp>
        <p:nvSpPr>
          <p:cNvPr id="7" name="TextBox 6">
            <a:extLst>
              <a:ext uri="{FF2B5EF4-FFF2-40B4-BE49-F238E27FC236}">
                <a16:creationId xmlns:a16="http://schemas.microsoft.com/office/drawing/2014/main" id="{729F54A0-6AD2-41CC-169C-31800FD9E1D6}"/>
              </a:ext>
            </a:extLst>
          </p:cNvPr>
          <p:cNvSpPr txBox="1"/>
          <p:nvPr/>
        </p:nvSpPr>
        <p:spPr>
          <a:xfrm>
            <a:off x="9642194" y="2043684"/>
            <a:ext cx="2268000" cy="2268000"/>
          </a:xfrm>
          <a:prstGeom prst="ellipse">
            <a:avLst/>
          </a:prstGeom>
          <a:solidFill>
            <a:schemeClr val="accent6"/>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dirty="0">
                <a:ea typeface="Calibri"/>
                <a:cs typeface="Calibri"/>
              </a:rPr>
              <a:t>More than </a:t>
            </a:r>
            <a:r>
              <a:rPr lang="en-GB" sz="1600" b="1" dirty="0">
                <a:ea typeface="Calibri"/>
                <a:cs typeface="Calibri"/>
              </a:rPr>
              <a:t>1,200 </a:t>
            </a:r>
            <a:r>
              <a:rPr lang="en-GB" sz="1600" dirty="0">
                <a:ea typeface="Calibri"/>
                <a:cs typeface="Calibri"/>
              </a:rPr>
              <a:t>PainChek™ licenses are live across </a:t>
            </a:r>
            <a:r>
              <a:rPr lang="en-GB" sz="1600" b="1" dirty="0">
                <a:ea typeface="Calibri"/>
                <a:cs typeface="Calibri"/>
              </a:rPr>
              <a:t>26</a:t>
            </a:r>
            <a:r>
              <a:rPr lang="en-GB" sz="1600" dirty="0">
                <a:ea typeface="Calibri"/>
                <a:cs typeface="Calibri"/>
              </a:rPr>
              <a:t> care locations </a:t>
            </a:r>
          </a:p>
        </p:txBody>
      </p:sp>
      <p:sp>
        <p:nvSpPr>
          <p:cNvPr id="9" name="TextBox 8">
            <a:extLst>
              <a:ext uri="{FF2B5EF4-FFF2-40B4-BE49-F238E27FC236}">
                <a16:creationId xmlns:a16="http://schemas.microsoft.com/office/drawing/2014/main" id="{EAEFBF07-541F-9E02-09A2-27B4AF6D7D3A}"/>
              </a:ext>
            </a:extLst>
          </p:cNvPr>
          <p:cNvSpPr txBox="1"/>
          <p:nvPr/>
        </p:nvSpPr>
        <p:spPr>
          <a:xfrm>
            <a:off x="6877835" y="4382031"/>
            <a:ext cx="5059488" cy="2009061"/>
          </a:xfrm>
          <a:prstGeom prst="roundRect">
            <a:avLst/>
          </a:prstGeom>
          <a:solidFill>
            <a:schemeClr val="accent6">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“PainChek™ supports the gathering of information to better support our residents. </a:t>
            </a:r>
            <a:br>
              <a:rPr lang="en-GB" sz="1600" dirty="0">
                <a:ea typeface="Calibri"/>
                <a:cs typeface="Calibri"/>
              </a:rPr>
            </a:br>
            <a:r>
              <a:rPr lang="en-GB" sz="1600" dirty="0">
                <a:ea typeface="Calibri"/>
                <a:cs typeface="Calibri"/>
              </a:rPr>
              <a:t>The information is easy to access and track… It’s a good tool to work alongside the GP </a:t>
            </a:r>
            <a:br>
              <a:rPr lang="en-GB" sz="1600" dirty="0">
                <a:ea typeface="Calibri"/>
                <a:cs typeface="Calibri"/>
              </a:rPr>
            </a:br>
            <a:r>
              <a:rPr lang="en-GB" sz="1600" dirty="0">
                <a:ea typeface="Calibri"/>
                <a:cs typeface="Calibri"/>
              </a:rPr>
              <a:t>for pain management.” </a:t>
            </a:r>
            <a:br>
              <a:rPr lang="en-GB" sz="1600" dirty="0">
                <a:ea typeface="Calibri"/>
                <a:cs typeface="Calibri"/>
              </a:rPr>
            </a:br>
            <a:r>
              <a:rPr lang="en-GB" sz="1600" b="1" dirty="0">
                <a:ea typeface="Calibri"/>
                <a:cs typeface="Calibri"/>
              </a:rPr>
              <a:t>Louise Norris, Deputy Home Manager, </a:t>
            </a:r>
            <a:br>
              <a:rPr lang="en-GB" sz="1600" b="1" dirty="0">
                <a:ea typeface="Calibri"/>
                <a:cs typeface="Calibri"/>
              </a:rPr>
            </a:br>
            <a:r>
              <a:rPr lang="en-GB" sz="1600" b="1" dirty="0">
                <a:ea typeface="Calibri"/>
                <a:cs typeface="Calibri"/>
              </a:rPr>
              <a:t>Oak Manor Care Home</a:t>
            </a:r>
            <a:endParaRPr lang="en-US" sz="1600" b="1" dirty="0"/>
          </a:p>
        </p:txBody>
      </p:sp>
      <p:sp>
        <p:nvSpPr>
          <p:cNvPr id="10" name="TextBox 9">
            <a:extLst>
              <a:ext uri="{FF2B5EF4-FFF2-40B4-BE49-F238E27FC236}">
                <a16:creationId xmlns:a16="http://schemas.microsoft.com/office/drawing/2014/main" id="{F19CCA90-3FAC-A18B-1CBA-AF8222B035D4}"/>
              </a:ext>
            </a:extLst>
          </p:cNvPr>
          <p:cNvSpPr txBox="1"/>
          <p:nvPr/>
        </p:nvSpPr>
        <p:spPr>
          <a:xfrm>
            <a:off x="452580" y="6227217"/>
            <a:ext cx="6288462" cy="374571"/>
          </a:xfrm>
          <a:prstGeom prst="roundRect">
            <a:avLst/>
          </a:prstGeom>
          <a:solidFill>
            <a:schemeClr val="accent6"/>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ea typeface="Calibri"/>
                <a:cs typeface="Calibri"/>
              </a:rPr>
              <a:t>We are not currently accepting new applications for this pilot</a:t>
            </a:r>
            <a:endParaRPr lang="en-US" sz="1600" b="1" dirty="0"/>
          </a:p>
        </p:txBody>
      </p:sp>
      <p:sp>
        <p:nvSpPr>
          <p:cNvPr id="11" name="TextBox 10">
            <a:hlinkClick r:id="rId4"/>
            <a:extLst>
              <a:ext uri="{FF2B5EF4-FFF2-40B4-BE49-F238E27FC236}">
                <a16:creationId xmlns:a16="http://schemas.microsoft.com/office/drawing/2014/main" id="{744A4C02-142C-C4DC-1C73-417F571F7128}"/>
              </a:ext>
            </a:extLst>
          </p:cNvPr>
          <p:cNvSpPr txBox="1"/>
          <p:nvPr/>
        </p:nvSpPr>
        <p:spPr>
          <a:xfrm>
            <a:off x="5823081" y="521236"/>
            <a:ext cx="2740253" cy="817245"/>
          </a:xfrm>
          <a:prstGeom prst="roundRect">
            <a:avLst/>
          </a:prstGeom>
          <a:solidFill>
            <a:schemeClr val="accent6">
              <a:lumMod val="40000"/>
              <a:lumOff val="60000"/>
            </a:schemeClr>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r"/>
            <a:r>
              <a:rPr lang="en-GB" sz="1400" b="1" dirty="0">
                <a:ea typeface="Calibri"/>
                <a:cs typeface="Calibri"/>
              </a:rPr>
              <a:t>Video: </a:t>
            </a:r>
            <a:br>
              <a:rPr lang="en-GB" sz="1400" b="1" dirty="0">
                <a:ea typeface="Calibri"/>
                <a:cs typeface="Calibri"/>
              </a:rPr>
            </a:br>
            <a:r>
              <a:rPr lang="en-GB" sz="1400" dirty="0">
                <a:ea typeface="Calibri"/>
                <a:cs typeface="Calibri"/>
              </a:rPr>
              <a:t>Local care home staff </a:t>
            </a:r>
            <a:br>
              <a:rPr lang="en-GB" sz="1400" dirty="0">
                <a:ea typeface="Calibri"/>
                <a:cs typeface="Calibri"/>
              </a:rPr>
            </a:br>
            <a:r>
              <a:rPr lang="en-GB" sz="1400" dirty="0">
                <a:ea typeface="Calibri"/>
                <a:cs typeface="Calibri"/>
              </a:rPr>
              <a:t>talk about PainChek™</a:t>
            </a:r>
          </a:p>
        </p:txBody>
      </p:sp>
      <p:pic>
        <p:nvPicPr>
          <p:cNvPr id="13" name="Content Placeholder 16">
            <a:extLst>
              <a:ext uri="{FF2B5EF4-FFF2-40B4-BE49-F238E27FC236}">
                <a16:creationId xmlns:a16="http://schemas.microsoft.com/office/drawing/2014/main" id="{E7B30E9D-AFE5-8AE0-42BE-C985C940E643}"/>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823082" y="601550"/>
            <a:ext cx="717148" cy="717148"/>
          </a:xfrm>
          <a:prstGeom prst="rect">
            <a:avLst/>
          </a:prstGeom>
        </p:spPr>
      </p:pic>
    </p:spTree>
    <p:extLst>
      <p:ext uri="{BB962C8B-B14F-4D97-AF65-F5344CB8AC3E}">
        <p14:creationId xmlns:p14="http://schemas.microsoft.com/office/powerpoint/2010/main" val="995756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9128" t="11709" r="21330"/>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6"/>
                </a:solidFill>
              </a:rPr>
              <a:t>MiiCare</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109090" cy="4281340"/>
          </a:xfrm>
        </p:spPr>
        <p:txBody>
          <a:bodyPr>
            <a:normAutofit/>
          </a:bodyPr>
          <a:lstStyle/>
          <a:p>
            <a:pPr marL="0" indent="0">
              <a:buNone/>
            </a:pPr>
            <a:r>
              <a:rPr lang="en-GB" sz="1800" b="1" dirty="0"/>
              <a:t>An assistive technology platform supporting vulnerable adults to live independently at home. A ‘virtual assistant’ called Monica checks on wellbeing and daily routines to help users to stay safe and well at home.</a:t>
            </a:r>
          </a:p>
          <a:p>
            <a:pPr marL="0" indent="0">
              <a:buNone/>
            </a:pPr>
            <a:r>
              <a:rPr lang="en-GB" sz="1800" b="1" dirty="0"/>
              <a:t>MiiCare is suitable for people who are at risk of falls or urinary tract infections, or who have recently left stroke or neurological units.</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6</a:t>
            </a:fld>
            <a:endParaRPr lang="en-GB" dirty="0"/>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66" t="11068" r="10613" b="969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0EB52536-81F9-52A0-F45A-BC3258B9A90B}"/>
              </a:ext>
            </a:extLst>
          </p:cNvPr>
          <p:cNvSpPr txBox="1"/>
          <p:nvPr/>
        </p:nvSpPr>
        <p:spPr>
          <a:xfrm>
            <a:off x="452580" y="3367945"/>
            <a:ext cx="8035638" cy="2616101"/>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Helps people stay in their own home, safely and for longer​</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 central MiiCare hub is connected to a set of devices and sensors around the home – such as door sensors, mugs and watches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Helps reduce hospital admissions​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Prompts actions important for wellbeing​ – such as </a:t>
            </a:r>
            <a:br>
              <a:rPr lang="en-GB" dirty="0">
                <a:latin typeface="+mj-lt"/>
                <a:cs typeface="Arial" panose="020B0604020202020204" pitchFamily="34" charset="0"/>
              </a:rPr>
            </a:br>
            <a:r>
              <a:rPr lang="en-GB" dirty="0">
                <a:latin typeface="+mj-lt"/>
                <a:cs typeface="Arial" panose="020B0604020202020204" pitchFamily="34" charset="0"/>
              </a:rPr>
              <a:t>reminders to take medication and have a drink</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Gives reassurance to family members and alerts them </a:t>
            </a:r>
            <a:br>
              <a:rPr lang="en-GB" dirty="0">
                <a:latin typeface="+mj-lt"/>
                <a:cs typeface="Arial" panose="020B0604020202020204" pitchFamily="34" charset="0"/>
              </a:rPr>
            </a:br>
            <a:r>
              <a:rPr lang="en-GB" dirty="0">
                <a:latin typeface="+mj-lt"/>
                <a:cs typeface="Arial" panose="020B0604020202020204" pitchFamily="34" charset="0"/>
              </a:rPr>
              <a:t>in case of emergency.​</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160481" y="2498497"/>
            <a:ext cx="1865743" cy="1861006"/>
          </a:xfrm>
          <a:prstGeom prst="ellipse">
            <a:avLst/>
          </a:prstGeom>
          <a:solidFill>
            <a:schemeClr val="accent6"/>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ea typeface="Calibri"/>
                <a:cs typeface="Calibri"/>
              </a:rPr>
              <a:t>75 </a:t>
            </a:r>
            <a:r>
              <a:rPr lang="en-GB" sz="1600" dirty="0">
                <a:ea typeface="Calibri"/>
                <a:cs typeface="Calibri"/>
              </a:rPr>
              <a:t>residents</a:t>
            </a:r>
            <a:r>
              <a:rPr lang="en-GB" sz="1600" b="1" dirty="0">
                <a:ea typeface="Calibri"/>
                <a:cs typeface="Calibri"/>
              </a:rPr>
              <a:t> </a:t>
            </a:r>
            <a:r>
              <a:rPr lang="en-GB" sz="1600" dirty="0">
                <a:ea typeface="Calibri"/>
                <a:cs typeface="Calibri"/>
              </a:rPr>
              <a:t>supported through </a:t>
            </a:r>
            <a:r>
              <a:rPr lang="en-GB" sz="1600" b="1" dirty="0">
                <a:ea typeface="Calibri"/>
                <a:cs typeface="Calibri"/>
              </a:rPr>
              <a:t>75 </a:t>
            </a:r>
            <a:r>
              <a:rPr lang="en-GB" sz="1600" dirty="0">
                <a:ea typeface="Calibri"/>
                <a:cs typeface="Calibri"/>
              </a:rPr>
              <a:t>installations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30473" y="4557524"/>
            <a:ext cx="4806850" cy="1736646"/>
          </a:xfrm>
          <a:prstGeom prst="roundRect">
            <a:avLst/>
          </a:prstGeom>
          <a:solidFill>
            <a:schemeClr val="accent6">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“Thanks to the MiiCare app I have assurance at my fingertips! This little box has taken away some of the worry, without removing my mother’s sense of self or independence.”</a:t>
            </a:r>
            <a:br>
              <a:rPr lang="en-GB" sz="1600" dirty="0">
                <a:ea typeface="Calibri"/>
                <a:cs typeface="Calibri"/>
              </a:rPr>
            </a:br>
            <a:r>
              <a:rPr lang="en-GB" sz="1600" b="1" dirty="0">
                <a:ea typeface="Calibri"/>
                <a:cs typeface="Calibri"/>
              </a:rPr>
              <a:t>‘Karen’ (not her real name), </a:t>
            </a:r>
            <a:br>
              <a:rPr lang="en-GB" sz="1600" b="1" dirty="0">
                <a:ea typeface="Calibri"/>
                <a:cs typeface="Calibri"/>
              </a:rPr>
            </a:br>
            <a:r>
              <a:rPr lang="en-GB" sz="1600" b="1" dirty="0">
                <a:ea typeface="Calibri"/>
                <a:cs typeface="Calibri"/>
              </a:rPr>
              <a:t>whose mother uses MiiCare</a:t>
            </a:r>
            <a:endParaRPr lang="en-US" sz="1600" b="1" dirty="0"/>
          </a:p>
        </p:txBody>
      </p:sp>
      <p:sp>
        <p:nvSpPr>
          <p:cNvPr id="8" name="TextBox 7">
            <a:extLst>
              <a:ext uri="{FF2B5EF4-FFF2-40B4-BE49-F238E27FC236}">
                <a16:creationId xmlns:a16="http://schemas.microsoft.com/office/drawing/2014/main" id="{F13C5EAD-0925-D493-F3F5-CDA8A5C81666}"/>
              </a:ext>
            </a:extLst>
          </p:cNvPr>
          <p:cNvSpPr txBox="1"/>
          <p:nvPr/>
        </p:nvSpPr>
        <p:spPr>
          <a:xfrm>
            <a:off x="7445828" y="185755"/>
            <a:ext cx="1620000" cy="1620000"/>
          </a:xfrm>
          <a:prstGeom prst="ellipse">
            <a:avLst/>
          </a:prstGeom>
          <a:solidFill>
            <a:schemeClr val="accent6"/>
          </a:solidFill>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en-GB" sz="1600" b="1" dirty="0">
                <a:ea typeface="Calibri"/>
                <a:cs typeface="Calibri"/>
              </a:rPr>
              <a:t>25% </a:t>
            </a:r>
            <a:r>
              <a:rPr lang="en-GB" sz="1600" dirty="0">
                <a:ea typeface="Calibri"/>
                <a:cs typeface="Calibri"/>
              </a:rPr>
              <a:t>reduction in routine site contacts</a:t>
            </a:r>
          </a:p>
        </p:txBody>
      </p:sp>
      <p:pic>
        <p:nvPicPr>
          <p:cNvPr id="11" name="Picture 10">
            <a:extLst>
              <a:ext uri="{FF2B5EF4-FFF2-40B4-BE49-F238E27FC236}">
                <a16:creationId xmlns:a16="http://schemas.microsoft.com/office/drawing/2014/main" id="{276F0FBA-F427-0328-A23E-9C5035BAFB10}"/>
              </a:ext>
              <a:ext uri="{C183D7F6-B498-43B3-948B-1728B52AA6E4}">
                <adec:decorative xmlns:adec="http://schemas.microsoft.com/office/drawing/2017/decorative" val="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0550" t="10665" r="14664" b="14034"/>
          <a:stretch/>
        </p:blipFill>
        <p:spPr>
          <a:xfrm>
            <a:off x="8657943" y="2662214"/>
            <a:ext cx="1646855" cy="1658219"/>
          </a:xfrm>
          <a:prstGeom prst="ellipse">
            <a:avLst/>
          </a:prstGeom>
          <a:solidFill>
            <a:schemeClr val="bg1"/>
          </a:solidFill>
          <a:ln w="38100">
            <a:solidFill>
              <a:schemeClr val="accent6"/>
            </a:solidFill>
          </a:ln>
        </p:spPr>
      </p:pic>
      <p:sp>
        <p:nvSpPr>
          <p:cNvPr id="6" name="TextBox 5">
            <a:extLst>
              <a:ext uri="{FF2B5EF4-FFF2-40B4-BE49-F238E27FC236}">
                <a16:creationId xmlns:a16="http://schemas.microsoft.com/office/drawing/2014/main" id="{37544B5E-4C37-91E6-AE11-B051B1DA79A2}"/>
              </a:ext>
            </a:extLst>
          </p:cNvPr>
          <p:cNvSpPr txBox="1"/>
          <p:nvPr/>
        </p:nvSpPr>
        <p:spPr>
          <a:xfrm>
            <a:off x="452580" y="6227217"/>
            <a:ext cx="6288462" cy="374571"/>
          </a:xfrm>
          <a:prstGeom prst="roundRect">
            <a:avLst/>
          </a:prstGeom>
          <a:solidFill>
            <a:schemeClr val="accent6"/>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ea typeface="Calibri"/>
                <a:cs typeface="Calibri"/>
              </a:rPr>
              <a:t>We are not currently accepting new applications for this pilot</a:t>
            </a:r>
            <a:endParaRPr lang="en-US" sz="1600" b="1" dirty="0"/>
          </a:p>
        </p:txBody>
      </p:sp>
    </p:spTree>
    <p:extLst>
      <p:ext uri="{BB962C8B-B14F-4D97-AF65-F5344CB8AC3E}">
        <p14:creationId xmlns:p14="http://schemas.microsoft.com/office/powerpoint/2010/main" val="37338300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a:extLst>
              <a:ext uri="{FF2B5EF4-FFF2-40B4-BE49-F238E27FC236}">
                <a16:creationId xmlns:a16="http://schemas.microsoft.com/office/drawing/2014/main" id="{AE416C4B-CA5F-B725-72E1-4495B9D267DA}"/>
              </a:ext>
            </a:extLst>
          </p:cNvPr>
          <p:cNvSpPr>
            <a:spLocks noGrp="1"/>
          </p:cNvSpPr>
          <p:nvPr>
            <p:ph idx="1"/>
          </p:nvPr>
        </p:nvSpPr>
        <p:spPr>
          <a:xfrm>
            <a:off x="523445" y="1844826"/>
            <a:ext cx="9127697" cy="2539158"/>
          </a:xfrm>
        </p:spPr>
        <p:txBody>
          <a:bodyPr>
            <a:normAutofit/>
          </a:bodyPr>
          <a:lstStyle/>
          <a:p>
            <a:pPr marL="0" indent="0">
              <a:buNone/>
            </a:pPr>
            <a:r>
              <a:rPr lang="en-GB" sz="1800" b="1" dirty="0"/>
              <a:t>A user-friendly, digital health platform enabling remote patient monitoring. </a:t>
            </a:r>
            <a:br>
              <a:rPr lang="en-GB" sz="1800" b="1" dirty="0"/>
            </a:br>
            <a:r>
              <a:rPr lang="en-GB" sz="1800" b="1" dirty="0"/>
              <a:t>Collects vital signs data and calculates early warning scores to help </a:t>
            </a:r>
            <a:br>
              <a:rPr lang="en-GB" sz="1800" b="1" dirty="0"/>
            </a:br>
            <a:r>
              <a:rPr lang="en-GB" sz="1800" b="1" dirty="0"/>
              <a:t>healthcare professionals to identify patients at risk of deterioration. </a:t>
            </a:r>
          </a:p>
          <a:p>
            <a:pPr marL="0" indent="0">
              <a:buNone/>
            </a:pPr>
            <a:r>
              <a:rPr lang="en-GB" sz="1800" b="1" dirty="0"/>
              <a:t>Whzan is now supporting Discharge to Assess (D2A) beds and expanding to </a:t>
            </a:r>
            <a:br>
              <a:rPr lang="en-GB" sz="1800" b="1" dirty="0"/>
            </a:br>
            <a:r>
              <a:rPr lang="en-GB" sz="1800" b="1" dirty="0"/>
              <a:t>home-based monitoring with domiciliary care providers. Integration with SystmOne is underway to enhance communication between care settings and primary care – enabling real-time information sharing for personalised care.</a:t>
            </a:r>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867" t="10279" r="10612" b="9405"/>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rgbClr val="0070C0"/>
                </a:solidFill>
              </a:rPr>
              <a:t>Whzan Blue Box</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7</a:t>
            </a:fld>
            <a:endParaRPr lang="en-GB" dirty="0"/>
          </a:p>
        </p:txBody>
      </p:sp>
      <p:sp>
        <p:nvSpPr>
          <p:cNvPr id="15" name="TextBox 14">
            <a:extLst>
              <a:ext uri="{FF2B5EF4-FFF2-40B4-BE49-F238E27FC236}">
                <a16:creationId xmlns:a16="http://schemas.microsoft.com/office/drawing/2014/main" id="{32C39D21-0342-0151-587C-0C5627570C8C}"/>
              </a:ext>
            </a:extLst>
          </p:cNvPr>
          <p:cNvSpPr txBox="1"/>
          <p:nvPr/>
        </p:nvSpPr>
        <p:spPr>
          <a:xfrm>
            <a:off x="9651143" y="2274170"/>
            <a:ext cx="2340000" cy="2340000"/>
          </a:xfrm>
          <a:prstGeom prst="ellipse">
            <a:avLst/>
          </a:prstGeom>
          <a:solidFill>
            <a:srgbClr val="0070C0"/>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solidFill>
                  <a:schemeClr val="bg1"/>
                </a:solidFill>
                <a:ea typeface="Calibri"/>
                <a:cs typeface="Calibri"/>
              </a:rPr>
              <a:t>172 </a:t>
            </a:r>
            <a:r>
              <a:rPr lang="en-GB" sz="1600" dirty="0">
                <a:solidFill>
                  <a:schemeClr val="bg1"/>
                </a:solidFill>
                <a:ea typeface="Calibri"/>
                <a:cs typeface="Calibri"/>
              </a:rPr>
              <a:t>kits installed across </a:t>
            </a:r>
            <a:r>
              <a:rPr lang="en-GB" sz="1600" b="1" dirty="0">
                <a:solidFill>
                  <a:schemeClr val="bg1"/>
                </a:solidFill>
                <a:ea typeface="Calibri"/>
                <a:cs typeface="Calibri"/>
              </a:rPr>
              <a:t>123 </a:t>
            </a:r>
            <a:r>
              <a:rPr lang="en-GB" sz="1600" dirty="0">
                <a:solidFill>
                  <a:schemeClr val="bg1"/>
                </a:solidFill>
                <a:ea typeface="Calibri"/>
                <a:cs typeface="Calibri"/>
              </a:rPr>
              <a:t>care locations, supporting </a:t>
            </a:r>
            <a:r>
              <a:rPr lang="en-GB" sz="1600" b="1" dirty="0">
                <a:solidFill>
                  <a:schemeClr val="bg1"/>
                </a:solidFill>
                <a:ea typeface="Calibri"/>
                <a:cs typeface="Calibri"/>
              </a:rPr>
              <a:t>3,544</a:t>
            </a:r>
            <a:r>
              <a:rPr lang="en-GB" sz="1600" dirty="0">
                <a:solidFill>
                  <a:schemeClr val="bg1"/>
                </a:solidFill>
                <a:ea typeface="Calibri"/>
                <a:cs typeface="Calibri"/>
              </a:rPr>
              <a:t> people </a:t>
            </a:r>
          </a:p>
        </p:txBody>
      </p:sp>
      <p:sp>
        <p:nvSpPr>
          <p:cNvPr id="19" name="TextBox 18">
            <a:extLst>
              <a:ext uri="{FF2B5EF4-FFF2-40B4-BE49-F238E27FC236}">
                <a16:creationId xmlns:a16="http://schemas.microsoft.com/office/drawing/2014/main" id="{37B719A7-73E5-EFD4-0F2B-0B5DA7A2EEE5}"/>
              </a:ext>
            </a:extLst>
          </p:cNvPr>
          <p:cNvSpPr txBox="1"/>
          <p:nvPr/>
        </p:nvSpPr>
        <p:spPr>
          <a:xfrm>
            <a:off x="8261499" y="4347289"/>
            <a:ext cx="3675824" cy="2009061"/>
          </a:xfrm>
          <a:prstGeom prst="roundRect">
            <a:avLst/>
          </a:prstGeom>
          <a:solidFill>
            <a:schemeClr val="accent2">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“Whzan speaks for residents who can’t talk. It’s a really useful tool for any care home to have and gives us the help we need for our residents much more quickly.” </a:t>
            </a:r>
            <a:br>
              <a:rPr lang="en-GB" sz="1600" dirty="0">
                <a:ea typeface="Calibri"/>
                <a:cs typeface="Calibri"/>
              </a:rPr>
            </a:br>
            <a:r>
              <a:rPr lang="en-GB" sz="1600" b="1" dirty="0">
                <a:ea typeface="Calibri"/>
                <a:cs typeface="Calibri"/>
              </a:rPr>
              <a:t>Sylvester Mulenga, Senior Carer, Oasis House Residential Home</a:t>
            </a:r>
            <a:endParaRPr lang="en-US" sz="1600" b="1" dirty="0"/>
          </a:p>
        </p:txBody>
      </p:sp>
      <p:sp>
        <p:nvSpPr>
          <p:cNvPr id="10" name="TextBox 9">
            <a:extLst>
              <a:ext uri="{FF2B5EF4-FFF2-40B4-BE49-F238E27FC236}">
                <a16:creationId xmlns:a16="http://schemas.microsoft.com/office/drawing/2014/main" id="{05537A24-E2AD-C9C8-E352-69C8D37C3EAD}"/>
              </a:ext>
            </a:extLst>
          </p:cNvPr>
          <p:cNvSpPr txBox="1"/>
          <p:nvPr/>
        </p:nvSpPr>
        <p:spPr>
          <a:xfrm>
            <a:off x="463076" y="3858735"/>
            <a:ext cx="7505267" cy="2262158"/>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Staff can understand results easily and work more effectively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Detects health changes and deterioration earlier to reduce ambulance call-outs and hospital stays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Measures pulse, blood glucose, oxygen levels, blood pressure, respiratory rate and body temperature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​Authorised carers and GPs can access the ​latest readings through a secure portal – speeding up diagnosis and care.​</a:t>
            </a:r>
          </a:p>
        </p:txBody>
      </p:sp>
      <p:sp>
        <p:nvSpPr>
          <p:cNvPr id="13" name="TextBox 12">
            <a:hlinkClick r:id="rId4"/>
            <a:extLst>
              <a:ext uri="{FF2B5EF4-FFF2-40B4-BE49-F238E27FC236}">
                <a16:creationId xmlns:a16="http://schemas.microsoft.com/office/drawing/2014/main" id="{0594FC05-FCCC-7B9C-A44F-315CA4AC39E1}"/>
              </a:ext>
            </a:extLst>
          </p:cNvPr>
          <p:cNvSpPr txBox="1"/>
          <p:nvPr/>
        </p:nvSpPr>
        <p:spPr>
          <a:xfrm>
            <a:off x="6429619" y="561058"/>
            <a:ext cx="2657548" cy="817245"/>
          </a:xfrm>
          <a:prstGeom prst="roundRect">
            <a:avLst/>
          </a:prstGeom>
          <a:solidFill>
            <a:schemeClr val="accent2">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Local care </a:t>
            </a:r>
            <a:br>
              <a:rPr lang="en-GB" sz="1400" dirty="0">
                <a:ea typeface="Calibri"/>
                <a:cs typeface="Calibri"/>
              </a:rPr>
            </a:br>
            <a:r>
              <a:rPr lang="en-GB" sz="1400" dirty="0">
                <a:ea typeface="Calibri"/>
                <a:cs typeface="Calibri"/>
              </a:rPr>
              <a:t>home staff and a GP </a:t>
            </a:r>
            <a:br>
              <a:rPr lang="en-GB" sz="1400" dirty="0">
                <a:ea typeface="Calibri"/>
                <a:cs typeface="Calibri"/>
              </a:rPr>
            </a:br>
            <a:r>
              <a:rPr lang="en-GB" sz="1400" dirty="0">
                <a:ea typeface="Calibri"/>
                <a:cs typeface="Calibri"/>
              </a:rPr>
              <a:t>talk about Whzan</a:t>
            </a:r>
          </a:p>
        </p:txBody>
      </p:sp>
      <p:pic>
        <p:nvPicPr>
          <p:cNvPr id="17" name="Content Placeholder 16">
            <a:extLst>
              <a:ext uri="{FF2B5EF4-FFF2-40B4-BE49-F238E27FC236}">
                <a16:creationId xmlns:a16="http://schemas.microsoft.com/office/drawing/2014/main" id="{9A01E683-0248-8D7E-1601-14547D90AB34}"/>
              </a:ext>
              <a:ext uri="{C183D7F6-B498-43B3-948B-1728B52AA6E4}">
                <adec:decorative xmlns:adec="http://schemas.microsoft.com/office/drawing/2017/decorative" val="1"/>
              </a:ext>
            </a:extLst>
          </p:cNvPr>
          <p:cNvPicPr>
            <a:picLocks noGrp="1" noChangeAspect="1"/>
          </p:cNvPicPr>
          <p:nvPr>
            <p:ph idx="15"/>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429619" y="583014"/>
            <a:ext cx="773331" cy="773331"/>
          </a:xfrm>
        </p:spPr>
      </p:pic>
      <p:sp>
        <p:nvSpPr>
          <p:cNvPr id="2" name="TextBox 1">
            <a:extLst>
              <a:ext uri="{FF2B5EF4-FFF2-40B4-BE49-F238E27FC236}">
                <a16:creationId xmlns:a16="http://schemas.microsoft.com/office/drawing/2014/main" id="{E1D2A7E3-71AA-A52B-6361-19448BEF87FA}"/>
              </a:ext>
            </a:extLst>
          </p:cNvPr>
          <p:cNvSpPr txBox="1"/>
          <p:nvPr/>
        </p:nvSpPr>
        <p:spPr>
          <a:xfrm>
            <a:off x="452580" y="6126165"/>
            <a:ext cx="5501653" cy="646986"/>
          </a:xfrm>
          <a:prstGeom prst="roundRect">
            <a:avLst/>
          </a:prstGeom>
          <a:solidFill>
            <a:srgbClr val="0070C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chemeClr val="bg1"/>
                </a:solidFill>
                <a:ea typeface="Calibri"/>
                <a:cs typeface="Calibri"/>
              </a:rPr>
              <a:t>To get involved or find out more, contact </a:t>
            </a:r>
            <a:r>
              <a:rPr lang="en-GB" sz="1600" b="1" dirty="0">
                <a:solidFill>
                  <a:schemeClr val="bg1"/>
                </a:solidFill>
                <a:ea typeface="Calibri"/>
                <a:cs typeface="Calibri"/>
              </a:rPr>
              <a:t>blmkicb.digital.socialcare@nhs.net</a:t>
            </a:r>
            <a:r>
              <a:rPr lang="en-GB" sz="1600" dirty="0">
                <a:solidFill>
                  <a:schemeClr val="bg1"/>
                </a:solidFill>
                <a:ea typeface="Calibri"/>
                <a:cs typeface="Calibri"/>
              </a:rPr>
              <a:t> </a:t>
            </a:r>
            <a:endParaRPr lang="en-US" sz="1600" b="1" dirty="0">
              <a:solidFill>
                <a:schemeClr val="bg1"/>
              </a:solidFill>
            </a:endParaRPr>
          </a:p>
        </p:txBody>
      </p:sp>
      <p:pic>
        <p:nvPicPr>
          <p:cNvPr id="3" name="Content Placeholder 16" descr="Email with solid fill">
            <a:hlinkClick r:id="rId7"/>
            <a:extLst>
              <a:ext uri="{FF2B5EF4-FFF2-40B4-BE49-F238E27FC236}">
                <a16:creationId xmlns:a16="http://schemas.microsoft.com/office/drawing/2014/main" id="{C9BB0D81-F033-7C18-5663-64C0A0E8E9F3}"/>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20860884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143" t="11431" r="10580" b="8926"/>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692" t="8695" r="344" b="-100"/>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6913917" cy="1232291"/>
          </a:xfrm>
        </p:spPr>
        <p:txBody>
          <a:bodyPr/>
          <a:lstStyle/>
          <a:p>
            <a:r>
              <a:rPr lang="en-GB" dirty="0">
                <a:solidFill>
                  <a:schemeClr val="accent1"/>
                </a:solidFill>
              </a:rPr>
              <a:t>Data Security and Protection Toolkit (DSPT)</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5" y="1844825"/>
            <a:ext cx="7827453" cy="4281340"/>
          </a:xfrm>
        </p:spPr>
        <p:txBody>
          <a:bodyPr>
            <a:normAutofit/>
          </a:bodyPr>
          <a:lstStyle/>
          <a:p>
            <a:pPr marL="0" indent="0">
              <a:buNone/>
            </a:pPr>
            <a:r>
              <a:rPr lang="en-GB" sz="1800" b="1" dirty="0"/>
              <a:t>Continued support is provided to CQC-registered care providers in completing this annual self-assessment to understand how they can keep their residents’ data safe. </a:t>
            </a:r>
          </a:p>
          <a:p>
            <a:pPr marL="0" indent="0">
              <a:buNone/>
            </a:pPr>
            <a:r>
              <a:rPr lang="en-GB" sz="1800" b="1" dirty="0"/>
              <a:t>This involves assisting providers in assessing their adherence to the National Data Guardian’s 10 data security standards and fostering a strong data protection culture within their organisations. </a:t>
            </a:r>
          </a:p>
          <a:p>
            <a:pPr marL="0" indent="0">
              <a:buNone/>
            </a:pPr>
            <a:endParaRPr lang="en-GB" sz="1800" b="1" dirty="0"/>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8</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9" y="3695268"/>
            <a:ext cx="7222336" cy="1631216"/>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Helps ensure providers store and use people’s data securely​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Shows them how to keep people’s information safe </a:t>
            </a:r>
            <a:br>
              <a:rPr lang="en-GB" dirty="0">
                <a:latin typeface="+mj-lt"/>
                <a:cs typeface="Arial" panose="020B0604020202020204" pitchFamily="34" charset="0"/>
              </a:rPr>
            </a:br>
            <a:r>
              <a:rPr lang="en-GB" dirty="0">
                <a:latin typeface="+mj-lt"/>
                <a:cs typeface="Arial" panose="020B0604020202020204" pitchFamily="34" charset="0"/>
              </a:rPr>
              <a:t>and protect their organisation from risk​</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Completion of the toolkit enables access to other </a:t>
            </a:r>
            <a:br>
              <a:rPr lang="en-GB" dirty="0">
                <a:latin typeface="+mj-lt"/>
                <a:cs typeface="Arial" panose="020B0604020202020204" pitchFamily="34" charset="0"/>
              </a:rPr>
            </a:br>
            <a:r>
              <a:rPr lang="en-GB" dirty="0">
                <a:latin typeface="+mj-lt"/>
                <a:cs typeface="Arial" panose="020B0604020202020204" pitchFamily="34" charset="0"/>
              </a:rPr>
              <a:t>digital solutions such as NHSmail and Proxy Access.</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071580" y="2343254"/>
            <a:ext cx="1865743" cy="1861006"/>
          </a:xfrm>
          <a:prstGeom prst="ellipse">
            <a:avLst/>
          </a:prstGeom>
          <a:solidFill>
            <a:schemeClr val="accent1"/>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ea typeface="Calibri"/>
                <a:cs typeface="Calibri"/>
              </a:rPr>
              <a:t>70% </a:t>
            </a:r>
            <a:r>
              <a:rPr lang="en-GB" sz="1600" dirty="0">
                <a:ea typeface="Calibri"/>
                <a:cs typeface="Calibri"/>
              </a:rPr>
              <a:t>completion by BLMK care homes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56581" y="4290282"/>
            <a:ext cx="4780742" cy="2009061"/>
          </a:xfrm>
          <a:prstGeom prst="roundRect">
            <a:avLst/>
          </a:prstGeom>
          <a:solidFill>
            <a:srgbClr val="C8F4DF"/>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“Now we have the DSPT, we have been able to demonstrate to the CQC that we can securely store and protect patient data. This has helped us to strengthen our IT system and begin our digitalisation journey.” </a:t>
            </a:r>
            <a:br>
              <a:rPr lang="en-GB" sz="1600" dirty="0">
                <a:ea typeface="Calibri"/>
                <a:cs typeface="Calibri"/>
              </a:rPr>
            </a:br>
            <a:r>
              <a:rPr lang="en-GB" sz="1600" b="1" dirty="0">
                <a:ea typeface="Calibri"/>
                <a:cs typeface="Calibri"/>
              </a:rPr>
              <a:t>Anda Marin, General Manager, </a:t>
            </a:r>
            <a:br>
              <a:rPr lang="en-GB" sz="1600" b="1" dirty="0">
                <a:ea typeface="Calibri"/>
                <a:cs typeface="Calibri"/>
              </a:rPr>
            </a:br>
            <a:r>
              <a:rPr lang="en-GB" sz="1600" b="1" dirty="0">
                <a:ea typeface="Calibri"/>
                <a:cs typeface="Calibri"/>
              </a:rPr>
              <a:t>Burlington Hall Care Home </a:t>
            </a:r>
            <a:endParaRPr lang="en-US" sz="1600" b="1" dirty="0"/>
          </a:p>
        </p:txBody>
      </p:sp>
      <p:sp>
        <p:nvSpPr>
          <p:cNvPr id="2" name="TextBox 1">
            <a:extLst>
              <a:ext uri="{FF2B5EF4-FFF2-40B4-BE49-F238E27FC236}">
                <a16:creationId xmlns:a16="http://schemas.microsoft.com/office/drawing/2014/main" id="{0DAE6811-9ED3-748F-377C-61799C5A9297}"/>
              </a:ext>
            </a:extLst>
          </p:cNvPr>
          <p:cNvSpPr txBox="1"/>
          <p:nvPr/>
        </p:nvSpPr>
        <p:spPr>
          <a:xfrm>
            <a:off x="452580" y="6126165"/>
            <a:ext cx="5501653" cy="646986"/>
          </a:xfrm>
          <a:prstGeom prst="round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3" name="Content Placeholder 16" descr="Email with solid fill">
            <a:hlinkClick r:id="rId4"/>
            <a:extLst>
              <a:ext uri="{FF2B5EF4-FFF2-40B4-BE49-F238E27FC236}">
                <a16:creationId xmlns:a16="http://schemas.microsoft.com/office/drawing/2014/main" id="{2C416987-6DFD-BBC4-97B3-7A7D17AB3590}"/>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523446" y="6188690"/>
            <a:ext cx="521935" cy="521935"/>
          </a:xfrm>
          <a:prstGeom prst="rect">
            <a:avLst/>
          </a:prstGeom>
        </p:spPr>
      </p:pic>
      <p:sp>
        <p:nvSpPr>
          <p:cNvPr id="6" name="TextBox 5">
            <a:extLst>
              <a:ext uri="{FF2B5EF4-FFF2-40B4-BE49-F238E27FC236}">
                <a16:creationId xmlns:a16="http://schemas.microsoft.com/office/drawing/2014/main" id="{E3321495-C4AF-E128-882D-CA6F13036EE4}"/>
              </a:ext>
            </a:extLst>
          </p:cNvPr>
          <p:cNvSpPr txBox="1"/>
          <p:nvPr/>
        </p:nvSpPr>
        <p:spPr>
          <a:xfrm>
            <a:off x="452580" y="5402831"/>
            <a:ext cx="5501653" cy="646986"/>
          </a:xfrm>
          <a:prstGeom prst="round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Visit the </a:t>
            </a:r>
            <a:r>
              <a:rPr lang="en-GB" sz="1600" b="1" dirty="0">
                <a:solidFill>
                  <a:sysClr val="windowText" lastClr="000000"/>
                </a:solidFill>
                <a:ea typeface="Calibri"/>
                <a:cs typeface="Calibri"/>
              </a:rPr>
              <a:t>Bedfordshire Care Group DSPT </a:t>
            </a:r>
            <a:br>
              <a:rPr lang="en-GB" sz="1600" b="1" dirty="0">
                <a:solidFill>
                  <a:sysClr val="windowText" lastClr="000000"/>
                </a:solidFill>
                <a:ea typeface="Calibri"/>
                <a:cs typeface="Calibri"/>
              </a:rPr>
            </a:br>
            <a:r>
              <a:rPr lang="en-GB" sz="1600" dirty="0">
                <a:solidFill>
                  <a:sysClr val="windowText" lastClr="000000"/>
                </a:solidFill>
                <a:ea typeface="Calibri"/>
                <a:cs typeface="Calibri"/>
              </a:rPr>
              <a:t>webpage to find </a:t>
            </a:r>
            <a:r>
              <a:rPr lang="en-GB" sz="1600">
                <a:solidFill>
                  <a:sysClr val="windowText" lastClr="000000"/>
                </a:solidFill>
                <a:ea typeface="Calibri"/>
                <a:cs typeface="Calibri"/>
              </a:rPr>
              <a:t>out more</a:t>
            </a:r>
            <a:endParaRPr lang="en-US" sz="1600" b="1" dirty="0">
              <a:solidFill>
                <a:sysClr val="windowText" lastClr="000000"/>
              </a:solidFill>
            </a:endParaRPr>
          </a:p>
        </p:txBody>
      </p:sp>
      <p:pic>
        <p:nvPicPr>
          <p:cNvPr id="8" name="Content Placeholder 16" descr="Cursor with solid fill">
            <a:hlinkClick r:id="rId7"/>
            <a:extLst>
              <a:ext uri="{FF2B5EF4-FFF2-40B4-BE49-F238E27FC236}">
                <a16:creationId xmlns:a16="http://schemas.microsoft.com/office/drawing/2014/main" id="{32500E55-059B-C591-9ED4-AC90A6CED3BF}"/>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977076">
            <a:off x="454289" y="5442293"/>
            <a:ext cx="622719" cy="622719"/>
          </a:xfrm>
          <a:prstGeom prst="rect">
            <a:avLst/>
          </a:prstGeom>
        </p:spPr>
      </p:pic>
    </p:spTree>
    <p:extLst>
      <p:ext uri="{BB962C8B-B14F-4D97-AF65-F5344CB8AC3E}">
        <p14:creationId xmlns:p14="http://schemas.microsoft.com/office/powerpoint/2010/main" val="2338963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238" t="11369" r="10568" b="885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65" t="406" r="19138" b="2770"/>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rgbClr val="0E9347"/>
                </a:solidFill>
              </a:rPr>
              <a:t>NHSmail</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7669209" cy="1296302"/>
          </a:xfrm>
        </p:spPr>
        <p:txBody>
          <a:bodyPr>
            <a:normAutofit/>
          </a:bodyPr>
          <a:lstStyle/>
          <a:p>
            <a:pPr marL="0" indent="0">
              <a:buNone/>
            </a:pPr>
            <a:r>
              <a:rPr lang="en-GB" sz="1800" b="1" dirty="0"/>
              <a:t>Wide-scale adoption of NHS.net mail accounts fosters smoother and more secure communication across the healthcare network. This is the preferred system for Proxy Access and for hospitals to safely share patient information with social care.​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9</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80" y="3141127"/>
            <a:ext cx="7291828" cy="1985159"/>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Ensures residents’ information is sent safely and securely​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Is required for funding to support a Digital Social Care Record </a:t>
            </a:r>
          </a:p>
          <a:p>
            <a:pPr marL="285750" indent="-285750" fontAlgn="base">
              <a:spcAft>
                <a:spcPts val="600"/>
              </a:spcAft>
              <a:buFont typeface="Wingdings" panose="05000000000000000000" pitchFamily="2" charset="2"/>
              <a:buChar char="ü"/>
            </a:pPr>
            <a:r>
              <a:rPr lang="en-GB" dirty="0">
                <a:latin typeface="+mj-lt"/>
                <a:cs typeface="Arial" panose="020B0604020202020204" pitchFamily="34" charset="0"/>
              </a:rPr>
              <a:t>Enables access to Proxy Access​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Available to all CQC-registered care providers who </a:t>
            </a:r>
            <a:br>
              <a:rPr lang="en-GB" dirty="0">
                <a:latin typeface="+mj-lt"/>
                <a:cs typeface="Arial" panose="020B0604020202020204" pitchFamily="34" charset="0"/>
              </a:rPr>
            </a:br>
            <a:r>
              <a:rPr lang="en-GB" dirty="0">
                <a:latin typeface="+mj-lt"/>
                <a:cs typeface="Arial" panose="020B0604020202020204" pitchFamily="34" charset="0"/>
              </a:rPr>
              <a:t>have achieved ‘Approaching Standards’ on the </a:t>
            </a:r>
            <a:br>
              <a:rPr lang="en-GB" dirty="0">
                <a:latin typeface="+mj-lt"/>
                <a:cs typeface="Arial" panose="020B0604020202020204" pitchFamily="34" charset="0"/>
              </a:rPr>
            </a:br>
            <a:r>
              <a:rPr lang="en-GB" dirty="0">
                <a:latin typeface="+mj-lt"/>
                <a:cs typeface="Arial" panose="020B0604020202020204" pitchFamily="34" charset="0"/>
              </a:rPr>
              <a:t>Data Security and Protection Toolkit.​</a:t>
            </a:r>
          </a:p>
        </p:txBody>
      </p:sp>
      <p:sp>
        <p:nvSpPr>
          <p:cNvPr id="15" name="TextBox 14">
            <a:extLst>
              <a:ext uri="{FF2B5EF4-FFF2-40B4-BE49-F238E27FC236}">
                <a16:creationId xmlns:a16="http://schemas.microsoft.com/office/drawing/2014/main" id="{32C39D21-0342-0151-587C-0C5627570C8C}"/>
              </a:ext>
            </a:extLst>
          </p:cNvPr>
          <p:cNvSpPr txBox="1"/>
          <p:nvPr/>
        </p:nvSpPr>
        <p:spPr>
          <a:xfrm>
            <a:off x="9705323" y="2492976"/>
            <a:ext cx="2232000" cy="2232000"/>
          </a:xfrm>
          <a:prstGeom prst="ellipse">
            <a:avLst/>
          </a:prstGeom>
          <a:solidFill>
            <a:srgbClr val="0E9347"/>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ea typeface="Calibri"/>
                <a:cs typeface="Calibri"/>
              </a:rPr>
              <a:t>164 </a:t>
            </a:r>
            <a:r>
              <a:rPr lang="en-GB" sz="1600" dirty="0">
                <a:ea typeface="Calibri"/>
                <a:cs typeface="Calibri"/>
              </a:rPr>
              <a:t>active accounts</a:t>
            </a:r>
            <a:r>
              <a:rPr lang="en-GB" sz="1600" b="1" dirty="0">
                <a:ea typeface="Calibri"/>
                <a:cs typeface="Calibri"/>
              </a:rPr>
              <a:t> </a:t>
            </a:r>
            <a:r>
              <a:rPr lang="en-GB" sz="1600" dirty="0">
                <a:ea typeface="Calibri"/>
                <a:cs typeface="Calibri"/>
              </a:rPr>
              <a:t>allowing the safe sharing of information and records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30473" y="4557524"/>
            <a:ext cx="4806850" cy="1736646"/>
          </a:xfrm>
          <a:prstGeom prst="roundRect">
            <a:avLst/>
          </a:prstGeom>
          <a:solidFill>
            <a:schemeClr val="accent5">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“Before NHSmail, my staff would have </a:t>
            </a:r>
            <a:br>
              <a:rPr lang="en-GB" sz="1600" dirty="0">
                <a:ea typeface="Calibri"/>
                <a:cs typeface="Calibri"/>
              </a:rPr>
            </a:br>
            <a:r>
              <a:rPr lang="en-GB" sz="1600" dirty="0">
                <a:ea typeface="Calibri"/>
                <a:cs typeface="Calibri"/>
              </a:rPr>
              <a:t>been required to visit practices to access resident information – taking valuable </a:t>
            </a:r>
            <a:br>
              <a:rPr lang="en-GB" sz="1600" dirty="0">
                <a:ea typeface="Calibri"/>
                <a:cs typeface="Calibri"/>
              </a:rPr>
            </a:br>
            <a:r>
              <a:rPr lang="en-GB" sz="1600" dirty="0">
                <a:ea typeface="Calibri"/>
                <a:cs typeface="Calibri"/>
              </a:rPr>
              <a:t>time away from care provision.”</a:t>
            </a:r>
          </a:p>
          <a:p>
            <a:pPr algn="ctr"/>
            <a:r>
              <a:rPr lang="en-GB" sz="1600" b="1" dirty="0">
                <a:ea typeface="Calibri"/>
                <a:cs typeface="Calibri"/>
              </a:rPr>
              <a:t>Anda Marin, General Manager, </a:t>
            </a:r>
            <a:br>
              <a:rPr lang="en-GB" sz="1600" b="1" dirty="0">
                <a:ea typeface="Calibri"/>
                <a:cs typeface="Calibri"/>
              </a:rPr>
            </a:br>
            <a:r>
              <a:rPr lang="en-GB" sz="1600" b="1" dirty="0">
                <a:ea typeface="Calibri"/>
                <a:cs typeface="Calibri"/>
              </a:rPr>
              <a:t>Burlington Hall Care Home</a:t>
            </a:r>
            <a:endParaRPr lang="en-US" sz="1600" b="1" dirty="0"/>
          </a:p>
        </p:txBody>
      </p:sp>
      <p:sp>
        <p:nvSpPr>
          <p:cNvPr id="13" name="TextBox 12">
            <a:hlinkClick r:id="rId4"/>
            <a:extLst>
              <a:ext uri="{FF2B5EF4-FFF2-40B4-BE49-F238E27FC236}">
                <a16:creationId xmlns:a16="http://schemas.microsoft.com/office/drawing/2014/main" id="{0594FC05-FCCC-7B9C-A44F-315CA4AC39E1}"/>
              </a:ext>
            </a:extLst>
          </p:cNvPr>
          <p:cNvSpPr txBox="1"/>
          <p:nvPr/>
        </p:nvSpPr>
        <p:spPr>
          <a:xfrm>
            <a:off x="5808301" y="563830"/>
            <a:ext cx="2899024" cy="817245"/>
          </a:xfrm>
          <a:prstGeom prst="roundRect">
            <a:avLst/>
          </a:prstGeom>
          <a:solidFill>
            <a:schemeClr val="accent5">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Why care homes </a:t>
            </a:r>
            <a:br>
              <a:rPr lang="en-GB" sz="1400" dirty="0">
                <a:ea typeface="Calibri"/>
                <a:cs typeface="Calibri"/>
              </a:rPr>
            </a:br>
            <a:r>
              <a:rPr lang="en-GB" sz="1400" dirty="0">
                <a:ea typeface="Calibri"/>
                <a:cs typeface="Calibri"/>
              </a:rPr>
              <a:t>should use NHSmail and </a:t>
            </a:r>
            <a:br>
              <a:rPr lang="en-GB" sz="1400" dirty="0">
                <a:ea typeface="Calibri"/>
                <a:cs typeface="Calibri"/>
              </a:rPr>
            </a:br>
            <a:r>
              <a:rPr lang="en-GB" sz="1400" dirty="0">
                <a:ea typeface="Calibri"/>
                <a:cs typeface="Calibri"/>
              </a:rPr>
              <a:t>how to get started</a:t>
            </a:r>
          </a:p>
        </p:txBody>
      </p:sp>
      <p:pic>
        <p:nvPicPr>
          <p:cNvPr id="6" name="Content Placeholder 16">
            <a:extLst>
              <a:ext uri="{FF2B5EF4-FFF2-40B4-BE49-F238E27FC236}">
                <a16:creationId xmlns:a16="http://schemas.microsoft.com/office/drawing/2014/main" id="{6EA88B90-5788-B368-EEE4-4FADFC51B249}"/>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808301" y="604367"/>
            <a:ext cx="717148" cy="717148"/>
          </a:xfrm>
          <a:prstGeom prst="rect">
            <a:avLst/>
          </a:prstGeom>
        </p:spPr>
      </p:pic>
      <p:sp>
        <p:nvSpPr>
          <p:cNvPr id="2" name="TextBox 1">
            <a:extLst>
              <a:ext uri="{FF2B5EF4-FFF2-40B4-BE49-F238E27FC236}">
                <a16:creationId xmlns:a16="http://schemas.microsoft.com/office/drawing/2014/main" id="{7F40F806-1A60-F542-4B76-E8063AE67EA7}"/>
              </a:ext>
            </a:extLst>
          </p:cNvPr>
          <p:cNvSpPr txBox="1"/>
          <p:nvPr/>
        </p:nvSpPr>
        <p:spPr>
          <a:xfrm>
            <a:off x="452580" y="6126165"/>
            <a:ext cx="5501653" cy="646986"/>
          </a:xfrm>
          <a:prstGeom prst="roundRect">
            <a:avLst/>
          </a:prstGeom>
          <a:solidFill>
            <a:srgbClr val="0E9347"/>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3" name="Content Placeholder 16" descr="Email with solid fill">
            <a:hlinkClick r:id="rId7"/>
            <a:extLst>
              <a:ext uri="{FF2B5EF4-FFF2-40B4-BE49-F238E27FC236}">
                <a16:creationId xmlns:a16="http://schemas.microsoft.com/office/drawing/2014/main" id="{06AF6DC1-AC3E-86B0-3B4E-91ACE75D74C4}"/>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3456722813"/>
      </p:ext>
    </p:extLst>
  </p:cSld>
  <p:clrMapOvr>
    <a:masterClrMapping/>
  </p:clrMapOvr>
</p:sld>
</file>

<file path=ppt/theme/theme1.xml><?xml version="1.0" encoding="utf-8"?>
<a:theme xmlns:a="http://schemas.openxmlformats.org/drawingml/2006/main" name="Office Theme">
  <a:themeElements>
    <a:clrScheme name="BLMK colours Oct 2021">
      <a:dk1>
        <a:srgbClr val="000000"/>
      </a:dk1>
      <a:lt1>
        <a:srgbClr val="FFFFFF"/>
      </a:lt1>
      <a:dk2>
        <a:srgbClr val="2B307E"/>
      </a:dk2>
      <a:lt2>
        <a:srgbClr val="EEECE1"/>
      </a:lt2>
      <a:accent1>
        <a:srgbClr val="00A198"/>
      </a:accent1>
      <a:accent2>
        <a:srgbClr val="009BDA"/>
      </a:accent2>
      <a:accent3>
        <a:srgbClr val="514E93"/>
      </a:accent3>
      <a:accent4>
        <a:srgbClr val="F9B334"/>
      </a:accent4>
      <a:accent5>
        <a:srgbClr val="3EAB38"/>
      </a:accent5>
      <a:accent6>
        <a:srgbClr val="E8501D"/>
      </a:accent6>
      <a:hlink>
        <a:srgbClr val="00A198"/>
      </a:hlink>
      <a:folHlink>
        <a:srgbClr val="3DAA37"/>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CatchAll xmlns="c7317043-972e-4965-90d2-964e677ed748" xsi:nil="true"/>
    <_ip_UnifiedCompliancePolicyProperties xmlns="http://schemas.microsoft.com/sharepoint/v3" xsi:nil="true"/>
    <TaxKeywordTaxHTField xmlns="c7317043-972e-4965-90d2-964e677ed748">
      <Terms xmlns="http://schemas.microsoft.com/office/infopath/2007/PartnerControls"/>
    </TaxKeywordTaxHTField>
    <lcf76f155ced4ddcb4097134ff3c332f xmlns="95c8f19c-67eb-42e4-b09e-68284a1fc300">
      <Terms xmlns="http://schemas.microsoft.com/office/infopath/2007/PartnerControls"/>
    </lcf76f155ced4ddcb4097134ff3c332f>
    <SharedWithUsers xmlns="c7317043-972e-4965-90d2-964e677ed748">
      <UserInfo>
        <DisplayName>ROWLEY, Jessica (NHS ARDEN AND GREATER EAST MIDLANDS COMMISSIONING SUPPORT UNIT)</DisplayName>
        <AccountId>185</AccountId>
        <AccountType/>
      </UserInfo>
      <UserInfo>
        <DisplayName>MAKIN, Sarah (NHS ARDEN AND GREATER EAST MIDLANDS COMMISSIONING SUPPORT UNIT)</DisplayName>
        <AccountId>24</AccountId>
        <AccountType/>
      </UserInfo>
    </SharedWithUsers>
    <Internalteam xmlns="95c8f19c-67eb-42e4-b09e-68284a1fc300" xsi:nil="true"/>
    <Teammemberresponsible xmlns="95c8f19c-67eb-42e4-b09e-68284a1fc300" xsi:nil="true"/>
    <Ownerofcard xmlns="95c8f19c-67eb-42e4-b09e-68284a1fc300" xsi:nil="true"/>
    <Status xmlns="95c8f19c-67eb-42e4-b09e-68284a1fc300">Finished</Status>
    <Format xmlns="95c8f19c-67eb-42e4-b09e-68284a1fc300" xsi:nil="true"/>
    <Team xmlns="95c8f19c-67eb-42e4-b09e-68284a1fc300" xsi:nil="true"/>
    <Clienttype xmlns="95c8f19c-67eb-42e4-b09e-68284a1fc300" xsi:nil="true"/>
    <Date xmlns="95c8f19c-67eb-42e4-b09e-68284a1fc300">2022-08-31T23:00:00+00:00</Dat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17B0127FAC89B418B2E422FF4C543E6" ma:contentTypeVersion="79" ma:contentTypeDescription="Create a new document." ma:contentTypeScope="" ma:versionID="c90c75cc04e2c1d4de20b4edfa3b8662">
  <xsd:schema xmlns:xsd="http://www.w3.org/2001/XMLSchema" xmlns:xs="http://www.w3.org/2001/XMLSchema" xmlns:p="http://schemas.microsoft.com/office/2006/metadata/properties" xmlns:ns1="http://schemas.microsoft.com/sharepoint/v3" xmlns:ns2="c7317043-972e-4965-90d2-964e677ed748" xmlns:ns3="95c8f19c-67eb-42e4-b09e-68284a1fc300" targetNamespace="http://schemas.microsoft.com/office/2006/metadata/properties" ma:root="true" ma:fieldsID="3145861cf32cfaa23c52076925c0d570" ns1:_="" ns2:_="" ns3:_="">
    <xsd:import namespace="http://schemas.microsoft.com/sharepoint/v3"/>
    <xsd:import namespace="c7317043-972e-4965-90d2-964e677ed748"/>
    <xsd:import namespace="95c8f19c-67eb-42e4-b09e-68284a1fc300"/>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2:TaxCatchAllLabel" minOccurs="0"/>
                <xsd:element ref="ns2:SharedWithUsers" minOccurs="0"/>
                <xsd:element ref="ns2:SharedWithDetails" minOccurs="0"/>
                <xsd:element ref="ns1:_ip_UnifiedCompliancePolicyProperties" minOccurs="0"/>
                <xsd:element ref="ns1:_ip_UnifiedCompliancePolicyUIAction" minOccurs="0"/>
                <xsd:element ref="ns3:lcf76f155ced4ddcb4097134ff3c332f" minOccurs="0"/>
                <xsd:element ref="ns3:MediaServiceLocation" minOccurs="0"/>
                <xsd:element ref="ns3:MediaServiceObjectDetectorVersions" minOccurs="0"/>
                <xsd:element ref="ns3:MediaServiceSearchProperties" minOccurs="0"/>
                <xsd:element ref="ns3:Internalteam" minOccurs="0"/>
                <xsd:element ref="ns3:Teammemberresponsible" minOccurs="0"/>
                <xsd:element ref="ns3:Team" minOccurs="0"/>
                <xsd:element ref="ns3:Ownerofcard" minOccurs="0"/>
                <xsd:element ref="ns3:Status"/>
                <xsd:element ref="ns3:Format" minOccurs="0"/>
                <xsd:element ref="ns3:Clienttype" minOccurs="0"/>
                <xsd:element ref="ns3: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7317043-972e-4965-90d2-964e677ed748" elementFormDefault="qualified">
    <xsd:import namespace="http://schemas.microsoft.com/office/2006/documentManagement/types"/>
    <xsd:import namespace="http://schemas.microsoft.com/office/infopath/2007/PartnerControls"/>
    <xsd:element name="TaxKeywordTaxHTField" ma:index="3" nillable="true" ma:taxonomy="true" ma:internalName="TaxKeywordTaxHTField" ma:taxonomyFieldName="TaxKeyword" ma:displayName="Keywords" ma:fieldId="{23f27201-bee3-471e-b2e7-b64fd8b7ca38}" ma:taxonomyMulti="true" ma:sspId="2c8d5fda-b97d-42c6-97e2-f76465e161c0" ma:termSetId="00000000-0000-0000-0000-000000000000" ma:anchorId="00000000-0000-0000-0000-000000000000" ma:open="true" ma:isKeyword="true">
      <xsd:complexType>
        <xsd:sequence>
          <xsd:element ref="pc:Terms" minOccurs="0" maxOccurs="1"/>
        </xsd:sequence>
      </xsd:complexType>
    </xsd:element>
    <xsd:element name="TaxCatchAll" ma:index="4" nillable="true" ma:displayName="Taxonomy Catch All Column" ma:hidden="true" ma:list="{e184e599-1594-491a-b16e-09fce6dfe987}" ma:internalName="TaxCatchAll" ma:showField="CatchAllData" ma:web="c7317043-972e-4965-90d2-964e677ed748">
      <xsd:complexType>
        <xsd:complexContent>
          <xsd:extension base="dms:MultiChoiceLookup">
            <xsd:sequence>
              <xsd:element name="Value" type="dms:Lookup" maxOccurs="unbounded" minOccurs="0" nillable="true"/>
            </xsd:sequence>
          </xsd:extension>
        </xsd:complexContent>
      </xsd:complexType>
    </xsd:element>
    <xsd:element name="TaxCatchAllLabel" ma:index="15" nillable="true" ma:displayName="Taxonomy Catch All Column1" ma:hidden="true" ma:list="{e184e599-1594-491a-b16e-09fce6dfe987}" ma:internalName="TaxCatchAllLabel" ma:readOnly="true" ma:showField="CatchAllDataLabel" ma:web="c7317043-972e-4965-90d2-964e677ed748">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5c8f19c-67eb-42e4-b09e-68284a1fc300"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MediaServiceDateTaken" ma:index="7" nillable="true" ma:displayName="MediaServiceDateTaken" ma:hidden="true" ma:internalName="MediaServiceDateTaken" ma:readOnly="true">
      <xsd:simpleType>
        <xsd:restriction base="dms:Text"/>
      </xsd:simpleType>
    </xsd:element>
    <xsd:element name="MediaServiceAutoTags" ma:index="8" nillable="true" ma:displayName="Tags" ma:internalName="MediaServiceAutoTags" ma:readOnly="true">
      <xsd:simpleType>
        <xsd:restriction base="dms:Text"/>
      </xsd:simpleType>
    </xsd:element>
    <xsd:element name="MediaServiceOCR" ma:index="9" nillable="true" ma:displayName="Extracted Text" ma:internalName="MediaServiceOCR" ma:readOnly="true">
      <xsd:simpleType>
        <xsd:restriction base="dms:Note">
          <xsd:maxLength value="255"/>
        </xsd:restriction>
      </xsd:simpleType>
    </xsd:element>
    <xsd:element name="MediaServiceGenerationTime" ma:index="10" nillable="true" ma:displayName="MediaServiceGenerationTime" ma:hidden="true" ma:internalName="MediaServiceGenerationTime" ma:readOnly="true">
      <xsd:simpleType>
        <xsd:restriction base="dms:Text"/>
      </xsd:simpleType>
    </xsd:element>
    <xsd:element name="MediaServiceEventHashCode" ma:index="11" nillable="true" ma:displayName="MediaServiceEventHashCode" ma:hidden="true" ma:internalName="MediaServiceEventHashCode"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LengthInSeconds" ma:index="14"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Location" ma:index="28" nillable="true" ma:displayName="Location" ma:internalName="MediaServiceLocation" ma:readOnly="true">
      <xsd:simpleType>
        <xsd:restriction base="dms:Text"/>
      </xsd:simpleType>
    </xsd:element>
    <xsd:element name="MediaServiceObjectDetectorVersions" ma:index="29"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30" nillable="true" ma:displayName="MediaServiceSearchProperties" ma:hidden="true" ma:internalName="MediaServiceSearchProperties" ma:readOnly="true">
      <xsd:simpleType>
        <xsd:restriction base="dms:Note"/>
      </xsd:simpleType>
    </xsd:element>
    <xsd:element name="Internalteam" ma:index="31" nillable="true" ma:displayName="Internal team" ma:format="Dropdown" ma:internalName="Internalteam">
      <xsd:complexType>
        <xsd:complexContent>
          <xsd:extension base="dms:MultiChoice">
            <xsd:sequence>
              <xsd:element name="Value" maxOccurs="unbounded" minOccurs="0" nillable="true">
                <xsd:simpleType>
                  <xsd:restriction base="dms:Choice">
                    <xsd:enumeration value="CCD"/>
                    <xsd:enumeration value="IEC"/>
                    <xsd:enumeration value="Comms &amp; Media"/>
                    <xsd:enumeration value="Consultancy"/>
                    <xsd:enumeration value="Inclusion"/>
                    <xsd:enumeration value="DDaT"/>
                    <xsd:enumeration value="General"/>
                    <xsd:enumeration value="FOI"/>
                  </xsd:restriction>
                </xsd:simpleType>
              </xsd:element>
            </xsd:sequence>
          </xsd:extension>
        </xsd:complexContent>
      </xsd:complexType>
    </xsd:element>
    <xsd:element name="Teammemberresponsible" ma:index="32" nillable="true" ma:displayName="Team member responsible" ma:format="Dropdown" ma:internalName="Teammemberresponsible">
      <xsd:complexType>
        <xsd:complexContent>
          <xsd:extension base="dms:MultiChoice">
            <xsd:sequence>
              <xsd:element name="Value" maxOccurs="unbounded" minOccurs="0" nillable="true">
                <xsd:simpleType>
                  <xsd:restriction base="dms:Choice">
                    <xsd:enumeration value="Andy Downton"/>
                    <xsd:enumeration value="Hemma Thakrar"/>
                    <xsd:enumeration value="Sarah Colston"/>
                    <xsd:enumeration value="Christine De Souza"/>
                    <xsd:enumeration value="Diane Harrison"/>
                    <xsd:enumeration value="Pam Schreier"/>
                    <xsd:enumeration value="Robert Beardall"/>
                    <xsd:enumeration value="Aislinn Tilsley"/>
                    <xsd:enumeration value="Sharon Kendal"/>
                    <xsd:enumeration value="Hannah Anderson"/>
                    <xsd:enumeration value="Sarah Makin"/>
                    <xsd:enumeration value="Charlie Wonders"/>
                    <xsd:enumeration value="Andrea Clark"/>
                    <xsd:enumeration value="Stephen Williams"/>
                    <xsd:enumeration value="Philip Humphreys"/>
                    <xsd:enumeration value="Tara Jackson"/>
                  </xsd:restriction>
                </xsd:simpleType>
              </xsd:element>
            </xsd:sequence>
          </xsd:extension>
        </xsd:complexContent>
      </xsd:complexType>
    </xsd:element>
    <xsd:element name="Team" ma:index="34" nillable="true" ma:displayName="Team" ma:format="Dropdown" ma:internalName="Team">
      <xsd:complexType>
        <xsd:complexContent>
          <xsd:extension base="dms:MultiChoice">
            <xsd:sequence>
              <xsd:element name="Value" maxOccurs="unbounded" minOccurs="0" nillable="true">
                <xsd:simpleType>
                  <xsd:restriction base="dms:Choice">
                    <xsd:enumeration value="CCD"/>
                    <xsd:enumeration value="IEC"/>
                    <xsd:enumeration value="C&amp;M"/>
                    <xsd:enumeration value="Inclusion"/>
                    <xsd:enumeration value="Consultancy"/>
                    <xsd:enumeration value="DDaT"/>
                    <xsd:enumeration value="FOI"/>
                    <xsd:enumeration value="General"/>
                  </xsd:restriction>
                </xsd:simpleType>
              </xsd:element>
            </xsd:sequence>
          </xsd:extension>
        </xsd:complexContent>
      </xsd:complexType>
    </xsd:element>
    <xsd:element name="Ownerofcard" ma:index="35" nillable="true" ma:displayName="Owner of card" ma:format="Dropdown" ma:internalName="Ownerofcard">
      <xsd:simpleType>
        <xsd:restriction base="dms:Choice">
          <xsd:enumeration value="Aislinn Tilsley"/>
          <xsd:enumeration value="Sharon Kendal"/>
          <xsd:enumeration value="Andrea Clark"/>
          <xsd:enumeration value="Pam Schreier"/>
          <xsd:enumeration value="Stephen Williams"/>
          <xsd:enumeration value="Andy Downton "/>
          <xsd:enumeration value="Charlie Wonders"/>
          <xsd:enumeration value="Christine De Souza"/>
          <xsd:enumeration value="Diane Harrison "/>
          <xsd:enumeration value="Sophie Powers"/>
          <xsd:enumeration value="Philip Humphreys"/>
          <xsd:enumeration value="Hannah Anderson"/>
          <xsd:enumeration value="Hemma Thakrar"/>
          <xsd:enumeration value="Katie Adams "/>
          <xsd:enumeration value="Moji Green"/>
          <xsd:enumeration value="Kamljit Obhi"/>
          <xsd:enumeration value="Rob Beardall"/>
          <xsd:enumeration value="Sarah Colston"/>
          <xsd:enumeration value="Sarah Makin"/>
        </xsd:restriction>
      </xsd:simpleType>
    </xsd:element>
    <xsd:element name="Status" ma:index="36" ma:displayName="Status" ma:format="Dropdown" ma:internalName="Status">
      <xsd:simpleType>
        <xsd:restriction base="dms:Choice">
          <xsd:enumeration value="Unfinished"/>
          <xsd:enumeration value="Check"/>
          <xsd:enumeration value="Finished"/>
          <xsd:enumeration value="Old"/>
        </xsd:restriction>
      </xsd:simpleType>
    </xsd:element>
    <xsd:element name="Format" ma:index="37" nillable="true" ma:displayName="Format" ma:format="Dropdown" ma:internalName="Format">
      <xsd:simpleType>
        <xsd:restriction base="dms:Choice">
          <xsd:enumeration value="Case Study"/>
          <xsd:enumeration value="Choice 2"/>
          <xsd:enumeration value="Proposal"/>
        </xsd:restriction>
      </xsd:simpleType>
    </xsd:element>
    <xsd:element name="Clienttype" ma:index="38" nillable="true" ma:displayName="Client type" ma:format="Dropdown" ma:internalName="Clienttype">
      <xsd:simpleType>
        <xsd:restriction base="dms:Choice">
          <xsd:enumeration value="Acute Trust"/>
          <xsd:enumeration value="Choice 2"/>
          <xsd:enumeration value="Community Trust"/>
          <xsd:enumeration value="ICS"/>
          <xsd:enumeration value="NHSE - national"/>
          <xsd:enumeration value="NHSE - regional"/>
        </xsd:restriction>
      </xsd:simpleType>
    </xsd:element>
    <xsd:element name="Date" ma:index="39" nillable="true" ma:displayName="Date" ma:default="2022-08-31T23:00:00.000Z" ma:format="DateOnly" ma:internalName="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1" ma:displayName="Content Type"/>
        <xsd:element ref="dc:title" minOccurs="0" maxOccurs="1" ma:index="1" ma:displayName="Title"/>
        <xsd:element ref="dc:subject" minOccurs="0" maxOccurs="1" ma:index="33" ma:displayName="Subject"/>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57A83D-ECB4-43F3-91ED-4BD0089DB1AB}">
  <ds:schemaRefs>
    <ds:schemaRef ds:uri="http://schemas.microsoft.com/sharepoint/v3/contenttype/forms"/>
  </ds:schemaRefs>
</ds:datastoreItem>
</file>

<file path=customXml/itemProps2.xml><?xml version="1.0" encoding="utf-8"?>
<ds:datastoreItem xmlns:ds="http://schemas.openxmlformats.org/officeDocument/2006/customXml" ds:itemID="{78153355-B80A-41EF-BBF7-77E2ADEBC77E}">
  <ds:schemaRefs>
    <ds:schemaRef ds:uri="c7317043-972e-4965-90d2-964e677ed748"/>
    <ds:schemaRef ds:uri="http://purl.org/dc/terms/"/>
    <ds:schemaRef ds:uri="http://www.w3.org/XML/1998/namespac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schemas.microsoft.com/sharepoint/v3"/>
    <ds:schemaRef ds:uri="http://schemas.microsoft.com/office/infopath/2007/PartnerControls"/>
    <ds:schemaRef ds:uri="95c8f19c-67eb-42e4-b09e-68284a1fc300"/>
    <ds:schemaRef ds:uri="http://purl.org/dc/dcmitype/"/>
  </ds:schemaRefs>
</ds:datastoreItem>
</file>

<file path=customXml/itemProps3.xml><?xml version="1.0" encoding="utf-8"?>
<ds:datastoreItem xmlns:ds="http://schemas.openxmlformats.org/officeDocument/2006/customXml" ds:itemID="{8BF82079-45DA-4F58-AF6C-79A338FC29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7317043-972e-4965-90d2-964e677ed748"/>
    <ds:schemaRef ds:uri="95c8f19c-67eb-42e4-b09e-68284a1fc30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66859</TotalTime>
  <Words>2548</Words>
  <Application>Microsoft Office PowerPoint</Application>
  <PresentationFormat>Widescreen</PresentationFormat>
  <Paragraphs>172</Paragraphs>
  <Slides>15</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Century Gothic</vt:lpstr>
      <vt:lpstr>Wingdings</vt:lpstr>
      <vt:lpstr>Office Theme</vt:lpstr>
      <vt:lpstr>BLMK ICS Digitising Social Care (DiSC) Programme  Catalogue of products</vt:lpstr>
      <vt:lpstr>Digitising Social Care programme </vt:lpstr>
      <vt:lpstr>Our digital offer</vt:lpstr>
      <vt:lpstr>RoboPets</vt:lpstr>
      <vt:lpstr>PainChek™</vt:lpstr>
      <vt:lpstr>MiiCare</vt:lpstr>
      <vt:lpstr>Whzan Blue Box</vt:lpstr>
      <vt:lpstr>Data Security and Protection Toolkit (DSPT)</vt:lpstr>
      <vt:lpstr>NHSmail</vt:lpstr>
      <vt:lpstr>Proxy access</vt:lpstr>
      <vt:lpstr>Appendix  Previous projects</vt:lpstr>
      <vt:lpstr>Digital social care record (DSCR)</vt:lpstr>
      <vt:lpstr>Raizer II chairs</vt:lpstr>
      <vt:lpstr>GaitSmart</vt:lpstr>
      <vt:lpstr>Acoustic Monitoring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Communicating through change ICS/CCG Transition</dc:title>
  <dc:creator>SUMMERS, Michelle (NHS BEDFORDSHIRE CCG)</dc:creator>
  <cp:lastModifiedBy>EGAN, Amy (NHS MIDLANDS AND LANCASHIRE COMMISSIONING SUPPORT UNIT)</cp:lastModifiedBy>
  <cp:revision>66</cp:revision>
  <cp:lastPrinted>2022-09-07T10:39:17Z</cp:lastPrinted>
  <dcterms:created xsi:type="dcterms:W3CDTF">2021-04-30T07:09:02Z</dcterms:created>
  <dcterms:modified xsi:type="dcterms:W3CDTF">2025-06-16T08:47:11Z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0x010100117B0127FAC89B418B2E422FF4C543E6</vt:lpwstr>
  </property>
  <property fmtid="{D5CDD505-2E9C-101B-9397-08002B2CF9AE}" pid="3" name="_dlc_DocIdItemGuid">
    <vt:lpwstr>93024a7b-fed9-4ab7-acec-36d68c9763ea</vt:lpwstr>
  </property>
  <property fmtid="{D5CDD505-2E9C-101B-9397-08002B2CF9AE}" pid="4" name="TaxKeyword">
    <vt:lpwstr/>
  </property>
  <property fmtid="{D5CDD505-2E9C-101B-9397-08002B2CF9AE}" pid="5" name="MediaServiceImageTags">
    <vt:lpwstr/>
  </property>
</Properties>
</file>