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8" r:id="rId2"/>
    <p:sldId id="560" r:id="rId3"/>
    <p:sldId id="566" r:id="rId4"/>
    <p:sldId id="297" r:id="rId5"/>
    <p:sldId id="569" r:id="rId6"/>
    <p:sldId id="529" r:id="rId7"/>
    <p:sldId id="570" r:id="rId8"/>
    <p:sldId id="572" r:id="rId9"/>
    <p:sldId id="575" r:id="rId10"/>
    <p:sldId id="576" r:id="rId11"/>
    <p:sldId id="577" r:id="rId12"/>
    <p:sldId id="521" r:id="rId13"/>
    <p:sldId id="578" r:id="rId14"/>
    <p:sldId id="579" r:id="rId15"/>
    <p:sldId id="580" r:id="rId16"/>
    <p:sldId id="581" r:id="rId17"/>
    <p:sldId id="582" r:id="rId18"/>
    <p:sldId id="583" r:id="rId19"/>
    <p:sldId id="571" r:id="rId20"/>
    <p:sldId id="562" r:id="rId21"/>
    <p:sldId id="563" r:id="rId22"/>
    <p:sldId id="567" r:id="rId23"/>
    <p:sldId id="568" r:id="rId24"/>
    <p:sldId id="55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witt, Peter" initials="HP" lastIdx="2" clrIdx="0"/>
  <p:cmAuthor id="2" name="Lathwell Alison (06F) NHS Bedfordshire CCG" initials="LA(NBC" lastIdx="11" clrIdx="1"/>
  <p:cmAuthor id="3" name="Emma Goddard" initials="EG" lastIdx="1" clrIdx="2"/>
  <p:cmAuthor id="4" name="Naomi Price" initials="NP" lastIdx="4" clrIdx="3"/>
  <p:cmAuthor id="5" name="EFUNNUGA, Daniel (EAST LONDON NHS FOUNDATION TRUST)" initials="ED(LNFT" lastIdx="4" clrIdx="4"/>
  <p:cmAuthor id="6" name="DAVIES, Charlotte (NHS BEDFORDSHIRE, LUTON AND MILTON KEYNES CCG)" initials="DC(BLAMKC" lastIdx="15" clrIdx="5">
    <p:extLst>
      <p:ext uri="{19B8F6BF-5375-455C-9EA6-DF929625EA0E}">
        <p15:presenceInfo xmlns:p15="http://schemas.microsoft.com/office/powerpoint/2012/main" userId="S::charlotte.davies14@nhs.net::0953b931-196f-4f71-b8fa-186f34749fa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FFCC"/>
    <a:srgbClr val="CCFF99"/>
    <a:srgbClr val="99FF99"/>
    <a:srgbClr val="FFCCFF"/>
    <a:srgbClr val="FF99FF"/>
    <a:srgbClr val="FF99CC"/>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91" autoAdjust="0"/>
    <p:restoredTop sz="72172" autoAdjust="0"/>
  </p:normalViewPr>
  <p:slideViewPr>
    <p:cSldViewPr>
      <p:cViewPr varScale="1">
        <p:scale>
          <a:sx n="48" d="100"/>
          <a:sy n="48" d="100"/>
        </p:scale>
        <p:origin x="1664" y="36"/>
      </p:cViewPr>
      <p:guideLst>
        <p:guide orient="horz" pos="216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A1BAAB-5FE6-49FE-A487-A485E35F4031}" type="datetimeFigureOut">
              <a:rPr lang="en-GB" smtClean="0"/>
              <a:t>06/10/2022</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4B4640-1750-4A4C-9561-417CE2BDF924}" type="slidenum">
              <a:rPr lang="en-GB" smtClean="0"/>
              <a:t>‹#›</a:t>
            </a:fld>
            <a:endParaRPr lang="en-GB" dirty="0"/>
          </a:p>
        </p:txBody>
      </p:sp>
    </p:spTree>
    <p:extLst>
      <p:ext uri="{BB962C8B-B14F-4D97-AF65-F5344CB8AC3E}">
        <p14:creationId xmlns:p14="http://schemas.microsoft.com/office/powerpoint/2010/main" val="3193067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9B4B4640-1750-4A4C-9561-417CE2BDF924}" type="slidenum">
              <a:rPr lang="en-GB" smtClean="0"/>
              <a:t>1</a:t>
            </a:fld>
            <a:endParaRPr lang="en-GB" dirty="0"/>
          </a:p>
        </p:txBody>
      </p:sp>
    </p:spTree>
    <p:extLst>
      <p:ext uri="{BB962C8B-B14F-4D97-AF65-F5344CB8AC3E}">
        <p14:creationId xmlns:p14="http://schemas.microsoft.com/office/powerpoint/2010/main" val="3415725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10</a:t>
            </a:fld>
            <a:endParaRPr lang="en-GB" dirty="0"/>
          </a:p>
        </p:txBody>
      </p:sp>
    </p:spTree>
    <p:extLst>
      <p:ext uri="{BB962C8B-B14F-4D97-AF65-F5344CB8AC3E}">
        <p14:creationId xmlns:p14="http://schemas.microsoft.com/office/powerpoint/2010/main" val="2317236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11</a:t>
            </a:fld>
            <a:endParaRPr lang="en-GB" dirty="0"/>
          </a:p>
        </p:txBody>
      </p:sp>
    </p:spTree>
    <p:extLst>
      <p:ext uri="{BB962C8B-B14F-4D97-AF65-F5344CB8AC3E}">
        <p14:creationId xmlns:p14="http://schemas.microsoft.com/office/powerpoint/2010/main" val="10720014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12</a:t>
            </a:fld>
            <a:endParaRPr lang="en-GB" dirty="0"/>
          </a:p>
        </p:txBody>
      </p:sp>
    </p:spTree>
    <p:extLst>
      <p:ext uri="{BB962C8B-B14F-4D97-AF65-F5344CB8AC3E}">
        <p14:creationId xmlns:p14="http://schemas.microsoft.com/office/powerpoint/2010/main" val="1186980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13</a:t>
            </a:fld>
            <a:endParaRPr lang="en-GB" dirty="0"/>
          </a:p>
        </p:txBody>
      </p:sp>
    </p:spTree>
    <p:extLst>
      <p:ext uri="{BB962C8B-B14F-4D97-AF65-F5344CB8AC3E}">
        <p14:creationId xmlns:p14="http://schemas.microsoft.com/office/powerpoint/2010/main" val="4241192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14</a:t>
            </a:fld>
            <a:endParaRPr lang="en-GB" dirty="0"/>
          </a:p>
        </p:txBody>
      </p:sp>
    </p:spTree>
    <p:extLst>
      <p:ext uri="{BB962C8B-B14F-4D97-AF65-F5344CB8AC3E}">
        <p14:creationId xmlns:p14="http://schemas.microsoft.com/office/powerpoint/2010/main" val="20036207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15</a:t>
            </a:fld>
            <a:endParaRPr lang="en-GB" dirty="0"/>
          </a:p>
        </p:txBody>
      </p:sp>
    </p:spTree>
    <p:extLst>
      <p:ext uri="{BB962C8B-B14F-4D97-AF65-F5344CB8AC3E}">
        <p14:creationId xmlns:p14="http://schemas.microsoft.com/office/powerpoint/2010/main" val="5826462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16</a:t>
            </a:fld>
            <a:endParaRPr lang="en-GB" dirty="0"/>
          </a:p>
        </p:txBody>
      </p:sp>
    </p:spTree>
    <p:extLst>
      <p:ext uri="{BB962C8B-B14F-4D97-AF65-F5344CB8AC3E}">
        <p14:creationId xmlns:p14="http://schemas.microsoft.com/office/powerpoint/2010/main" val="3431578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17</a:t>
            </a:fld>
            <a:endParaRPr lang="en-GB" dirty="0"/>
          </a:p>
        </p:txBody>
      </p:sp>
    </p:spTree>
    <p:extLst>
      <p:ext uri="{BB962C8B-B14F-4D97-AF65-F5344CB8AC3E}">
        <p14:creationId xmlns:p14="http://schemas.microsoft.com/office/powerpoint/2010/main" val="2568861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18</a:t>
            </a:fld>
            <a:endParaRPr lang="en-GB" dirty="0"/>
          </a:p>
        </p:txBody>
      </p:sp>
    </p:spTree>
    <p:extLst>
      <p:ext uri="{BB962C8B-B14F-4D97-AF65-F5344CB8AC3E}">
        <p14:creationId xmlns:p14="http://schemas.microsoft.com/office/powerpoint/2010/main" val="11411911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what we’ve heard isnt  working </a:t>
            </a:r>
          </a:p>
          <a:p>
            <a:endParaRPr lang="en-GB" dirty="0"/>
          </a:p>
          <a:p>
            <a:r>
              <a:rPr lang="en-GB" dirty="0"/>
              <a:t>Themes from improvement  -  - bottom two </a:t>
            </a:r>
          </a:p>
        </p:txBody>
      </p:sp>
      <p:sp>
        <p:nvSpPr>
          <p:cNvPr id="4" name="Slide Number Placeholder 3"/>
          <p:cNvSpPr>
            <a:spLocks noGrp="1"/>
          </p:cNvSpPr>
          <p:nvPr>
            <p:ph type="sldNum" sz="quarter" idx="5"/>
          </p:nvPr>
        </p:nvSpPr>
        <p:spPr/>
        <p:txBody>
          <a:bodyPr/>
          <a:lstStyle/>
          <a:p>
            <a:fld id="{9B4B4640-1750-4A4C-9561-417CE2BDF924}" type="slidenum">
              <a:rPr lang="en-GB" smtClean="0"/>
              <a:t>20</a:t>
            </a:fld>
            <a:endParaRPr lang="en-GB" dirty="0"/>
          </a:p>
        </p:txBody>
      </p:sp>
    </p:spTree>
    <p:extLst>
      <p:ext uri="{BB962C8B-B14F-4D97-AF65-F5344CB8AC3E}">
        <p14:creationId xmlns:p14="http://schemas.microsoft.com/office/powerpoint/2010/main" val="1953168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a:p>
            <a:endParaRPr lang="en-GB" b="1" dirty="0"/>
          </a:p>
        </p:txBody>
      </p:sp>
      <p:sp>
        <p:nvSpPr>
          <p:cNvPr id="4" name="Slide Number Placeholder 3"/>
          <p:cNvSpPr>
            <a:spLocks noGrp="1"/>
          </p:cNvSpPr>
          <p:nvPr>
            <p:ph type="sldNum" sz="quarter" idx="10"/>
          </p:nvPr>
        </p:nvSpPr>
        <p:spPr/>
        <p:txBody>
          <a:bodyPr/>
          <a:lstStyle/>
          <a:p>
            <a:fld id="{9B4B4640-1750-4A4C-9561-417CE2BDF924}" type="slidenum">
              <a:rPr lang="en-GB" smtClean="0"/>
              <a:t>2</a:t>
            </a:fld>
            <a:endParaRPr lang="en-GB" dirty="0"/>
          </a:p>
        </p:txBody>
      </p:sp>
    </p:spTree>
    <p:extLst>
      <p:ext uri="{BB962C8B-B14F-4D97-AF65-F5344CB8AC3E}">
        <p14:creationId xmlns:p14="http://schemas.microsoft.com/office/powerpoint/2010/main" val="467414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CD</a:t>
            </a:r>
          </a:p>
          <a:p>
            <a:endParaRPr lang="en-GB" b="1" dirty="0"/>
          </a:p>
        </p:txBody>
      </p:sp>
      <p:sp>
        <p:nvSpPr>
          <p:cNvPr id="4" name="Slide Number Placeholder 3"/>
          <p:cNvSpPr>
            <a:spLocks noGrp="1"/>
          </p:cNvSpPr>
          <p:nvPr>
            <p:ph type="sldNum" sz="quarter" idx="10"/>
          </p:nvPr>
        </p:nvSpPr>
        <p:spPr/>
        <p:txBody>
          <a:bodyPr/>
          <a:lstStyle/>
          <a:p>
            <a:fld id="{9B4B4640-1750-4A4C-9561-417CE2BDF924}" type="slidenum">
              <a:rPr lang="en-GB" smtClean="0"/>
              <a:t>22</a:t>
            </a:fld>
            <a:endParaRPr lang="en-GB" dirty="0"/>
          </a:p>
        </p:txBody>
      </p:sp>
    </p:spTree>
    <p:extLst>
      <p:ext uri="{BB962C8B-B14F-4D97-AF65-F5344CB8AC3E}">
        <p14:creationId xmlns:p14="http://schemas.microsoft.com/office/powerpoint/2010/main" val="37241891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CD</a:t>
            </a:r>
          </a:p>
          <a:p>
            <a:endParaRPr lang="en-GB" b="1" dirty="0"/>
          </a:p>
        </p:txBody>
      </p:sp>
      <p:sp>
        <p:nvSpPr>
          <p:cNvPr id="4" name="Slide Number Placeholder 3"/>
          <p:cNvSpPr>
            <a:spLocks noGrp="1"/>
          </p:cNvSpPr>
          <p:nvPr>
            <p:ph type="sldNum" sz="quarter" idx="10"/>
          </p:nvPr>
        </p:nvSpPr>
        <p:spPr/>
        <p:txBody>
          <a:bodyPr/>
          <a:lstStyle/>
          <a:p>
            <a:fld id="{9B4B4640-1750-4A4C-9561-417CE2BDF924}" type="slidenum">
              <a:rPr lang="en-GB" smtClean="0"/>
              <a:t>23</a:t>
            </a:fld>
            <a:endParaRPr lang="en-GB" dirty="0"/>
          </a:p>
        </p:txBody>
      </p:sp>
    </p:spTree>
    <p:extLst>
      <p:ext uri="{BB962C8B-B14F-4D97-AF65-F5344CB8AC3E}">
        <p14:creationId xmlns:p14="http://schemas.microsoft.com/office/powerpoint/2010/main" val="961588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a:p>
            <a:endParaRPr lang="en-GB" b="1" dirty="0"/>
          </a:p>
        </p:txBody>
      </p:sp>
      <p:sp>
        <p:nvSpPr>
          <p:cNvPr id="4" name="Slide Number Placeholder 3"/>
          <p:cNvSpPr>
            <a:spLocks noGrp="1"/>
          </p:cNvSpPr>
          <p:nvPr>
            <p:ph type="sldNum" sz="quarter" idx="10"/>
          </p:nvPr>
        </p:nvSpPr>
        <p:spPr/>
        <p:txBody>
          <a:bodyPr/>
          <a:lstStyle/>
          <a:p>
            <a:fld id="{9B4B4640-1750-4A4C-9561-417CE2BDF924}" type="slidenum">
              <a:rPr lang="en-GB" smtClean="0"/>
              <a:t>24</a:t>
            </a:fld>
            <a:endParaRPr lang="en-GB" dirty="0"/>
          </a:p>
        </p:txBody>
      </p:sp>
    </p:spTree>
    <p:extLst>
      <p:ext uri="{BB962C8B-B14F-4D97-AF65-F5344CB8AC3E}">
        <p14:creationId xmlns:p14="http://schemas.microsoft.com/office/powerpoint/2010/main" val="3724189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a:p>
            <a:endParaRPr lang="en-GB" b="1" dirty="0"/>
          </a:p>
        </p:txBody>
      </p:sp>
      <p:sp>
        <p:nvSpPr>
          <p:cNvPr id="4" name="Slide Number Placeholder 3"/>
          <p:cNvSpPr>
            <a:spLocks noGrp="1"/>
          </p:cNvSpPr>
          <p:nvPr>
            <p:ph type="sldNum" sz="quarter" idx="10"/>
          </p:nvPr>
        </p:nvSpPr>
        <p:spPr/>
        <p:txBody>
          <a:bodyPr/>
          <a:lstStyle/>
          <a:p>
            <a:fld id="{9B4B4640-1750-4A4C-9561-417CE2BDF924}" type="slidenum">
              <a:rPr lang="en-GB" smtClean="0"/>
              <a:t>3</a:t>
            </a:fld>
            <a:endParaRPr lang="en-GB" dirty="0"/>
          </a:p>
        </p:txBody>
      </p:sp>
    </p:spTree>
    <p:extLst>
      <p:ext uri="{BB962C8B-B14F-4D97-AF65-F5344CB8AC3E}">
        <p14:creationId xmlns:p14="http://schemas.microsoft.com/office/powerpoint/2010/main" val="892769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4B4640-1750-4A4C-9561-417CE2BDF924}" type="slidenum">
              <a:rPr lang="en-GB" smtClean="0"/>
              <a:t>4</a:t>
            </a:fld>
            <a:endParaRPr lang="en-GB" dirty="0"/>
          </a:p>
        </p:txBody>
      </p:sp>
    </p:spTree>
    <p:extLst>
      <p:ext uri="{BB962C8B-B14F-4D97-AF65-F5344CB8AC3E}">
        <p14:creationId xmlns:p14="http://schemas.microsoft.com/office/powerpoint/2010/main" val="3108891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a:p>
            <a:endParaRPr lang="en-GB" b="1" dirty="0"/>
          </a:p>
        </p:txBody>
      </p:sp>
      <p:sp>
        <p:nvSpPr>
          <p:cNvPr id="4" name="Slide Number Placeholder 3"/>
          <p:cNvSpPr>
            <a:spLocks noGrp="1"/>
          </p:cNvSpPr>
          <p:nvPr>
            <p:ph type="sldNum" sz="quarter" idx="10"/>
          </p:nvPr>
        </p:nvSpPr>
        <p:spPr/>
        <p:txBody>
          <a:bodyPr/>
          <a:lstStyle/>
          <a:p>
            <a:fld id="{9B4B4640-1750-4A4C-9561-417CE2BDF924}" type="slidenum">
              <a:rPr lang="en-GB" smtClean="0"/>
              <a:t>5</a:t>
            </a:fld>
            <a:endParaRPr lang="en-GB" dirty="0"/>
          </a:p>
        </p:txBody>
      </p:sp>
    </p:spTree>
    <p:extLst>
      <p:ext uri="{BB962C8B-B14F-4D97-AF65-F5344CB8AC3E}">
        <p14:creationId xmlns:p14="http://schemas.microsoft.com/office/powerpoint/2010/main" val="802530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4B4640-1750-4A4C-9561-417CE2BDF924}" type="slidenum">
              <a:rPr lang="en-GB" smtClean="0"/>
              <a:t>6</a:t>
            </a:fld>
            <a:endParaRPr lang="en-GB" dirty="0"/>
          </a:p>
        </p:txBody>
      </p:sp>
    </p:spTree>
    <p:extLst>
      <p:ext uri="{BB962C8B-B14F-4D97-AF65-F5344CB8AC3E}">
        <p14:creationId xmlns:p14="http://schemas.microsoft.com/office/powerpoint/2010/main" val="9470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a:p>
            <a:endParaRPr lang="en-GB" b="1" dirty="0"/>
          </a:p>
        </p:txBody>
      </p:sp>
      <p:sp>
        <p:nvSpPr>
          <p:cNvPr id="4" name="Slide Number Placeholder 3"/>
          <p:cNvSpPr>
            <a:spLocks noGrp="1"/>
          </p:cNvSpPr>
          <p:nvPr>
            <p:ph type="sldNum" sz="quarter" idx="10"/>
          </p:nvPr>
        </p:nvSpPr>
        <p:spPr/>
        <p:txBody>
          <a:bodyPr/>
          <a:lstStyle/>
          <a:p>
            <a:fld id="{9B4B4640-1750-4A4C-9561-417CE2BDF924}" type="slidenum">
              <a:rPr lang="en-GB" smtClean="0"/>
              <a:t>7</a:t>
            </a:fld>
            <a:endParaRPr lang="en-GB" dirty="0"/>
          </a:p>
        </p:txBody>
      </p:sp>
    </p:spTree>
    <p:extLst>
      <p:ext uri="{BB962C8B-B14F-4D97-AF65-F5344CB8AC3E}">
        <p14:creationId xmlns:p14="http://schemas.microsoft.com/office/powerpoint/2010/main" val="557326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8</a:t>
            </a:fld>
            <a:endParaRPr lang="en-GB" dirty="0"/>
          </a:p>
        </p:txBody>
      </p:sp>
    </p:spTree>
    <p:extLst>
      <p:ext uri="{BB962C8B-B14F-4D97-AF65-F5344CB8AC3E}">
        <p14:creationId xmlns:p14="http://schemas.microsoft.com/office/powerpoint/2010/main" val="3901945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Move all reporting t MHMDS  -  make user friendly!! </a:t>
            </a:r>
          </a:p>
          <a:p>
            <a:endParaRPr lang="en-GB" dirty="0"/>
          </a:p>
          <a:p>
            <a:r>
              <a:rPr lang="en-GB" dirty="0"/>
              <a:t>Use  BLMK  colours  - different one for </a:t>
            </a:r>
            <a:r>
              <a:rPr lang="en-GB" dirty="0" err="1"/>
              <a:t>weach</a:t>
            </a:r>
            <a:r>
              <a:rPr lang="en-GB" dirty="0"/>
              <a:t>   page </a:t>
            </a:r>
          </a:p>
        </p:txBody>
      </p:sp>
      <p:sp>
        <p:nvSpPr>
          <p:cNvPr id="4" name="Slide Number Placeholder 3"/>
          <p:cNvSpPr>
            <a:spLocks noGrp="1"/>
          </p:cNvSpPr>
          <p:nvPr>
            <p:ph type="sldNum" sz="quarter" idx="5"/>
          </p:nvPr>
        </p:nvSpPr>
        <p:spPr/>
        <p:txBody>
          <a:bodyPr/>
          <a:lstStyle/>
          <a:p>
            <a:fld id="{9B4B4640-1750-4A4C-9561-417CE2BDF924}" type="slidenum">
              <a:rPr lang="en-GB" smtClean="0"/>
              <a:t>9</a:t>
            </a:fld>
            <a:endParaRPr lang="en-GB" dirty="0"/>
          </a:p>
        </p:txBody>
      </p:sp>
    </p:spTree>
    <p:extLst>
      <p:ext uri="{BB962C8B-B14F-4D97-AF65-F5344CB8AC3E}">
        <p14:creationId xmlns:p14="http://schemas.microsoft.com/office/powerpoint/2010/main" val="14722338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7E5A346-C544-4E85-8F50-9D52A1821FE8}" type="datetime1">
              <a:rPr lang="en-GB" smtClean="0"/>
              <a:t>06/10/2022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04248" y="188640"/>
            <a:ext cx="19780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404" y="6373989"/>
            <a:ext cx="8963768" cy="424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A83434C-19E1-4694-ACCF-66069E3FD9A0}" type="datetime1">
              <a:rPr lang="en-GB" smtClean="0"/>
              <a:t>06/10/2022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22145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15ED0ED-78A5-43B3-B485-2DACE1677941}" type="datetime1">
              <a:rPr lang="en-GB" smtClean="0"/>
              <a:t>06/10/2022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1318579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552" y="1196752"/>
            <a:ext cx="8147248" cy="504056"/>
          </a:xfrm>
        </p:spPr>
        <p:txBody>
          <a:bodyPr/>
          <a:lstStyle/>
          <a:p>
            <a:r>
              <a:rPr lang="en-US" dirty="0"/>
              <a:t>Click to edit Master title style</a:t>
            </a:r>
            <a:endParaRPr lang="en-GB" dirty="0"/>
          </a:p>
        </p:txBody>
      </p:sp>
      <p:sp>
        <p:nvSpPr>
          <p:cNvPr id="3" name="Content Placeholder 2"/>
          <p:cNvSpPr>
            <a:spLocks noGrp="1"/>
          </p:cNvSpPr>
          <p:nvPr>
            <p:ph idx="1"/>
          </p:nvPr>
        </p:nvSpPr>
        <p:spPr>
          <a:xfrm>
            <a:off x="467544" y="2060848"/>
            <a:ext cx="8219256" cy="406531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3A652C18-1273-42DD-81D6-3F7611608BAC}" type="datetime1">
              <a:rPr lang="en-GB" smtClean="0"/>
              <a:t>06/10/2022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pic>
        <p:nvPicPr>
          <p:cNvPr id="11"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04248" y="188640"/>
            <a:ext cx="19780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404" y="6385428"/>
            <a:ext cx="5814740" cy="275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5044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D4E740-BBEE-46FD-955B-87B5F79A7154}" type="datetime1">
              <a:rPr lang="en-GB" smtClean="0"/>
              <a:t>06/10/2022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4085606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31EE5E7-7053-4B67-9D72-CB31BCFB9FD9}" type="datetime1">
              <a:rPr lang="en-GB" smtClean="0"/>
              <a:t>06/10/2022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2956162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78676FB-AE7C-4D7E-8AB4-736DE4054779}" type="datetime1">
              <a:rPr lang="en-GB" smtClean="0"/>
              <a:t>06/10/2022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1975128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B96CFD5-7C3E-45E8-A4D3-11B5F4BC6743}" type="datetime1">
              <a:rPr lang="en-GB" smtClean="0"/>
              <a:t>06/10/2022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3603160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4A0854-5CEF-4412-B0E3-3C180491A971}" type="datetime1">
              <a:rPr lang="en-GB" smtClean="0"/>
              <a:t>06/10/2022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3021767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6DFF03F-4478-471D-B86E-22C0085AE780}" type="datetime1">
              <a:rPr lang="en-GB" smtClean="0"/>
              <a:t>06/10/2022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1273648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4426031-D995-4F19-AA58-3BFE141027E5}" type="datetime1">
              <a:rPr lang="en-GB" smtClean="0"/>
              <a:t>06/10/2022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36375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C2E6C-CCFD-4B30-8EA9-008442C68833}" type="datetime1">
              <a:rPr lang="en-GB" smtClean="0"/>
              <a:t>06/10/2022</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4988" y="1268760"/>
            <a:ext cx="6966012" cy="4158462"/>
          </a:xfrm>
          <a:solidFill>
            <a:srgbClr val="FFC000"/>
          </a:solidFill>
        </p:spPr>
        <p:txBody>
          <a:bodyPr>
            <a:normAutofit/>
          </a:bodyPr>
          <a:lstStyle/>
          <a:p>
            <a:pPr marL="0" indent="0" algn="ctr">
              <a:buNone/>
            </a:pPr>
            <a:endParaRPr lang="en-GB" sz="2700" dirty="0"/>
          </a:p>
          <a:p>
            <a:pPr marL="0" indent="0" algn="ctr">
              <a:buNone/>
            </a:pPr>
            <a:r>
              <a:rPr lang="en-GB" sz="3000" b="1" dirty="0"/>
              <a:t>2022/2023 </a:t>
            </a:r>
          </a:p>
          <a:p>
            <a:pPr marL="0" indent="0" algn="ctr">
              <a:buNone/>
            </a:pPr>
            <a:r>
              <a:rPr lang="en-GB" sz="3000" b="1" dirty="0"/>
              <a:t>BLMK </a:t>
            </a:r>
          </a:p>
          <a:p>
            <a:pPr marL="0" indent="0" algn="ctr">
              <a:buNone/>
            </a:pPr>
            <a:r>
              <a:rPr lang="en-GB" sz="3000" b="1" dirty="0"/>
              <a:t>Local Transformation Plan update</a:t>
            </a:r>
          </a:p>
          <a:p>
            <a:pPr marL="0" indent="0" algn="ctr">
              <a:buNone/>
            </a:pPr>
            <a:r>
              <a:rPr lang="en-GB" sz="3000" b="1" dirty="0"/>
              <a:t> C&amp;YP</a:t>
            </a:r>
          </a:p>
          <a:p>
            <a:pPr marL="0" indent="0" algn="ctr">
              <a:buNone/>
            </a:pPr>
            <a:r>
              <a:rPr lang="en-GB" sz="3000" b="1" dirty="0"/>
              <a:t>October 2022</a:t>
            </a:r>
          </a:p>
        </p:txBody>
      </p:sp>
      <p:sp>
        <p:nvSpPr>
          <p:cNvPr id="4" name="Slide Number Placeholder 3"/>
          <p:cNvSpPr>
            <a:spLocks noGrp="1"/>
          </p:cNvSpPr>
          <p:nvPr>
            <p:ph type="sldNum" sz="quarter" idx="12"/>
          </p:nvPr>
        </p:nvSpPr>
        <p:spPr/>
        <p:txBody>
          <a:bodyPr/>
          <a:lstStyle/>
          <a:p>
            <a:pPr>
              <a:defRPr/>
            </a:pPr>
            <a:fld id="{30A60DCE-9105-48A5-8A92-25C9283756D1}" type="slidenum">
              <a:rPr lang="en-GB">
                <a:solidFill>
                  <a:prstClr val="black">
                    <a:tint val="75000"/>
                  </a:prstClr>
                </a:solidFill>
                <a:latin typeface="Calibri"/>
              </a:rPr>
              <a:pPr>
                <a:defRPr/>
              </a:pPr>
              <a:t>1</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2446618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10</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3665869234"/>
              </p:ext>
            </p:extLst>
          </p:nvPr>
        </p:nvGraphicFramePr>
        <p:xfrm>
          <a:off x="276603" y="198809"/>
          <a:ext cx="8759893" cy="997943"/>
        </p:xfrm>
        <a:graphic>
          <a:graphicData uri="http://schemas.openxmlformats.org/drawingml/2006/table">
            <a:tbl>
              <a:tblPr firstRow="1" bandRow="1">
                <a:tableStyleId>{5C22544A-7EE6-4342-B048-85BDC9FD1C3A}</a:tableStyleId>
              </a:tblPr>
              <a:tblGrid>
                <a:gridCol w="8759893">
                  <a:extLst>
                    <a:ext uri="{9D8B030D-6E8A-4147-A177-3AD203B41FA5}">
                      <a16:colId xmlns:a16="http://schemas.microsoft.com/office/drawing/2014/main" val="3022580409"/>
                    </a:ext>
                  </a:extLst>
                </a:gridCol>
              </a:tblGrid>
              <a:tr h="997943">
                <a:tc>
                  <a:txBody>
                    <a:bodyPr/>
                    <a:lstStyle/>
                    <a:p>
                      <a:pPr algn="ctr"/>
                      <a:r>
                        <a:rPr lang="en-GB" sz="3300" dirty="0">
                          <a:solidFill>
                            <a:schemeClr val="tx1"/>
                          </a:solidFill>
                        </a:rPr>
                        <a:t>Health &amp; Justice</a:t>
                      </a:r>
                      <a:endParaRPr lang="en-GB" sz="1600" b="0" dirty="0">
                        <a:solidFill>
                          <a:schemeClr val="tx1"/>
                        </a:solidFill>
                      </a:endParaRPr>
                    </a:p>
                  </a:txBody>
                  <a:tcPr marL="167640" marR="167640" marT="83820" marB="83820">
                    <a:solidFill>
                      <a:schemeClr val="tx2">
                        <a:lumMod val="60000"/>
                        <a:lumOff val="40000"/>
                      </a:schemeClr>
                    </a:solidFill>
                  </a:tcPr>
                </a:tc>
                <a:extLst>
                  <a:ext uri="{0D108BD9-81ED-4DB2-BD59-A6C34878D82A}">
                    <a16:rowId xmlns:a16="http://schemas.microsoft.com/office/drawing/2014/main" val="2052132620"/>
                  </a:ext>
                </a:extLst>
              </a:tr>
            </a:tbl>
          </a:graphicData>
        </a:graphic>
      </p:graphicFrame>
      <p:graphicFrame>
        <p:nvGraphicFramePr>
          <p:cNvPr id="20" name="Table 7">
            <a:extLst>
              <a:ext uri="{FF2B5EF4-FFF2-40B4-BE49-F238E27FC236}">
                <a16:creationId xmlns:a16="http://schemas.microsoft.com/office/drawing/2014/main" id="{677D8BA1-42E7-4290-AB50-F5F8BFF013F9}"/>
              </a:ext>
            </a:extLst>
          </p:cNvPr>
          <p:cNvGraphicFramePr>
            <a:graphicFrameLocks noGrp="1"/>
          </p:cNvGraphicFramePr>
          <p:nvPr>
            <p:extLst>
              <p:ext uri="{D42A27DB-BD31-4B8C-83A1-F6EECF244321}">
                <p14:modId xmlns:p14="http://schemas.microsoft.com/office/powerpoint/2010/main" val="1051976679"/>
              </p:ext>
            </p:extLst>
          </p:nvPr>
        </p:nvGraphicFramePr>
        <p:xfrm>
          <a:off x="276603" y="1350850"/>
          <a:ext cx="8615878" cy="5102486"/>
        </p:xfrm>
        <a:graphic>
          <a:graphicData uri="http://schemas.openxmlformats.org/drawingml/2006/table">
            <a:tbl>
              <a:tblPr firstRow="1" bandRow="1">
                <a:tableStyleId>{5C22544A-7EE6-4342-B048-85BDC9FD1C3A}</a:tableStyleId>
              </a:tblPr>
              <a:tblGrid>
                <a:gridCol w="4307939">
                  <a:extLst>
                    <a:ext uri="{9D8B030D-6E8A-4147-A177-3AD203B41FA5}">
                      <a16:colId xmlns:a16="http://schemas.microsoft.com/office/drawing/2014/main" val="866822371"/>
                    </a:ext>
                  </a:extLst>
                </a:gridCol>
                <a:gridCol w="4307939">
                  <a:extLst>
                    <a:ext uri="{9D8B030D-6E8A-4147-A177-3AD203B41FA5}">
                      <a16:colId xmlns:a16="http://schemas.microsoft.com/office/drawing/2014/main" val="426122340"/>
                    </a:ext>
                  </a:extLst>
                </a:gridCol>
              </a:tblGrid>
              <a:tr h="390033">
                <a:tc>
                  <a:txBody>
                    <a:bodyPr/>
                    <a:lstStyle/>
                    <a:p>
                      <a:r>
                        <a:rPr lang="en-GB" dirty="0"/>
                        <a:t>During  2021 We Have </a:t>
                      </a:r>
                    </a:p>
                  </a:txBody>
                  <a:tcPr>
                    <a:solidFill>
                      <a:srgbClr val="00B0F0"/>
                    </a:solidFill>
                  </a:tcPr>
                </a:tc>
                <a:tc>
                  <a:txBody>
                    <a:bodyPr/>
                    <a:lstStyle/>
                    <a:p>
                      <a:r>
                        <a:rPr lang="en-GB" dirty="0"/>
                        <a:t>During 22/23 We will </a:t>
                      </a:r>
                    </a:p>
                  </a:txBody>
                  <a:tcPr>
                    <a:solidFill>
                      <a:srgbClr val="00B0F0"/>
                    </a:solidFill>
                  </a:tcPr>
                </a:tc>
                <a:extLst>
                  <a:ext uri="{0D108BD9-81ED-4DB2-BD59-A6C34878D82A}">
                    <a16:rowId xmlns:a16="http://schemas.microsoft.com/office/drawing/2014/main" val="520381376"/>
                  </a:ext>
                </a:extLst>
              </a:tr>
              <a:tr h="4712453">
                <a:tc>
                  <a:txBody>
                    <a:bodyPr/>
                    <a:lstStyle/>
                    <a:p>
                      <a:pPr marL="285750" indent="-285750">
                        <a:buFont typeface="Arial" panose="020B0604020202020204" pitchFamily="34" charset="0"/>
                        <a:buChar char="•"/>
                      </a:pPr>
                      <a:r>
                        <a:rPr lang="en-GB" sz="1800" dirty="0"/>
                        <a:t>Linked specialist CAMHS, SALT and school nurses with our Youth Offending Teams (YOT) to ensure there is quick and early access to care.</a:t>
                      </a:r>
                    </a:p>
                    <a:p>
                      <a:pPr marL="285750" indent="-285750">
                        <a:buFont typeface="Arial" panose="020B0604020202020204" pitchFamily="34" charset="0"/>
                        <a:buChar char="•"/>
                      </a:pPr>
                      <a:r>
                        <a:rPr lang="en-GB" sz="1800" dirty="0"/>
                        <a:t>Accessed specialist forensic CAMHS service to support the care pathway for a young person.</a:t>
                      </a:r>
                    </a:p>
                    <a:p>
                      <a:pPr marL="285750" indent="-285750">
                        <a:buFont typeface="Arial" panose="020B0604020202020204" pitchFamily="34" charset="0"/>
                        <a:buChar char="•"/>
                      </a:pPr>
                      <a:r>
                        <a:rPr lang="en-GB" sz="1800" dirty="0"/>
                        <a:t>Behavioural Improvement Team that  targets school input to our Pupil Referral Units.  </a:t>
                      </a:r>
                    </a:p>
                    <a:p>
                      <a:endParaRPr lang="en-GB" dirty="0"/>
                    </a:p>
                  </a:txBody>
                  <a:tcPr>
                    <a:solidFill>
                      <a:schemeClr val="tx2">
                        <a:lumMod val="20000"/>
                        <a:lumOff val="80000"/>
                      </a:schemeClr>
                    </a:solidFill>
                  </a:tcPr>
                </a:tc>
                <a:tc>
                  <a:txBody>
                    <a:bodyPr/>
                    <a:lstStyle/>
                    <a:p>
                      <a:pPr marL="342900" indent="-342900">
                        <a:buFont typeface="Arial" panose="020B0604020202020204" pitchFamily="34" charset="0"/>
                        <a:buChar char="•"/>
                      </a:pPr>
                      <a:r>
                        <a:rPr lang="en-GB" sz="1800" dirty="0"/>
                        <a:t>Continue to be a strategic partner within our 3 youth offending boards and develop the national reporting requirements for MH in 2023</a:t>
                      </a:r>
                    </a:p>
                    <a:p>
                      <a:pPr marL="342900" indent="-342900">
                        <a:buFont typeface="Arial" panose="020B0604020202020204" pitchFamily="34" charset="0"/>
                        <a:buChar char="•"/>
                      </a:pPr>
                      <a:r>
                        <a:rPr lang="en-GB" sz="1800" dirty="0"/>
                        <a:t>Review needs assessments to ensure our services are meeting the needs of these children and young people.</a:t>
                      </a:r>
                    </a:p>
                    <a:p>
                      <a:pPr marL="342900" indent="-342900">
                        <a:buFont typeface="Arial" panose="020B0604020202020204" pitchFamily="34" charset="0"/>
                        <a:buChar char="•"/>
                      </a:pPr>
                      <a:r>
                        <a:rPr lang="en-GB" sz="1800" dirty="0"/>
                        <a:t>Further understand the role and impact of our street triage service who</a:t>
                      </a:r>
                    </a:p>
                    <a:p>
                      <a:pPr marL="0" indent="0">
                        <a:buFont typeface="Arial" panose="020B0604020202020204" pitchFamily="34" charset="0"/>
                        <a:buNone/>
                      </a:pPr>
                      <a:r>
                        <a:rPr lang="en-GB" sz="1800" dirty="0"/>
                        <a:t>       support our young adults.</a:t>
                      </a:r>
                    </a:p>
                    <a:p>
                      <a:endParaRPr lang="en-GB" dirty="0"/>
                    </a:p>
                  </a:txBody>
                  <a:tcPr>
                    <a:solidFill>
                      <a:schemeClr val="tx2">
                        <a:lumMod val="20000"/>
                        <a:lumOff val="80000"/>
                      </a:schemeClr>
                    </a:solidFill>
                  </a:tcPr>
                </a:tc>
                <a:extLst>
                  <a:ext uri="{0D108BD9-81ED-4DB2-BD59-A6C34878D82A}">
                    <a16:rowId xmlns:a16="http://schemas.microsoft.com/office/drawing/2014/main" val="2810051319"/>
                  </a:ext>
                </a:extLst>
              </a:tr>
            </a:tbl>
          </a:graphicData>
        </a:graphic>
      </p:graphicFrame>
      <p:pic>
        <p:nvPicPr>
          <p:cNvPr id="6" name="Picture 5">
            <a:extLst>
              <a:ext uri="{FF2B5EF4-FFF2-40B4-BE49-F238E27FC236}">
                <a16:creationId xmlns:a16="http://schemas.microsoft.com/office/drawing/2014/main" id="{CABBE1E6-0309-453D-AAEE-E51DF7290039}"/>
              </a:ext>
            </a:extLst>
          </p:cNvPr>
          <p:cNvPicPr>
            <a:picLocks noChangeAspect="1"/>
          </p:cNvPicPr>
          <p:nvPr/>
        </p:nvPicPr>
        <p:blipFill rotWithShape="1">
          <a:blip r:embed="rId3"/>
          <a:srcRect l="210" t="32980" r="90739" b="46147"/>
          <a:stretch/>
        </p:blipFill>
        <p:spPr>
          <a:xfrm>
            <a:off x="7222797" y="4812593"/>
            <a:ext cx="1566843" cy="1543757"/>
          </a:xfrm>
          <a:prstGeom prst="rect">
            <a:avLst/>
          </a:prstGeom>
          <a:ln>
            <a:solidFill>
              <a:schemeClr val="tx1"/>
            </a:solidFill>
          </a:ln>
        </p:spPr>
      </p:pic>
    </p:spTree>
    <p:extLst>
      <p:ext uri="{BB962C8B-B14F-4D97-AF65-F5344CB8AC3E}">
        <p14:creationId xmlns:p14="http://schemas.microsoft.com/office/powerpoint/2010/main" val="403666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11</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1599789332"/>
              </p:ext>
            </p:extLst>
          </p:nvPr>
        </p:nvGraphicFramePr>
        <p:xfrm>
          <a:off x="276603" y="198809"/>
          <a:ext cx="8687885" cy="997943"/>
        </p:xfrm>
        <a:graphic>
          <a:graphicData uri="http://schemas.openxmlformats.org/drawingml/2006/table">
            <a:tbl>
              <a:tblPr firstRow="1" bandRow="1">
                <a:tableStyleId>{5C22544A-7EE6-4342-B048-85BDC9FD1C3A}</a:tableStyleId>
              </a:tblPr>
              <a:tblGrid>
                <a:gridCol w="8687885">
                  <a:extLst>
                    <a:ext uri="{9D8B030D-6E8A-4147-A177-3AD203B41FA5}">
                      <a16:colId xmlns:a16="http://schemas.microsoft.com/office/drawing/2014/main" val="3022580409"/>
                    </a:ext>
                  </a:extLst>
                </a:gridCol>
              </a:tblGrid>
              <a:tr h="997943">
                <a:tc>
                  <a:txBody>
                    <a:bodyPr/>
                    <a:lstStyle/>
                    <a:p>
                      <a:pPr algn="ctr"/>
                      <a:r>
                        <a:rPr lang="en-GB" sz="3300" b="1" dirty="0">
                          <a:solidFill>
                            <a:schemeClr val="tx1"/>
                          </a:solidFill>
                        </a:rPr>
                        <a:t>Eating Disorders</a:t>
                      </a:r>
                      <a:endParaRPr lang="en-GB" sz="1600" b="1" dirty="0">
                        <a:solidFill>
                          <a:schemeClr val="tx1"/>
                        </a:solidFill>
                      </a:endParaRPr>
                    </a:p>
                  </a:txBody>
                  <a:tcPr marL="167640" marR="167640" marT="83820" marB="83820">
                    <a:solidFill>
                      <a:srgbClr val="FFC000"/>
                    </a:solidFill>
                  </a:tcPr>
                </a:tc>
                <a:extLst>
                  <a:ext uri="{0D108BD9-81ED-4DB2-BD59-A6C34878D82A}">
                    <a16:rowId xmlns:a16="http://schemas.microsoft.com/office/drawing/2014/main" val="2052132620"/>
                  </a:ext>
                </a:extLst>
              </a:tr>
            </a:tbl>
          </a:graphicData>
        </a:graphic>
      </p:graphicFrame>
      <p:graphicFrame>
        <p:nvGraphicFramePr>
          <p:cNvPr id="20" name="Table 7">
            <a:extLst>
              <a:ext uri="{FF2B5EF4-FFF2-40B4-BE49-F238E27FC236}">
                <a16:creationId xmlns:a16="http://schemas.microsoft.com/office/drawing/2014/main" id="{677D8BA1-42E7-4290-AB50-F5F8BFF013F9}"/>
              </a:ext>
            </a:extLst>
          </p:cNvPr>
          <p:cNvGraphicFramePr>
            <a:graphicFrameLocks noGrp="1"/>
          </p:cNvGraphicFramePr>
          <p:nvPr>
            <p:extLst>
              <p:ext uri="{D42A27DB-BD31-4B8C-83A1-F6EECF244321}">
                <p14:modId xmlns:p14="http://schemas.microsoft.com/office/powerpoint/2010/main" val="930843576"/>
              </p:ext>
            </p:extLst>
          </p:nvPr>
        </p:nvGraphicFramePr>
        <p:xfrm>
          <a:off x="348610" y="1329716"/>
          <a:ext cx="8615878" cy="4907595"/>
        </p:xfrm>
        <a:graphic>
          <a:graphicData uri="http://schemas.openxmlformats.org/drawingml/2006/table">
            <a:tbl>
              <a:tblPr firstRow="1" bandRow="1">
                <a:tableStyleId>{5C22544A-7EE6-4342-B048-85BDC9FD1C3A}</a:tableStyleId>
              </a:tblPr>
              <a:tblGrid>
                <a:gridCol w="4307939">
                  <a:extLst>
                    <a:ext uri="{9D8B030D-6E8A-4147-A177-3AD203B41FA5}">
                      <a16:colId xmlns:a16="http://schemas.microsoft.com/office/drawing/2014/main" val="866822371"/>
                    </a:ext>
                  </a:extLst>
                </a:gridCol>
                <a:gridCol w="4307939">
                  <a:extLst>
                    <a:ext uri="{9D8B030D-6E8A-4147-A177-3AD203B41FA5}">
                      <a16:colId xmlns:a16="http://schemas.microsoft.com/office/drawing/2014/main" val="426122340"/>
                    </a:ext>
                  </a:extLst>
                </a:gridCol>
              </a:tblGrid>
              <a:tr h="451771">
                <a:tc>
                  <a:txBody>
                    <a:bodyPr/>
                    <a:lstStyle/>
                    <a:p>
                      <a:r>
                        <a:rPr lang="en-GB" dirty="0">
                          <a:solidFill>
                            <a:schemeClr val="tx1"/>
                          </a:solidFill>
                        </a:rPr>
                        <a:t>During  2021 We Have </a:t>
                      </a:r>
                    </a:p>
                  </a:txBody>
                  <a:tcPr>
                    <a:solidFill>
                      <a:srgbClr val="FFFF00"/>
                    </a:solidFill>
                  </a:tcPr>
                </a:tc>
                <a:tc>
                  <a:txBody>
                    <a:bodyPr/>
                    <a:lstStyle/>
                    <a:p>
                      <a:r>
                        <a:rPr lang="en-GB" dirty="0">
                          <a:solidFill>
                            <a:schemeClr val="tx1"/>
                          </a:solidFill>
                        </a:rPr>
                        <a:t>During 22/23 We will </a:t>
                      </a:r>
                    </a:p>
                  </a:txBody>
                  <a:tcPr>
                    <a:solidFill>
                      <a:srgbClr val="FFFF00"/>
                    </a:solidFill>
                  </a:tcPr>
                </a:tc>
                <a:extLst>
                  <a:ext uri="{0D108BD9-81ED-4DB2-BD59-A6C34878D82A}">
                    <a16:rowId xmlns:a16="http://schemas.microsoft.com/office/drawing/2014/main" val="520381376"/>
                  </a:ext>
                </a:extLst>
              </a:tr>
              <a:tr h="4455824">
                <a:tc>
                  <a:txBody>
                    <a:bodyPr/>
                    <a:lstStyle/>
                    <a:p>
                      <a:pPr marL="285750" indent="-285750">
                        <a:buFont typeface="Arial" panose="020B0604020202020204" pitchFamily="34" charset="0"/>
                        <a:buChar char="•"/>
                      </a:pPr>
                      <a:r>
                        <a:rPr lang="en-GB" sz="1800" dirty="0"/>
                        <a:t>Expanded the eating disorder services, including medium term investment to  provide Intense Home treatment across BLMK.</a:t>
                      </a:r>
                    </a:p>
                    <a:p>
                      <a:pPr marL="285750" indent="-285750">
                        <a:buFont typeface="Arial" panose="020B0604020202020204" pitchFamily="34" charset="0"/>
                        <a:buChar char="•"/>
                      </a:pPr>
                      <a:r>
                        <a:rPr lang="en-GB" sz="1800" dirty="0"/>
                        <a:t>Continued to provide a B&amp;L ARFID service. </a:t>
                      </a:r>
                    </a:p>
                    <a:p>
                      <a:pPr marL="285750" indent="-285750">
                        <a:buFont typeface="Arial" panose="020B0604020202020204" pitchFamily="34" charset="0"/>
                        <a:buChar char="•"/>
                      </a:pPr>
                      <a:r>
                        <a:rPr lang="en-GB" sz="1800" dirty="0"/>
                        <a:t>Established a CYP Eating Disorders Clinical Reference Group (CRG).</a:t>
                      </a:r>
                    </a:p>
                    <a:p>
                      <a:pPr marL="285750" indent="-285750">
                        <a:buFont typeface="Arial" panose="020B0604020202020204" pitchFamily="34" charset="0"/>
                        <a:buChar char="•"/>
                      </a:pPr>
                      <a:r>
                        <a:rPr lang="en-GB" sz="1800" dirty="0"/>
                        <a:t>Developed an integrated clinical protocol for Children with Eating Disorders.</a:t>
                      </a:r>
                    </a:p>
                    <a:p>
                      <a:pPr marL="285750" indent="-285750">
                        <a:buFont typeface="Arial" panose="020B0604020202020204" pitchFamily="34" charset="0"/>
                        <a:buChar char="•"/>
                      </a:pPr>
                      <a:r>
                        <a:rPr lang="en-GB" sz="1800" dirty="0"/>
                        <a:t>Provided a ICS position statement for medical monitoring.</a:t>
                      </a:r>
                    </a:p>
                    <a:p>
                      <a:endParaRPr lang="en-GB" dirty="0"/>
                    </a:p>
                  </a:txBody>
                  <a:tcPr>
                    <a:solidFill>
                      <a:srgbClr val="FFFFCC"/>
                    </a:solidFill>
                  </a:tcPr>
                </a:tc>
                <a:tc>
                  <a:txBody>
                    <a:bodyPr/>
                    <a:lstStyle/>
                    <a:p>
                      <a:pPr marL="285750" indent="-285750">
                        <a:buFont typeface="Arial" panose="020B0604020202020204" pitchFamily="34" charset="0"/>
                        <a:buChar char="•"/>
                      </a:pPr>
                      <a:r>
                        <a:rPr lang="en-GB" sz="1800" dirty="0"/>
                        <a:t>We will expand our services to support children with eating disorders. </a:t>
                      </a:r>
                    </a:p>
                    <a:p>
                      <a:pPr marL="285750" indent="-285750">
                        <a:buFont typeface="Arial" panose="020B0604020202020204" pitchFamily="34" charset="0"/>
                        <a:buChar char="•"/>
                      </a:pPr>
                      <a:r>
                        <a:rPr lang="en-GB" sz="1800" dirty="0"/>
                        <a:t>Develop ARFID pathways across BLMK. </a:t>
                      </a:r>
                    </a:p>
                    <a:p>
                      <a:pPr marL="285750" indent="-285750">
                        <a:buFont typeface="Arial" panose="020B0604020202020204" pitchFamily="34" charset="0"/>
                        <a:buChar char="•"/>
                      </a:pPr>
                      <a:r>
                        <a:rPr lang="en-GB" sz="1800" dirty="0"/>
                        <a:t>Continue progress against the Eating Disorders CRG Action Plan. </a:t>
                      </a:r>
                    </a:p>
                    <a:p>
                      <a:pPr marL="285750" indent="-285750">
                        <a:buFont typeface="Arial" panose="020B0604020202020204" pitchFamily="34" charset="0"/>
                        <a:buChar char="•"/>
                      </a:pPr>
                      <a:r>
                        <a:rPr lang="en-GB" sz="1800" dirty="0"/>
                        <a:t>Continue to monitor the ICS ED access target risk.</a:t>
                      </a:r>
                    </a:p>
                    <a:p>
                      <a:endParaRPr lang="en-GB" dirty="0"/>
                    </a:p>
                  </a:txBody>
                  <a:tcPr>
                    <a:solidFill>
                      <a:srgbClr val="FFFFCC"/>
                    </a:solidFill>
                  </a:tcPr>
                </a:tc>
                <a:extLst>
                  <a:ext uri="{0D108BD9-81ED-4DB2-BD59-A6C34878D82A}">
                    <a16:rowId xmlns:a16="http://schemas.microsoft.com/office/drawing/2014/main" val="2810051319"/>
                  </a:ext>
                </a:extLst>
              </a:tr>
            </a:tbl>
          </a:graphicData>
        </a:graphic>
      </p:graphicFrame>
      <p:pic>
        <p:nvPicPr>
          <p:cNvPr id="6" name="Picture 5">
            <a:extLst>
              <a:ext uri="{FF2B5EF4-FFF2-40B4-BE49-F238E27FC236}">
                <a16:creationId xmlns:a16="http://schemas.microsoft.com/office/drawing/2014/main" id="{D6E3F329-E9AF-4417-9376-479464C67B30}"/>
              </a:ext>
            </a:extLst>
          </p:cNvPr>
          <p:cNvPicPr>
            <a:picLocks noChangeAspect="1"/>
          </p:cNvPicPr>
          <p:nvPr/>
        </p:nvPicPr>
        <p:blipFill rotWithShape="1">
          <a:blip r:embed="rId3"/>
          <a:srcRect l="28334" t="71106" r="43699" b="5106"/>
          <a:stretch/>
        </p:blipFill>
        <p:spPr>
          <a:xfrm>
            <a:off x="7256919" y="4437112"/>
            <a:ext cx="1549290" cy="1543757"/>
          </a:xfrm>
          <a:prstGeom prst="rect">
            <a:avLst/>
          </a:prstGeom>
          <a:ln>
            <a:solidFill>
              <a:schemeClr val="tx1"/>
            </a:solidFill>
          </a:ln>
        </p:spPr>
      </p:pic>
    </p:spTree>
    <p:extLst>
      <p:ext uri="{BB962C8B-B14F-4D97-AF65-F5344CB8AC3E}">
        <p14:creationId xmlns:p14="http://schemas.microsoft.com/office/powerpoint/2010/main" val="3696768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12</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3870177893"/>
              </p:ext>
            </p:extLst>
          </p:nvPr>
        </p:nvGraphicFramePr>
        <p:xfrm>
          <a:off x="276603" y="198809"/>
          <a:ext cx="8759893" cy="1501999"/>
        </p:xfrm>
        <a:graphic>
          <a:graphicData uri="http://schemas.openxmlformats.org/drawingml/2006/table">
            <a:tbl>
              <a:tblPr firstRow="1" bandRow="1">
                <a:tableStyleId>{5C22544A-7EE6-4342-B048-85BDC9FD1C3A}</a:tableStyleId>
              </a:tblPr>
              <a:tblGrid>
                <a:gridCol w="8759893">
                  <a:extLst>
                    <a:ext uri="{9D8B030D-6E8A-4147-A177-3AD203B41FA5}">
                      <a16:colId xmlns:a16="http://schemas.microsoft.com/office/drawing/2014/main" val="3022580409"/>
                    </a:ext>
                  </a:extLst>
                </a:gridCol>
              </a:tblGrid>
              <a:tr h="1501999">
                <a:tc>
                  <a:txBody>
                    <a:bodyPr/>
                    <a:lstStyle/>
                    <a:p>
                      <a:pPr algn="ctr"/>
                      <a:r>
                        <a:rPr lang="en-GB" sz="3300" dirty="0">
                          <a:solidFill>
                            <a:schemeClr val="bg1"/>
                          </a:solidFill>
                        </a:rPr>
                        <a:t>Data, Access &amp; Outcomes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bg1"/>
                          </a:solidFill>
                        </a:rPr>
                        <a:t>Across Bedfordshire, Luton and Milton Keynes, we aiming to improving quality of mental health data with our </a:t>
                      </a:r>
                      <a:r>
                        <a:rPr lang="en-GB" sz="1600" b="0" dirty="0">
                          <a:solidFill>
                            <a:schemeClr val="bg1"/>
                          </a:solidFill>
                        </a:rPr>
                        <a:t>providers and being compliant with data flow to the Mental Health Services Data Set (MHSDS) is a priority for us.</a:t>
                      </a:r>
                    </a:p>
                  </a:txBody>
                  <a:tcPr marL="167640" marR="167640" marT="83820" marB="83820">
                    <a:solidFill>
                      <a:schemeClr val="tx2">
                        <a:lumMod val="75000"/>
                      </a:schemeClr>
                    </a:solidFill>
                  </a:tcPr>
                </a:tc>
                <a:extLst>
                  <a:ext uri="{0D108BD9-81ED-4DB2-BD59-A6C34878D82A}">
                    <a16:rowId xmlns:a16="http://schemas.microsoft.com/office/drawing/2014/main" val="2052132620"/>
                  </a:ext>
                </a:extLst>
              </a:tr>
            </a:tbl>
          </a:graphicData>
        </a:graphic>
      </p:graphicFrame>
      <p:graphicFrame>
        <p:nvGraphicFramePr>
          <p:cNvPr id="20" name="Table 7">
            <a:extLst>
              <a:ext uri="{FF2B5EF4-FFF2-40B4-BE49-F238E27FC236}">
                <a16:creationId xmlns:a16="http://schemas.microsoft.com/office/drawing/2014/main" id="{677D8BA1-42E7-4290-AB50-F5F8BFF013F9}"/>
              </a:ext>
            </a:extLst>
          </p:cNvPr>
          <p:cNvGraphicFramePr>
            <a:graphicFrameLocks noGrp="1"/>
          </p:cNvGraphicFramePr>
          <p:nvPr>
            <p:extLst>
              <p:ext uri="{D42A27DB-BD31-4B8C-83A1-F6EECF244321}">
                <p14:modId xmlns:p14="http://schemas.microsoft.com/office/powerpoint/2010/main" val="1679564422"/>
              </p:ext>
            </p:extLst>
          </p:nvPr>
        </p:nvGraphicFramePr>
        <p:xfrm>
          <a:off x="348610" y="1857090"/>
          <a:ext cx="8615878" cy="4020182"/>
        </p:xfrm>
        <a:graphic>
          <a:graphicData uri="http://schemas.openxmlformats.org/drawingml/2006/table">
            <a:tbl>
              <a:tblPr firstRow="1" bandRow="1">
                <a:tableStyleId>{5C22544A-7EE6-4342-B048-85BDC9FD1C3A}</a:tableStyleId>
              </a:tblPr>
              <a:tblGrid>
                <a:gridCol w="4307939">
                  <a:extLst>
                    <a:ext uri="{9D8B030D-6E8A-4147-A177-3AD203B41FA5}">
                      <a16:colId xmlns:a16="http://schemas.microsoft.com/office/drawing/2014/main" val="866822371"/>
                    </a:ext>
                  </a:extLst>
                </a:gridCol>
                <a:gridCol w="4307939">
                  <a:extLst>
                    <a:ext uri="{9D8B030D-6E8A-4147-A177-3AD203B41FA5}">
                      <a16:colId xmlns:a16="http://schemas.microsoft.com/office/drawing/2014/main" val="426122340"/>
                    </a:ext>
                  </a:extLst>
                </a:gridCol>
              </a:tblGrid>
              <a:tr h="370840">
                <a:tc>
                  <a:txBody>
                    <a:bodyPr/>
                    <a:lstStyle/>
                    <a:p>
                      <a:r>
                        <a:rPr lang="en-GB" dirty="0"/>
                        <a:t>During  2021 We Have </a:t>
                      </a:r>
                    </a:p>
                  </a:txBody>
                  <a:tcPr/>
                </a:tc>
                <a:tc>
                  <a:txBody>
                    <a:bodyPr/>
                    <a:lstStyle/>
                    <a:p>
                      <a:r>
                        <a:rPr lang="en-GB" dirty="0"/>
                        <a:t>During 22/23 We will </a:t>
                      </a:r>
                    </a:p>
                  </a:txBody>
                  <a:tcPr/>
                </a:tc>
                <a:extLst>
                  <a:ext uri="{0D108BD9-81ED-4DB2-BD59-A6C34878D82A}">
                    <a16:rowId xmlns:a16="http://schemas.microsoft.com/office/drawing/2014/main" val="520381376"/>
                  </a:ext>
                </a:extLst>
              </a:tr>
              <a:tr h="3649342">
                <a:tc>
                  <a:txBody>
                    <a:bodyPr/>
                    <a:lstStyle/>
                    <a:p>
                      <a:pPr marL="285750" indent="-285750">
                        <a:lnSpc>
                          <a:spcPct val="90000"/>
                        </a:lnSpc>
                        <a:spcBef>
                          <a:spcPct val="20000"/>
                        </a:spcBef>
                        <a:buFont typeface="Arial" panose="020B0604020202020204" pitchFamily="34" charset="0"/>
                        <a:buChar char="•"/>
                      </a:pPr>
                      <a:r>
                        <a:rPr lang="en-GB" dirty="0"/>
                        <a:t>Adapted to the access target change </a:t>
                      </a:r>
                    </a:p>
                    <a:p>
                      <a:pPr marL="285750" indent="-285750">
                        <a:lnSpc>
                          <a:spcPct val="90000"/>
                        </a:lnSpc>
                        <a:spcBef>
                          <a:spcPct val="20000"/>
                        </a:spcBef>
                        <a:buFont typeface="Arial" panose="020B0604020202020204" pitchFamily="34" charset="0"/>
                        <a:buChar char="•"/>
                      </a:pPr>
                      <a:r>
                        <a:rPr lang="en-GB" dirty="0"/>
                        <a:t>Worked with the VCSE to ensure providers submit data to MHMDS</a:t>
                      </a:r>
                    </a:p>
                    <a:p>
                      <a:pPr marL="285750" indent="-285750">
                        <a:lnSpc>
                          <a:spcPct val="90000"/>
                        </a:lnSpc>
                        <a:spcBef>
                          <a:spcPct val="20000"/>
                        </a:spcBef>
                        <a:buFont typeface="Arial" panose="020B0604020202020204" pitchFamily="34" charset="0"/>
                        <a:buChar char="•"/>
                      </a:pPr>
                      <a:r>
                        <a:rPr lang="en-GB" dirty="0"/>
                        <a:t>Regular reporting of patient satisfaction rates</a:t>
                      </a:r>
                    </a:p>
                    <a:p>
                      <a:endParaRPr lang="en-GB" dirty="0"/>
                    </a:p>
                  </a:txBody>
                  <a:tcPr/>
                </a:tc>
                <a:tc>
                  <a:txBody>
                    <a:bodyPr/>
                    <a:lstStyle/>
                    <a:p>
                      <a:pPr marL="285750" indent="-285750">
                        <a:lnSpc>
                          <a:spcPct val="90000"/>
                        </a:lnSpc>
                        <a:spcBef>
                          <a:spcPct val="20000"/>
                        </a:spcBef>
                        <a:buFont typeface="Arial" panose="020B0604020202020204" pitchFamily="34" charset="0"/>
                        <a:buChar char="•"/>
                      </a:pPr>
                      <a:r>
                        <a:rPr lang="en-GB" dirty="0"/>
                        <a:t>Move all reporting to MHMDS </a:t>
                      </a:r>
                    </a:p>
                    <a:p>
                      <a:pPr marL="285750" indent="-285750">
                        <a:lnSpc>
                          <a:spcPct val="90000"/>
                        </a:lnSpc>
                        <a:spcBef>
                          <a:spcPct val="20000"/>
                        </a:spcBef>
                        <a:buFont typeface="Arial" panose="020B0604020202020204" pitchFamily="34" charset="0"/>
                        <a:buChar char="•"/>
                      </a:pPr>
                      <a:r>
                        <a:rPr lang="en-GB" dirty="0"/>
                        <a:t>Monitor performance against ROMs CQUIN </a:t>
                      </a:r>
                    </a:p>
                    <a:p>
                      <a:pPr marL="285750" indent="-285750">
                        <a:lnSpc>
                          <a:spcPct val="90000"/>
                        </a:lnSpc>
                        <a:spcBef>
                          <a:spcPct val="20000"/>
                        </a:spcBef>
                        <a:buFont typeface="Arial" panose="020B0604020202020204" pitchFamily="34" charset="0"/>
                        <a:buChar char="•"/>
                      </a:pPr>
                      <a:r>
                        <a:rPr lang="en-GB" dirty="0"/>
                        <a:t>Progress actions from CYP Deep Dive  - waiting times</a:t>
                      </a:r>
                    </a:p>
                    <a:p>
                      <a:endParaRPr lang="en-GB" dirty="0"/>
                    </a:p>
                  </a:txBody>
                  <a:tcPr/>
                </a:tc>
                <a:extLst>
                  <a:ext uri="{0D108BD9-81ED-4DB2-BD59-A6C34878D82A}">
                    <a16:rowId xmlns:a16="http://schemas.microsoft.com/office/drawing/2014/main" val="2810051319"/>
                  </a:ext>
                </a:extLst>
              </a:tr>
            </a:tbl>
          </a:graphicData>
        </a:graphic>
      </p:graphicFrame>
    </p:spTree>
    <p:extLst>
      <p:ext uri="{BB962C8B-B14F-4D97-AF65-F5344CB8AC3E}">
        <p14:creationId xmlns:p14="http://schemas.microsoft.com/office/powerpoint/2010/main" val="1130975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13</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2090877395"/>
              </p:ext>
            </p:extLst>
          </p:nvPr>
        </p:nvGraphicFramePr>
        <p:xfrm>
          <a:off x="276603" y="198809"/>
          <a:ext cx="8759893" cy="1501999"/>
        </p:xfrm>
        <a:graphic>
          <a:graphicData uri="http://schemas.openxmlformats.org/drawingml/2006/table">
            <a:tbl>
              <a:tblPr firstRow="1" bandRow="1">
                <a:tableStyleId>{5C22544A-7EE6-4342-B048-85BDC9FD1C3A}</a:tableStyleId>
              </a:tblPr>
              <a:tblGrid>
                <a:gridCol w="8759893">
                  <a:extLst>
                    <a:ext uri="{9D8B030D-6E8A-4147-A177-3AD203B41FA5}">
                      <a16:colId xmlns:a16="http://schemas.microsoft.com/office/drawing/2014/main" val="3022580409"/>
                    </a:ext>
                  </a:extLst>
                </a:gridCol>
              </a:tblGrid>
              <a:tr h="15019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dirty="0"/>
                        <a:t>Urgent &amp; Emergency (Crisis)  Mental Health Care for Children</a:t>
                      </a:r>
                    </a:p>
                    <a:p>
                      <a:pPr algn="ctr"/>
                      <a:endParaRPr lang="en-GB" sz="1600" b="0" dirty="0">
                        <a:solidFill>
                          <a:schemeClr val="tx1"/>
                        </a:solidFill>
                      </a:endParaRPr>
                    </a:p>
                  </a:txBody>
                  <a:tcPr marL="167640" marR="167640" marT="83820" marB="83820">
                    <a:solidFill>
                      <a:srgbClr val="00B050"/>
                    </a:solidFill>
                  </a:tcPr>
                </a:tc>
                <a:extLst>
                  <a:ext uri="{0D108BD9-81ED-4DB2-BD59-A6C34878D82A}">
                    <a16:rowId xmlns:a16="http://schemas.microsoft.com/office/drawing/2014/main" val="2052132620"/>
                  </a:ext>
                </a:extLst>
              </a:tr>
            </a:tbl>
          </a:graphicData>
        </a:graphic>
      </p:graphicFrame>
      <p:graphicFrame>
        <p:nvGraphicFramePr>
          <p:cNvPr id="20" name="Table 7">
            <a:extLst>
              <a:ext uri="{FF2B5EF4-FFF2-40B4-BE49-F238E27FC236}">
                <a16:creationId xmlns:a16="http://schemas.microsoft.com/office/drawing/2014/main" id="{677D8BA1-42E7-4290-AB50-F5F8BFF013F9}"/>
              </a:ext>
            </a:extLst>
          </p:cNvPr>
          <p:cNvGraphicFramePr>
            <a:graphicFrameLocks noGrp="1"/>
          </p:cNvGraphicFramePr>
          <p:nvPr>
            <p:extLst>
              <p:ext uri="{D42A27DB-BD31-4B8C-83A1-F6EECF244321}">
                <p14:modId xmlns:p14="http://schemas.microsoft.com/office/powerpoint/2010/main" val="1155680981"/>
              </p:ext>
            </p:extLst>
          </p:nvPr>
        </p:nvGraphicFramePr>
        <p:xfrm>
          <a:off x="348610" y="1857090"/>
          <a:ext cx="8615878" cy="4308214"/>
        </p:xfrm>
        <a:graphic>
          <a:graphicData uri="http://schemas.openxmlformats.org/drawingml/2006/table">
            <a:tbl>
              <a:tblPr firstRow="1" bandRow="1">
                <a:tableStyleId>{5C22544A-7EE6-4342-B048-85BDC9FD1C3A}</a:tableStyleId>
              </a:tblPr>
              <a:tblGrid>
                <a:gridCol w="4307939">
                  <a:extLst>
                    <a:ext uri="{9D8B030D-6E8A-4147-A177-3AD203B41FA5}">
                      <a16:colId xmlns:a16="http://schemas.microsoft.com/office/drawing/2014/main" val="866822371"/>
                    </a:ext>
                  </a:extLst>
                </a:gridCol>
                <a:gridCol w="4307939">
                  <a:extLst>
                    <a:ext uri="{9D8B030D-6E8A-4147-A177-3AD203B41FA5}">
                      <a16:colId xmlns:a16="http://schemas.microsoft.com/office/drawing/2014/main" val="426122340"/>
                    </a:ext>
                  </a:extLst>
                </a:gridCol>
              </a:tblGrid>
              <a:tr h="397409">
                <a:tc>
                  <a:txBody>
                    <a:bodyPr/>
                    <a:lstStyle/>
                    <a:p>
                      <a:r>
                        <a:rPr lang="en-GB" dirty="0"/>
                        <a:t>During  2021 We Have </a:t>
                      </a:r>
                    </a:p>
                  </a:txBody>
                  <a:tcPr>
                    <a:solidFill>
                      <a:srgbClr val="00B050"/>
                    </a:solidFill>
                  </a:tcPr>
                </a:tc>
                <a:tc>
                  <a:txBody>
                    <a:bodyPr/>
                    <a:lstStyle/>
                    <a:p>
                      <a:r>
                        <a:rPr lang="en-GB" dirty="0"/>
                        <a:t>During 22/23 We will </a:t>
                      </a:r>
                    </a:p>
                  </a:txBody>
                  <a:tcPr>
                    <a:solidFill>
                      <a:srgbClr val="00B050"/>
                    </a:solidFill>
                  </a:tcPr>
                </a:tc>
                <a:extLst>
                  <a:ext uri="{0D108BD9-81ED-4DB2-BD59-A6C34878D82A}">
                    <a16:rowId xmlns:a16="http://schemas.microsoft.com/office/drawing/2014/main" val="520381376"/>
                  </a:ext>
                </a:extLst>
              </a:tr>
              <a:tr h="3910805">
                <a:tc>
                  <a:txBody>
                    <a:bodyPr/>
                    <a:lstStyle/>
                    <a:p>
                      <a:r>
                        <a:rPr lang="en-GB" sz="1800" dirty="0"/>
                        <a:t>Across BLMK developed</a:t>
                      </a:r>
                    </a:p>
                    <a:p>
                      <a:pPr marL="285750" indent="-285750">
                        <a:buFont typeface="Arial" panose="020B0604020202020204" pitchFamily="34" charset="0"/>
                        <a:buChar char="•"/>
                      </a:pPr>
                      <a:r>
                        <a:rPr lang="en-GB" sz="1800" dirty="0"/>
                        <a:t>111*2  &amp; 24 hour telephone crisis support </a:t>
                      </a:r>
                    </a:p>
                    <a:p>
                      <a:pPr marL="285750" indent="-285750">
                        <a:buFont typeface="Arial" panose="020B0604020202020204" pitchFamily="34" charset="0"/>
                        <a:buChar char="•"/>
                      </a:pPr>
                      <a:r>
                        <a:rPr lang="en-GB" sz="1800" dirty="0"/>
                        <a:t>7 day working arrangements </a:t>
                      </a:r>
                    </a:p>
                    <a:p>
                      <a:pPr marL="285750" indent="-285750">
                        <a:buFont typeface="Arial" panose="020B0604020202020204" pitchFamily="34" charset="0"/>
                        <a:buChar char="•"/>
                      </a:pPr>
                      <a:r>
                        <a:rPr lang="en-GB" sz="1800" dirty="0"/>
                        <a:t>Mobilised LDA &amp; CED’s Intensive Support Teams </a:t>
                      </a:r>
                    </a:p>
                    <a:p>
                      <a:endParaRPr lang="en-GB" dirty="0"/>
                    </a:p>
                  </a:txBody>
                  <a:tcPr>
                    <a:solidFill>
                      <a:srgbClr val="CCFF99"/>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Our Extended Home Treatment Team will proactively work with our community services to avoid admission and to facilitate early discharge</a:t>
                      </a:r>
                    </a:p>
                    <a:p>
                      <a:pPr marL="285750" indent="-285750">
                        <a:buFont typeface="Arial" panose="020B0604020202020204" pitchFamily="34" charset="0"/>
                        <a:buChar char="•"/>
                      </a:pPr>
                      <a:r>
                        <a:rPr lang="en-GB" sz="1800" dirty="0"/>
                        <a:t>Launch the Evergreen Go Live</a:t>
                      </a:r>
                    </a:p>
                    <a:p>
                      <a:pPr marL="285750" indent="-285750">
                        <a:buFont typeface="Arial" panose="020B0604020202020204" pitchFamily="34" charset="0"/>
                        <a:buChar char="•"/>
                      </a:pPr>
                      <a:r>
                        <a:rPr lang="en-GB" sz="1800" dirty="0"/>
                        <a:t>Actively monitor admission avoidance and acute Length of Stays </a:t>
                      </a:r>
                    </a:p>
                    <a:p>
                      <a:pPr marL="285750" indent="-285750">
                        <a:buFont typeface="Arial" panose="020B0604020202020204" pitchFamily="34" charset="0"/>
                        <a:buChar char="•"/>
                      </a:pPr>
                      <a:r>
                        <a:rPr lang="en-GB" sz="1800" dirty="0"/>
                        <a:t>Further develop system working to support CYP / Families with complex </a:t>
                      </a:r>
                    </a:p>
                    <a:p>
                      <a:r>
                        <a:rPr lang="en-GB" sz="1800" dirty="0"/>
                        <a:t>       need / LDA</a:t>
                      </a:r>
                    </a:p>
                    <a:p>
                      <a:endParaRPr lang="en-GB" dirty="0"/>
                    </a:p>
                  </a:txBody>
                  <a:tcPr>
                    <a:solidFill>
                      <a:srgbClr val="CCFF99"/>
                    </a:solidFill>
                  </a:tcPr>
                </a:tc>
                <a:extLst>
                  <a:ext uri="{0D108BD9-81ED-4DB2-BD59-A6C34878D82A}">
                    <a16:rowId xmlns:a16="http://schemas.microsoft.com/office/drawing/2014/main" val="2810051319"/>
                  </a:ext>
                </a:extLst>
              </a:tr>
            </a:tbl>
          </a:graphicData>
        </a:graphic>
      </p:graphicFrame>
      <p:pic>
        <p:nvPicPr>
          <p:cNvPr id="6" name="Picture 5">
            <a:extLst>
              <a:ext uri="{FF2B5EF4-FFF2-40B4-BE49-F238E27FC236}">
                <a16:creationId xmlns:a16="http://schemas.microsoft.com/office/drawing/2014/main" id="{D906AFDB-7CC7-4277-970E-43FB326A054C}"/>
              </a:ext>
            </a:extLst>
          </p:cNvPr>
          <p:cNvPicPr>
            <a:picLocks noChangeAspect="1"/>
          </p:cNvPicPr>
          <p:nvPr/>
        </p:nvPicPr>
        <p:blipFill rotWithShape="1">
          <a:blip r:embed="rId3"/>
          <a:srcRect l="65966" t="61542" r="4782" b="5881"/>
          <a:stretch/>
        </p:blipFill>
        <p:spPr>
          <a:xfrm>
            <a:off x="611560" y="4365104"/>
            <a:ext cx="1549290" cy="1571591"/>
          </a:xfrm>
          <a:prstGeom prst="rect">
            <a:avLst/>
          </a:prstGeom>
          <a:ln>
            <a:solidFill>
              <a:schemeClr val="tx1"/>
            </a:solidFill>
          </a:ln>
        </p:spPr>
      </p:pic>
    </p:spTree>
    <p:extLst>
      <p:ext uri="{BB962C8B-B14F-4D97-AF65-F5344CB8AC3E}">
        <p14:creationId xmlns:p14="http://schemas.microsoft.com/office/powerpoint/2010/main" val="349559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14</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2770488385"/>
              </p:ext>
            </p:extLst>
          </p:nvPr>
        </p:nvGraphicFramePr>
        <p:xfrm>
          <a:off x="276603" y="198809"/>
          <a:ext cx="8759893" cy="1501999"/>
        </p:xfrm>
        <a:graphic>
          <a:graphicData uri="http://schemas.openxmlformats.org/drawingml/2006/table">
            <a:tbl>
              <a:tblPr firstRow="1" bandRow="1">
                <a:tableStyleId>{5C22544A-7EE6-4342-B048-85BDC9FD1C3A}</a:tableStyleId>
              </a:tblPr>
              <a:tblGrid>
                <a:gridCol w="8759893">
                  <a:extLst>
                    <a:ext uri="{9D8B030D-6E8A-4147-A177-3AD203B41FA5}">
                      <a16:colId xmlns:a16="http://schemas.microsoft.com/office/drawing/2014/main" val="3022580409"/>
                    </a:ext>
                  </a:extLst>
                </a:gridCol>
              </a:tblGrid>
              <a:tr h="1501999">
                <a:tc>
                  <a:txBody>
                    <a:bodyPr/>
                    <a:lstStyle/>
                    <a:p>
                      <a:pPr algn="ctr"/>
                      <a:r>
                        <a:rPr lang="en-GB" sz="3600" dirty="0"/>
                        <a:t>Early Intervention in Psychosis</a:t>
                      </a:r>
                    </a:p>
                  </a:txBody>
                  <a:tcPr marL="167640" marR="167640" marT="83820" marB="83820">
                    <a:solidFill>
                      <a:srgbClr val="002060"/>
                    </a:solidFill>
                  </a:tcPr>
                </a:tc>
                <a:extLst>
                  <a:ext uri="{0D108BD9-81ED-4DB2-BD59-A6C34878D82A}">
                    <a16:rowId xmlns:a16="http://schemas.microsoft.com/office/drawing/2014/main" val="2052132620"/>
                  </a:ext>
                </a:extLst>
              </a:tr>
            </a:tbl>
          </a:graphicData>
        </a:graphic>
      </p:graphicFrame>
      <p:graphicFrame>
        <p:nvGraphicFramePr>
          <p:cNvPr id="20" name="Table 7">
            <a:extLst>
              <a:ext uri="{FF2B5EF4-FFF2-40B4-BE49-F238E27FC236}">
                <a16:creationId xmlns:a16="http://schemas.microsoft.com/office/drawing/2014/main" id="{677D8BA1-42E7-4290-AB50-F5F8BFF013F9}"/>
              </a:ext>
            </a:extLst>
          </p:cNvPr>
          <p:cNvGraphicFramePr>
            <a:graphicFrameLocks noGrp="1"/>
          </p:cNvGraphicFramePr>
          <p:nvPr>
            <p:extLst>
              <p:ext uri="{D42A27DB-BD31-4B8C-83A1-F6EECF244321}">
                <p14:modId xmlns:p14="http://schemas.microsoft.com/office/powerpoint/2010/main" val="3638461899"/>
              </p:ext>
            </p:extLst>
          </p:nvPr>
        </p:nvGraphicFramePr>
        <p:xfrm>
          <a:off x="348610" y="1857090"/>
          <a:ext cx="8615878" cy="4302760"/>
        </p:xfrm>
        <a:graphic>
          <a:graphicData uri="http://schemas.openxmlformats.org/drawingml/2006/table">
            <a:tbl>
              <a:tblPr firstRow="1" bandRow="1">
                <a:tableStyleId>{5C22544A-7EE6-4342-B048-85BDC9FD1C3A}</a:tableStyleId>
              </a:tblPr>
              <a:tblGrid>
                <a:gridCol w="4307939">
                  <a:extLst>
                    <a:ext uri="{9D8B030D-6E8A-4147-A177-3AD203B41FA5}">
                      <a16:colId xmlns:a16="http://schemas.microsoft.com/office/drawing/2014/main" val="866822371"/>
                    </a:ext>
                  </a:extLst>
                </a:gridCol>
                <a:gridCol w="4307939">
                  <a:extLst>
                    <a:ext uri="{9D8B030D-6E8A-4147-A177-3AD203B41FA5}">
                      <a16:colId xmlns:a16="http://schemas.microsoft.com/office/drawing/2014/main" val="426122340"/>
                    </a:ext>
                  </a:extLst>
                </a:gridCol>
              </a:tblGrid>
              <a:tr h="370840">
                <a:tc>
                  <a:txBody>
                    <a:bodyPr/>
                    <a:lstStyle/>
                    <a:p>
                      <a:r>
                        <a:rPr lang="en-GB" dirty="0"/>
                        <a:t>During  2021 We Have </a:t>
                      </a:r>
                    </a:p>
                  </a:txBody>
                  <a:tcPr/>
                </a:tc>
                <a:tc>
                  <a:txBody>
                    <a:bodyPr/>
                    <a:lstStyle/>
                    <a:p>
                      <a:r>
                        <a:rPr lang="en-GB" dirty="0"/>
                        <a:t>During 22/23 We will </a:t>
                      </a:r>
                    </a:p>
                  </a:txBody>
                  <a:tcPr/>
                </a:tc>
                <a:extLst>
                  <a:ext uri="{0D108BD9-81ED-4DB2-BD59-A6C34878D82A}">
                    <a16:rowId xmlns:a16="http://schemas.microsoft.com/office/drawing/2014/main" val="520381376"/>
                  </a:ext>
                </a:extLst>
              </a:tr>
              <a:tr h="3798812">
                <a:tc>
                  <a:txBody>
                    <a:bodyPr/>
                    <a:lstStyle/>
                    <a:p>
                      <a:endParaRPr lang="en-GB" sz="1800" dirty="0"/>
                    </a:p>
                    <a:p>
                      <a:pPr marL="285750" indent="-285750">
                        <a:buFont typeface="Arial" panose="020B0604020202020204" pitchFamily="34" charset="0"/>
                        <a:buChar char="•"/>
                      </a:pPr>
                      <a:r>
                        <a:rPr lang="en-GB" sz="1800" dirty="0"/>
                        <a:t>Completed the national clinical audit of psychosis.  For Bedfordshire and Luton  - ELFT the provisional  result is Level 3 (Performing Well).  For Milton Keynes -  CNWL the provisional  result is  Level  4 . </a:t>
                      </a:r>
                    </a:p>
                    <a:p>
                      <a:endParaRPr lang="en-GB" dirty="0"/>
                    </a:p>
                  </a:txBody>
                  <a:tcPr/>
                </a:tc>
                <a:tc>
                  <a:txBody>
                    <a:bodyPr/>
                    <a:lstStyle/>
                    <a:p>
                      <a:pPr marL="285750" indent="-285750">
                        <a:buFont typeface="Arial" panose="020B0604020202020204" pitchFamily="34" charset="0"/>
                        <a:buChar char="•"/>
                      </a:pPr>
                      <a:r>
                        <a:rPr lang="en-GB" sz="1800" dirty="0"/>
                        <a:t>The Early Intervention in Psychosis Services for BLMK will continue to meet the access standard of a maximum wait of two weeks from referral to start of treatment, and provide a service for young people from age 14.  The Bedfordshire and Luton Service also has a provision for people with an At Risk Mental State (ARMS).</a:t>
                      </a:r>
                    </a:p>
                    <a:p>
                      <a:pPr marL="285750" indent="-285750">
                        <a:buFont typeface="Arial" panose="020B0604020202020204" pitchFamily="34" charset="0"/>
                        <a:buChar char="•"/>
                      </a:pPr>
                      <a:r>
                        <a:rPr lang="en-GB" sz="1800" dirty="0"/>
                        <a:t>Work towards developing the ARMS offer for all our children ( 23/24)</a:t>
                      </a:r>
                    </a:p>
                    <a:p>
                      <a:r>
                        <a:rPr lang="en-GB" sz="1800" i="1" dirty="0"/>
                        <a:t>*clarify as Adults lead </a:t>
                      </a:r>
                    </a:p>
                    <a:p>
                      <a:endParaRPr lang="en-GB" sz="1800" dirty="0"/>
                    </a:p>
                    <a:p>
                      <a:endParaRPr lang="en-GB" dirty="0"/>
                    </a:p>
                  </a:txBody>
                  <a:tcPr/>
                </a:tc>
                <a:extLst>
                  <a:ext uri="{0D108BD9-81ED-4DB2-BD59-A6C34878D82A}">
                    <a16:rowId xmlns:a16="http://schemas.microsoft.com/office/drawing/2014/main" val="2810051319"/>
                  </a:ext>
                </a:extLst>
              </a:tr>
            </a:tbl>
          </a:graphicData>
        </a:graphic>
      </p:graphicFrame>
      <p:pic>
        <p:nvPicPr>
          <p:cNvPr id="6" name="Picture 2" descr="Global Mental Health Report Cites 'Pitifully Small' Support, Looks For  Solutions : Goats and Soda : NPR">
            <a:extLst>
              <a:ext uri="{FF2B5EF4-FFF2-40B4-BE49-F238E27FC236}">
                <a16:creationId xmlns:a16="http://schemas.microsoft.com/office/drawing/2014/main" id="{F44F6169-D44F-4691-B85C-20BA2E68EB8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4509120"/>
            <a:ext cx="1438884" cy="1436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280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15</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2421021702"/>
              </p:ext>
            </p:extLst>
          </p:nvPr>
        </p:nvGraphicFramePr>
        <p:xfrm>
          <a:off x="276603" y="198809"/>
          <a:ext cx="8759893" cy="1501999"/>
        </p:xfrm>
        <a:graphic>
          <a:graphicData uri="http://schemas.openxmlformats.org/drawingml/2006/table">
            <a:tbl>
              <a:tblPr firstRow="1" bandRow="1">
                <a:tableStyleId>{5C22544A-7EE6-4342-B048-85BDC9FD1C3A}</a:tableStyleId>
              </a:tblPr>
              <a:tblGrid>
                <a:gridCol w="8759893">
                  <a:extLst>
                    <a:ext uri="{9D8B030D-6E8A-4147-A177-3AD203B41FA5}">
                      <a16:colId xmlns:a16="http://schemas.microsoft.com/office/drawing/2014/main" val="3022580409"/>
                    </a:ext>
                  </a:extLst>
                </a:gridCol>
              </a:tblGrid>
              <a:tr h="1501999">
                <a:tc>
                  <a:txBody>
                    <a:bodyPr/>
                    <a:lstStyle/>
                    <a:p>
                      <a:pPr algn="ctr"/>
                      <a:r>
                        <a:rPr lang="en-GB" sz="3600" dirty="0">
                          <a:solidFill>
                            <a:schemeClr val="bg1"/>
                          </a:solidFill>
                        </a:rPr>
                        <a:t>Mental Health Services working with education settings</a:t>
                      </a:r>
                    </a:p>
                  </a:txBody>
                  <a:tcPr marL="167640" marR="167640" marT="83820" marB="83820">
                    <a:solidFill>
                      <a:srgbClr val="FF9900"/>
                    </a:solidFill>
                  </a:tcPr>
                </a:tc>
                <a:extLst>
                  <a:ext uri="{0D108BD9-81ED-4DB2-BD59-A6C34878D82A}">
                    <a16:rowId xmlns:a16="http://schemas.microsoft.com/office/drawing/2014/main" val="2052132620"/>
                  </a:ext>
                </a:extLst>
              </a:tr>
            </a:tbl>
          </a:graphicData>
        </a:graphic>
      </p:graphicFrame>
      <p:graphicFrame>
        <p:nvGraphicFramePr>
          <p:cNvPr id="20" name="Table 7">
            <a:extLst>
              <a:ext uri="{FF2B5EF4-FFF2-40B4-BE49-F238E27FC236}">
                <a16:creationId xmlns:a16="http://schemas.microsoft.com/office/drawing/2014/main" id="{677D8BA1-42E7-4290-AB50-F5F8BFF013F9}"/>
              </a:ext>
            </a:extLst>
          </p:cNvPr>
          <p:cNvGraphicFramePr>
            <a:graphicFrameLocks noGrp="1"/>
          </p:cNvGraphicFramePr>
          <p:nvPr>
            <p:extLst>
              <p:ext uri="{D42A27DB-BD31-4B8C-83A1-F6EECF244321}">
                <p14:modId xmlns:p14="http://schemas.microsoft.com/office/powerpoint/2010/main" val="1171908094"/>
              </p:ext>
            </p:extLst>
          </p:nvPr>
        </p:nvGraphicFramePr>
        <p:xfrm>
          <a:off x="348610" y="1857090"/>
          <a:ext cx="8615878" cy="4452230"/>
        </p:xfrm>
        <a:graphic>
          <a:graphicData uri="http://schemas.openxmlformats.org/drawingml/2006/table">
            <a:tbl>
              <a:tblPr firstRow="1" bandRow="1">
                <a:tableStyleId>{5C22544A-7EE6-4342-B048-85BDC9FD1C3A}</a:tableStyleId>
              </a:tblPr>
              <a:tblGrid>
                <a:gridCol w="4307939">
                  <a:extLst>
                    <a:ext uri="{9D8B030D-6E8A-4147-A177-3AD203B41FA5}">
                      <a16:colId xmlns:a16="http://schemas.microsoft.com/office/drawing/2014/main" val="866822371"/>
                    </a:ext>
                  </a:extLst>
                </a:gridCol>
                <a:gridCol w="4307939">
                  <a:extLst>
                    <a:ext uri="{9D8B030D-6E8A-4147-A177-3AD203B41FA5}">
                      <a16:colId xmlns:a16="http://schemas.microsoft.com/office/drawing/2014/main" val="426122340"/>
                    </a:ext>
                  </a:extLst>
                </a:gridCol>
              </a:tblGrid>
              <a:tr h="370840">
                <a:tc>
                  <a:txBody>
                    <a:bodyPr/>
                    <a:lstStyle/>
                    <a:p>
                      <a:r>
                        <a:rPr lang="en-GB" dirty="0">
                          <a:solidFill>
                            <a:schemeClr val="tx1"/>
                          </a:solidFill>
                        </a:rPr>
                        <a:t>During  2021 We Have </a:t>
                      </a:r>
                    </a:p>
                  </a:txBody>
                  <a:tcPr>
                    <a:solidFill>
                      <a:srgbClr val="FFC000"/>
                    </a:solidFill>
                  </a:tcPr>
                </a:tc>
                <a:tc>
                  <a:txBody>
                    <a:bodyPr/>
                    <a:lstStyle/>
                    <a:p>
                      <a:r>
                        <a:rPr lang="en-GB" dirty="0">
                          <a:solidFill>
                            <a:schemeClr val="tx1"/>
                          </a:solidFill>
                        </a:rPr>
                        <a:t>During 22/23 We will </a:t>
                      </a:r>
                    </a:p>
                  </a:txBody>
                  <a:tcPr>
                    <a:solidFill>
                      <a:srgbClr val="FFC000"/>
                    </a:solidFill>
                  </a:tcPr>
                </a:tc>
                <a:extLst>
                  <a:ext uri="{0D108BD9-81ED-4DB2-BD59-A6C34878D82A}">
                    <a16:rowId xmlns:a16="http://schemas.microsoft.com/office/drawing/2014/main" val="520381376"/>
                  </a:ext>
                </a:extLst>
              </a:tr>
              <a:tr h="4081390">
                <a:tc>
                  <a:txBody>
                    <a:bodyPr/>
                    <a:lstStyle/>
                    <a:p>
                      <a:pPr marL="285750" indent="-285750">
                        <a:buFont typeface="Arial" panose="020B0604020202020204" pitchFamily="34" charset="0"/>
                        <a:buChar char="•"/>
                      </a:pPr>
                      <a:r>
                        <a:rPr lang="en-GB" sz="1800" dirty="0"/>
                        <a:t>Been awarded a multiyear bid process, with Local Authorities supporting the application process and understanding of schools in highest areas of deprivation </a:t>
                      </a:r>
                    </a:p>
                    <a:p>
                      <a:pPr marL="285750" indent="-285750">
                        <a:buFont typeface="Arial" panose="020B0604020202020204" pitchFamily="34" charset="0"/>
                        <a:buChar char="•"/>
                      </a:pPr>
                      <a:r>
                        <a:rPr lang="en-GB" sz="1800" dirty="0"/>
                        <a:t>A BLMK Mental Health and Education Meeting (With a focus on MHST’s) in place</a:t>
                      </a:r>
                    </a:p>
                    <a:p>
                      <a:endParaRPr lang="en-GB" dirty="0"/>
                    </a:p>
                  </a:txBody>
                  <a:tcPr>
                    <a:solidFill>
                      <a:srgbClr val="FFFFCC"/>
                    </a:solidFill>
                  </a:tcPr>
                </a:tc>
                <a:tc>
                  <a:txBody>
                    <a:bodyPr/>
                    <a:lstStyle/>
                    <a:p>
                      <a:pPr marL="285750" indent="-285750">
                        <a:buFont typeface="Arial" panose="020B0604020202020204" pitchFamily="34" charset="0"/>
                        <a:buChar char="•"/>
                      </a:pPr>
                      <a:r>
                        <a:rPr lang="en-GB" sz="1800" dirty="0"/>
                        <a:t>BLMK have four mental health school teams and will mobilise a further seven teams over the next two years.  We are currently mobilising three of these teams this academic year. </a:t>
                      </a:r>
                    </a:p>
                    <a:p>
                      <a:pPr marL="285750" indent="-285750">
                        <a:buFont typeface="Arial" panose="020B0604020202020204" pitchFamily="34" charset="0"/>
                        <a:buChar char="•"/>
                      </a:pPr>
                      <a:r>
                        <a:rPr lang="en-GB" sz="1800" dirty="0"/>
                        <a:t>Mobilise the final wave MHSTs </a:t>
                      </a:r>
                    </a:p>
                    <a:p>
                      <a:pPr marL="285750" indent="-285750">
                        <a:buFont typeface="Arial" panose="020B0604020202020204" pitchFamily="34" charset="0"/>
                        <a:buChar char="•"/>
                      </a:pPr>
                      <a:r>
                        <a:rPr lang="en-GB" sz="1800" dirty="0"/>
                        <a:t>Ensure robust reporting in relation to Whole School Approach  / 1:1 interventions</a:t>
                      </a:r>
                    </a:p>
                    <a:p>
                      <a:pPr marL="285750" indent="-285750">
                        <a:buFont typeface="Arial" panose="020B0604020202020204" pitchFamily="34" charset="0"/>
                        <a:buChar char="•"/>
                      </a:pPr>
                      <a:r>
                        <a:rPr lang="en-GB" sz="1800" dirty="0"/>
                        <a:t>Map provision for non – MHST schools at place ( including digital offers &amp; increase </a:t>
                      </a:r>
                    </a:p>
                    <a:p>
                      <a:r>
                        <a:rPr lang="en-GB" sz="1800" dirty="0"/>
                        <a:t>       whole system working ) </a:t>
                      </a:r>
                    </a:p>
                    <a:p>
                      <a:endParaRPr lang="en-GB" dirty="0"/>
                    </a:p>
                  </a:txBody>
                  <a:tcPr>
                    <a:solidFill>
                      <a:srgbClr val="FFFFCC"/>
                    </a:solidFill>
                  </a:tcPr>
                </a:tc>
                <a:extLst>
                  <a:ext uri="{0D108BD9-81ED-4DB2-BD59-A6C34878D82A}">
                    <a16:rowId xmlns:a16="http://schemas.microsoft.com/office/drawing/2014/main" val="2810051319"/>
                  </a:ext>
                </a:extLst>
              </a:tr>
            </a:tbl>
          </a:graphicData>
        </a:graphic>
      </p:graphicFrame>
      <p:pic>
        <p:nvPicPr>
          <p:cNvPr id="6" name="Picture 5">
            <a:extLst>
              <a:ext uri="{FF2B5EF4-FFF2-40B4-BE49-F238E27FC236}">
                <a16:creationId xmlns:a16="http://schemas.microsoft.com/office/drawing/2014/main" id="{8AD64289-870D-44B2-9C41-10CD195A70AA}"/>
              </a:ext>
            </a:extLst>
          </p:cNvPr>
          <p:cNvPicPr>
            <a:picLocks noChangeAspect="1"/>
          </p:cNvPicPr>
          <p:nvPr/>
        </p:nvPicPr>
        <p:blipFill rotWithShape="1">
          <a:blip r:embed="rId3"/>
          <a:srcRect l="1963" t="50230" r="71262" b="5109"/>
          <a:stretch/>
        </p:blipFill>
        <p:spPr>
          <a:xfrm>
            <a:off x="611560" y="4551008"/>
            <a:ext cx="1562801" cy="1543757"/>
          </a:xfrm>
          <a:prstGeom prst="rect">
            <a:avLst/>
          </a:prstGeom>
          <a:ln>
            <a:solidFill>
              <a:schemeClr val="tx1"/>
            </a:solidFill>
          </a:ln>
        </p:spPr>
      </p:pic>
    </p:spTree>
    <p:extLst>
      <p:ext uri="{BB962C8B-B14F-4D97-AF65-F5344CB8AC3E}">
        <p14:creationId xmlns:p14="http://schemas.microsoft.com/office/powerpoint/2010/main" val="24314514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16</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1423390284"/>
              </p:ext>
            </p:extLst>
          </p:nvPr>
        </p:nvGraphicFramePr>
        <p:xfrm>
          <a:off x="276603" y="198809"/>
          <a:ext cx="8759893" cy="1501999"/>
        </p:xfrm>
        <a:graphic>
          <a:graphicData uri="http://schemas.openxmlformats.org/drawingml/2006/table">
            <a:tbl>
              <a:tblPr firstRow="1" bandRow="1">
                <a:tableStyleId>{5C22544A-7EE6-4342-B048-85BDC9FD1C3A}</a:tableStyleId>
              </a:tblPr>
              <a:tblGrid>
                <a:gridCol w="8759893">
                  <a:extLst>
                    <a:ext uri="{9D8B030D-6E8A-4147-A177-3AD203B41FA5}">
                      <a16:colId xmlns:a16="http://schemas.microsoft.com/office/drawing/2014/main" val="3022580409"/>
                    </a:ext>
                  </a:extLst>
                </a:gridCol>
              </a:tblGrid>
              <a:tr h="1501999">
                <a:tc>
                  <a:txBody>
                    <a:bodyPr/>
                    <a:lstStyle/>
                    <a:p>
                      <a:pPr algn="ctr"/>
                      <a:r>
                        <a:rPr lang="en-GB" sz="3600" dirty="0"/>
                        <a:t>Digitally Enabled Care Pathways</a:t>
                      </a:r>
                    </a:p>
                  </a:txBody>
                  <a:tcPr marL="167640" marR="167640" marT="83820" marB="83820">
                    <a:solidFill>
                      <a:schemeClr val="tx2">
                        <a:lumMod val="60000"/>
                        <a:lumOff val="40000"/>
                      </a:schemeClr>
                    </a:solidFill>
                  </a:tcPr>
                </a:tc>
                <a:extLst>
                  <a:ext uri="{0D108BD9-81ED-4DB2-BD59-A6C34878D82A}">
                    <a16:rowId xmlns:a16="http://schemas.microsoft.com/office/drawing/2014/main" val="2052132620"/>
                  </a:ext>
                </a:extLst>
              </a:tr>
            </a:tbl>
          </a:graphicData>
        </a:graphic>
      </p:graphicFrame>
      <p:graphicFrame>
        <p:nvGraphicFramePr>
          <p:cNvPr id="20" name="Table 7">
            <a:extLst>
              <a:ext uri="{FF2B5EF4-FFF2-40B4-BE49-F238E27FC236}">
                <a16:creationId xmlns:a16="http://schemas.microsoft.com/office/drawing/2014/main" id="{677D8BA1-42E7-4290-AB50-F5F8BFF013F9}"/>
              </a:ext>
            </a:extLst>
          </p:cNvPr>
          <p:cNvGraphicFramePr>
            <a:graphicFrameLocks noGrp="1"/>
          </p:cNvGraphicFramePr>
          <p:nvPr>
            <p:extLst>
              <p:ext uri="{D42A27DB-BD31-4B8C-83A1-F6EECF244321}">
                <p14:modId xmlns:p14="http://schemas.microsoft.com/office/powerpoint/2010/main" val="19758956"/>
              </p:ext>
            </p:extLst>
          </p:nvPr>
        </p:nvGraphicFramePr>
        <p:xfrm>
          <a:off x="348610" y="1874472"/>
          <a:ext cx="8615878" cy="4308214"/>
        </p:xfrm>
        <a:graphic>
          <a:graphicData uri="http://schemas.openxmlformats.org/drawingml/2006/table">
            <a:tbl>
              <a:tblPr firstRow="1" bandRow="1">
                <a:tableStyleId>{5C22544A-7EE6-4342-B048-85BDC9FD1C3A}</a:tableStyleId>
              </a:tblPr>
              <a:tblGrid>
                <a:gridCol w="4307939">
                  <a:extLst>
                    <a:ext uri="{9D8B030D-6E8A-4147-A177-3AD203B41FA5}">
                      <a16:colId xmlns:a16="http://schemas.microsoft.com/office/drawing/2014/main" val="866822371"/>
                    </a:ext>
                  </a:extLst>
                </a:gridCol>
                <a:gridCol w="4307939">
                  <a:extLst>
                    <a:ext uri="{9D8B030D-6E8A-4147-A177-3AD203B41FA5}">
                      <a16:colId xmlns:a16="http://schemas.microsoft.com/office/drawing/2014/main" val="426122340"/>
                    </a:ext>
                  </a:extLst>
                </a:gridCol>
              </a:tblGrid>
              <a:tr h="370840">
                <a:tc>
                  <a:txBody>
                    <a:bodyPr/>
                    <a:lstStyle/>
                    <a:p>
                      <a:r>
                        <a:rPr lang="en-GB" dirty="0">
                          <a:solidFill>
                            <a:schemeClr val="tx1"/>
                          </a:solidFill>
                        </a:rPr>
                        <a:t>During  2021 We Have </a:t>
                      </a:r>
                    </a:p>
                  </a:txBody>
                  <a:tcPr>
                    <a:solidFill>
                      <a:schemeClr val="tx2">
                        <a:lumMod val="40000"/>
                        <a:lumOff val="60000"/>
                      </a:schemeClr>
                    </a:solidFill>
                  </a:tcPr>
                </a:tc>
                <a:tc>
                  <a:txBody>
                    <a:bodyPr/>
                    <a:lstStyle/>
                    <a:p>
                      <a:r>
                        <a:rPr lang="en-GB" dirty="0">
                          <a:solidFill>
                            <a:schemeClr val="tx1"/>
                          </a:solidFill>
                        </a:rPr>
                        <a:t>During 22/23 We will </a:t>
                      </a:r>
                    </a:p>
                  </a:txBody>
                  <a:tcPr>
                    <a:solidFill>
                      <a:schemeClr val="tx2">
                        <a:lumMod val="40000"/>
                        <a:lumOff val="60000"/>
                      </a:schemeClr>
                    </a:solidFill>
                  </a:tcPr>
                </a:tc>
                <a:extLst>
                  <a:ext uri="{0D108BD9-81ED-4DB2-BD59-A6C34878D82A}">
                    <a16:rowId xmlns:a16="http://schemas.microsoft.com/office/drawing/2014/main" val="520381376"/>
                  </a:ext>
                </a:extLst>
              </a:tr>
              <a:tr h="3937374">
                <a:tc>
                  <a:txBody>
                    <a:bodyPr/>
                    <a:lstStyle/>
                    <a:p>
                      <a:pPr marL="285750" indent="-285750">
                        <a:buFont typeface="Arial" panose="020B0604020202020204" pitchFamily="34" charset="0"/>
                        <a:buChar char="•"/>
                      </a:pPr>
                      <a:r>
                        <a:rPr lang="en-GB" sz="1800" dirty="0"/>
                        <a:t>Completed an  evaluation of </a:t>
                      </a:r>
                      <a:r>
                        <a:rPr lang="en-GB" sz="1800" dirty="0" err="1"/>
                        <a:t>Kooth</a:t>
                      </a:r>
                      <a:endParaRPr lang="en-GB" sz="1800" dirty="0"/>
                    </a:p>
                    <a:p>
                      <a:pPr marL="285750" indent="-285750">
                        <a:buFont typeface="Arial" panose="020B0604020202020204" pitchFamily="34" charset="0"/>
                        <a:buChar char="•"/>
                      </a:pPr>
                      <a:r>
                        <a:rPr lang="en-GB" sz="1800" dirty="0"/>
                        <a:t>Developed the CHUMS online self help offer</a:t>
                      </a:r>
                    </a:p>
                    <a:p>
                      <a:pPr marL="285750" indent="-285750">
                        <a:buFont typeface="Arial" panose="020B0604020202020204" pitchFamily="34" charset="0"/>
                        <a:buChar char="•"/>
                      </a:pPr>
                      <a:r>
                        <a:rPr lang="en-GB" sz="1800" dirty="0"/>
                        <a:t>Developed the guided self help for MHST’s (</a:t>
                      </a:r>
                      <a:r>
                        <a:rPr lang="en-GB" sz="1800" dirty="0" err="1"/>
                        <a:t>vimeo</a:t>
                      </a:r>
                      <a:r>
                        <a:rPr lang="en-GB" sz="1800" dirty="0"/>
                        <a:t>) </a:t>
                      </a:r>
                    </a:p>
                    <a:p>
                      <a:pPr marL="285750" indent="-285750">
                        <a:buFont typeface="Arial" panose="020B0604020202020204" pitchFamily="34" charset="0"/>
                        <a:buChar char="•"/>
                      </a:pPr>
                      <a:r>
                        <a:rPr lang="en-GB" sz="1800" dirty="0"/>
                        <a:t>Launched Discovery College</a:t>
                      </a:r>
                    </a:p>
                    <a:p>
                      <a:endParaRPr lang="en-GB" dirty="0"/>
                    </a:p>
                  </a:txBody>
                  <a:tcPr>
                    <a:solidFill>
                      <a:schemeClr val="tx2">
                        <a:lumMod val="20000"/>
                        <a:lumOff val="80000"/>
                      </a:schemeClr>
                    </a:solidFill>
                  </a:tcPr>
                </a:tc>
                <a:tc>
                  <a:txBody>
                    <a:bodyPr/>
                    <a:lstStyle/>
                    <a:p>
                      <a:pPr marL="285750" indent="-285750">
                        <a:buFont typeface="Arial" panose="020B0604020202020204" pitchFamily="34" charset="0"/>
                        <a:buChar char="•"/>
                      </a:pPr>
                      <a:r>
                        <a:rPr lang="en-GB" sz="1800" dirty="0"/>
                        <a:t>We are establishing new ways of providing services for our children, building on the rapid mobilisation of our digital care pathway as a result of the Pandemic.</a:t>
                      </a:r>
                    </a:p>
                    <a:p>
                      <a:endParaRPr lang="en-GB" dirty="0"/>
                    </a:p>
                  </a:txBody>
                  <a:tcPr>
                    <a:solidFill>
                      <a:schemeClr val="tx2">
                        <a:lumMod val="20000"/>
                        <a:lumOff val="80000"/>
                      </a:schemeClr>
                    </a:solidFill>
                  </a:tcPr>
                </a:tc>
                <a:extLst>
                  <a:ext uri="{0D108BD9-81ED-4DB2-BD59-A6C34878D82A}">
                    <a16:rowId xmlns:a16="http://schemas.microsoft.com/office/drawing/2014/main" val="2810051319"/>
                  </a:ext>
                </a:extLst>
              </a:tr>
            </a:tbl>
          </a:graphicData>
        </a:graphic>
      </p:graphicFrame>
      <p:pic>
        <p:nvPicPr>
          <p:cNvPr id="6" name="Picture 5">
            <a:extLst>
              <a:ext uri="{FF2B5EF4-FFF2-40B4-BE49-F238E27FC236}">
                <a16:creationId xmlns:a16="http://schemas.microsoft.com/office/drawing/2014/main" id="{0800B74F-B44C-4C3C-A307-3815E3583C1C}"/>
              </a:ext>
            </a:extLst>
          </p:cNvPr>
          <p:cNvPicPr>
            <a:picLocks noChangeAspect="1"/>
          </p:cNvPicPr>
          <p:nvPr/>
        </p:nvPicPr>
        <p:blipFill rotWithShape="1">
          <a:blip r:embed="rId3"/>
          <a:srcRect l="57126" t="1086" r="12554" b="74346"/>
          <a:stretch/>
        </p:blipFill>
        <p:spPr>
          <a:xfrm>
            <a:off x="7193972" y="4437112"/>
            <a:ext cx="1573831" cy="1543757"/>
          </a:xfrm>
          <a:prstGeom prst="rect">
            <a:avLst/>
          </a:prstGeom>
          <a:ln>
            <a:solidFill>
              <a:schemeClr val="tx1"/>
            </a:solidFill>
          </a:ln>
        </p:spPr>
      </p:pic>
    </p:spTree>
    <p:extLst>
      <p:ext uri="{BB962C8B-B14F-4D97-AF65-F5344CB8AC3E}">
        <p14:creationId xmlns:p14="http://schemas.microsoft.com/office/powerpoint/2010/main" val="2987798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17</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2158613031"/>
              </p:ext>
            </p:extLst>
          </p:nvPr>
        </p:nvGraphicFramePr>
        <p:xfrm>
          <a:off x="276603" y="198810"/>
          <a:ext cx="8615877" cy="1311656"/>
        </p:xfrm>
        <a:graphic>
          <a:graphicData uri="http://schemas.openxmlformats.org/drawingml/2006/table">
            <a:tbl>
              <a:tblPr firstRow="1" bandRow="1">
                <a:tableStyleId>{5C22544A-7EE6-4342-B048-85BDC9FD1C3A}</a:tableStyleId>
              </a:tblPr>
              <a:tblGrid>
                <a:gridCol w="8615877">
                  <a:extLst>
                    <a:ext uri="{9D8B030D-6E8A-4147-A177-3AD203B41FA5}">
                      <a16:colId xmlns:a16="http://schemas.microsoft.com/office/drawing/2014/main" val="3022580409"/>
                    </a:ext>
                  </a:extLst>
                </a:gridCol>
              </a:tblGrid>
              <a:tr h="13116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b="1" kern="1200" dirty="0">
                          <a:solidFill>
                            <a:schemeClr val="tx1"/>
                          </a:solidFill>
                          <a:latin typeface="+mn-lt"/>
                          <a:ea typeface="Calibri" panose="020F0502020204030204" pitchFamily="34" charset="0"/>
                          <a:cs typeface="+mn-cs"/>
                        </a:rPr>
                        <a:t>N</a:t>
                      </a:r>
                      <a:r>
                        <a:rPr lang="en-GB" sz="3600" b="1" kern="1200" dirty="0">
                          <a:solidFill>
                            <a:schemeClr val="tx1"/>
                          </a:solidFill>
                          <a:effectLst/>
                          <a:latin typeface="+mn-lt"/>
                          <a:ea typeface="Calibri" panose="020F0502020204030204" pitchFamily="34" charset="0"/>
                          <a:cs typeface="+mn-cs"/>
                        </a:rPr>
                        <a:t>ew areas of focus and priorities for systems in 2022/23 </a:t>
                      </a:r>
                    </a:p>
                  </a:txBody>
                  <a:tcPr marL="167640" marR="167640" marT="83820" marB="83820">
                    <a:solidFill>
                      <a:srgbClr val="FFC000"/>
                    </a:solidFill>
                  </a:tcPr>
                </a:tc>
                <a:extLst>
                  <a:ext uri="{0D108BD9-81ED-4DB2-BD59-A6C34878D82A}">
                    <a16:rowId xmlns:a16="http://schemas.microsoft.com/office/drawing/2014/main" val="2052132620"/>
                  </a:ext>
                </a:extLst>
              </a:tr>
            </a:tbl>
          </a:graphicData>
        </a:graphic>
      </p:graphicFrame>
      <p:sp>
        <p:nvSpPr>
          <p:cNvPr id="2" name="TextBox 1">
            <a:extLst>
              <a:ext uri="{FF2B5EF4-FFF2-40B4-BE49-F238E27FC236}">
                <a16:creationId xmlns:a16="http://schemas.microsoft.com/office/drawing/2014/main" id="{8A0E784A-CF45-4615-B4CC-7A909D88071F}"/>
              </a:ext>
            </a:extLst>
          </p:cNvPr>
          <p:cNvSpPr txBox="1"/>
          <p:nvPr/>
        </p:nvSpPr>
        <p:spPr>
          <a:xfrm>
            <a:off x="302940" y="1610700"/>
            <a:ext cx="8538120" cy="4801314"/>
          </a:xfrm>
          <a:prstGeom prst="rect">
            <a:avLst/>
          </a:prstGeom>
          <a:solidFill>
            <a:srgbClr val="FFFF00"/>
          </a:solidFill>
        </p:spPr>
        <p:txBody>
          <a:bodyPr wrap="square" rtlCol="0">
            <a:spAutoFit/>
          </a:bodyPr>
          <a:lstStyle/>
          <a:p>
            <a:pPr marL="800100" lvl="1" indent="-342900">
              <a:buFont typeface="+mj-lt"/>
              <a:buAutoNum type="arabicPeriod"/>
            </a:pPr>
            <a:r>
              <a:rPr lang="en-GB" sz="1800" dirty="0">
                <a:latin typeface="+mj-lt"/>
              </a:rPr>
              <a:t>Whole System working  - describe ICS and focus on Deep Dive and I Thrive leadership whole system working outcomes</a:t>
            </a:r>
          </a:p>
          <a:p>
            <a:pPr marL="800100" lvl="1" indent="-342900">
              <a:buFont typeface="+mj-lt"/>
              <a:buAutoNum type="arabicPeriod"/>
            </a:pPr>
            <a:endParaRPr lang="en-GB" sz="1800" dirty="0">
              <a:latin typeface="+mj-lt"/>
            </a:endParaRPr>
          </a:p>
          <a:p>
            <a:pPr marL="800100" lvl="1" indent="-342900">
              <a:buFont typeface="+mj-lt"/>
              <a:buAutoNum type="arabicPeriod"/>
            </a:pPr>
            <a:r>
              <a:rPr lang="en-GB" sz="1800" dirty="0">
                <a:latin typeface="+mj-lt"/>
              </a:rPr>
              <a:t>Wider Transformation  - focus on Prevention and Early help, Better Days. </a:t>
            </a:r>
            <a:r>
              <a:rPr lang="en-GB" sz="1800" i="1" dirty="0">
                <a:latin typeface="+mj-lt"/>
              </a:rPr>
              <a:t>Start to do things differently</a:t>
            </a:r>
          </a:p>
          <a:p>
            <a:pPr marL="800100" lvl="1" indent="-342900">
              <a:buFont typeface="+mj-lt"/>
              <a:buAutoNum type="arabicPeriod"/>
            </a:pPr>
            <a:endParaRPr lang="en-GB" sz="1800" dirty="0">
              <a:latin typeface="+mj-lt"/>
            </a:endParaRPr>
          </a:p>
          <a:p>
            <a:pPr marL="800100" lvl="1" indent="-342900">
              <a:buFont typeface="+mj-lt"/>
              <a:buAutoNum type="arabicPeriod"/>
            </a:pPr>
            <a:r>
              <a:rPr lang="en-GB" sz="1800" dirty="0">
                <a:latin typeface="+mj-lt"/>
              </a:rPr>
              <a:t>Young Adults   - focus on 18-25 SDF funding &amp; data collection (*adults lead) </a:t>
            </a:r>
          </a:p>
          <a:p>
            <a:pPr marL="800100" lvl="1" indent="-342900">
              <a:buFont typeface="+mj-lt"/>
              <a:buAutoNum type="arabicPeriod"/>
            </a:pPr>
            <a:endParaRPr lang="en-GB" dirty="0">
              <a:latin typeface="+mj-lt"/>
            </a:endParaRPr>
          </a:p>
          <a:p>
            <a:pPr marL="742950" lvl="1" indent="-285750">
              <a:buFont typeface="Arial" panose="020B0604020202020204" pitchFamily="34" charset="0"/>
              <a:buChar char="•"/>
            </a:pPr>
            <a:r>
              <a:rPr lang="en-GB" sz="1800" b="0" i="0" u="none" strike="noStrike" baseline="0" dirty="0">
                <a:solidFill>
                  <a:srgbClr val="000000"/>
                </a:solidFill>
                <a:latin typeface="+mj-lt"/>
              </a:rPr>
              <a:t>In 2022/23, we want to use the SDF data collection to better understand systems progress on improving services for young adults. Systems will be asked to report against 8 key areas to improve mental health services for young adults.</a:t>
            </a:r>
          </a:p>
          <a:p>
            <a:pPr marL="742950" lvl="1" indent="-285750">
              <a:buFont typeface="Arial" panose="020B0604020202020204" pitchFamily="34" charset="0"/>
              <a:buChar char="•"/>
            </a:pPr>
            <a:endParaRPr lang="en-GB" dirty="0">
              <a:solidFill>
                <a:srgbClr val="000000"/>
              </a:solidFill>
              <a:latin typeface="+mj-lt"/>
            </a:endParaRPr>
          </a:p>
          <a:p>
            <a:pPr marL="742950" lvl="1" indent="-285750">
              <a:buFont typeface="Arial" panose="020B0604020202020204" pitchFamily="34" charset="0"/>
              <a:buChar char="•"/>
            </a:pPr>
            <a:endParaRPr lang="en-GB" sz="1800" b="0" i="0" u="none" strike="noStrike" baseline="0" dirty="0">
              <a:solidFill>
                <a:srgbClr val="000000"/>
              </a:solidFill>
              <a:latin typeface="+mj-lt"/>
            </a:endParaRPr>
          </a:p>
          <a:p>
            <a:pPr lvl="1"/>
            <a:endParaRPr lang="en-GB" sz="1800" dirty="0">
              <a:latin typeface="+mj-lt"/>
            </a:endParaRPr>
          </a:p>
          <a:p>
            <a:pPr marL="800100" lvl="1" indent="-342900">
              <a:buFont typeface="+mj-lt"/>
              <a:buAutoNum type="arabicPeriod"/>
            </a:pPr>
            <a:endParaRPr lang="en-GB" dirty="0">
              <a:latin typeface="+mj-lt"/>
            </a:endParaRPr>
          </a:p>
          <a:p>
            <a:pPr marL="800100" lvl="1" indent="-342900">
              <a:buFont typeface="+mj-lt"/>
              <a:buAutoNum type="arabicPeriod"/>
            </a:pPr>
            <a:endParaRPr lang="en-GB" dirty="0">
              <a:latin typeface="+mj-lt"/>
            </a:endParaRPr>
          </a:p>
          <a:p>
            <a:pPr marL="800100" lvl="1" indent="-342900">
              <a:buFont typeface="+mj-lt"/>
              <a:buAutoNum type="arabicPeriod"/>
            </a:pPr>
            <a:endParaRPr lang="en-GB" sz="1800" dirty="0">
              <a:latin typeface="+mj-lt"/>
            </a:endParaRPr>
          </a:p>
        </p:txBody>
      </p:sp>
      <p:pic>
        <p:nvPicPr>
          <p:cNvPr id="8" name="Picture 10" descr="Picture 10">
            <a:extLst>
              <a:ext uri="{FF2B5EF4-FFF2-40B4-BE49-F238E27FC236}">
                <a16:creationId xmlns:a16="http://schemas.microsoft.com/office/drawing/2014/main" id="{B78417DB-DBF0-4A14-A771-F9B2035F5CB7}"/>
              </a:ext>
            </a:extLst>
          </p:cNvPr>
          <p:cNvPicPr>
            <a:picLocks noChangeAspect="1"/>
          </p:cNvPicPr>
          <p:nvPr/>
        </p:nvPicPr>
        <p:blipFill>
          <a:blip r:embed="rId3"/>
          <a:srcRect l="26134" t="58612" r="25755" b="7950"/>
          <a:stretch>
            <a:fillRect/>
          </a:stretch>
        </p:blipFill>
        <p:spPr>
          <a:xfrm>
            <a:off x="1977108" y="4894761"/>
            <a:ext cx="5040560" cy="1152128"/>
          </a:xfrm>
          <a:prstGeom prst="rect">
            <a:avLst/>
          </a:prstGeom>
          <a:ln w="12700">
            <a:miter lim="400000"/>
          </a:ln>
        </p:spPr>
      </p:pic>
    </p:spTree>
    <p:extLst>
      <p:ext uri="{BB962C8B-B14F-4D97-AF65-F5344CB8AC3E}">
        <p14:creationId xmlns:p14="http://schemas.microsoft.com/office/powerpoint/2010/main" val="2886264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18</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1488555998"/>
              </p:ext>
            </p:extLst>
          </p:nvPr>
        </p:nvGraphicFramePr>
        <p:xfrm>
          <a:off x="276603" y="198810"/>
          <a:ext cx="8615877" cy="1311656"/>
        </p:xfrm>
        <a:graphic>
          <a:graphicData uri="http://schemas.openxmlformats.org/drawingml/2006/table">
            <a:tbl>
              <a:tblPr firstRow="1" bandRow="1">
                <a:tableStyleId>{5C22544A-7EE6-4342-B048-85BDC9FD1C3A}</a:tableStyleId>
              </a:tblPr>
              <a:tblGrid>
                <a:gridCol w="8615877">
                  <a:extLst>
                    <a:ext uri="{9D8B030D-6E8A-4147-A177-3AD203B41FA5}">
                      <a16:colId xmlns:a16="http://schemas.microsoft.com/office/drawing/2014/main" val="3022580409"/>
                    </a:ext>
                  </a:extLst>
                </a:gridCol>
              </a:tblGrid>
              <a:tr h="1311656">
                <a:tc>
                  <a:txBody>
                    <a:bodyPr/>
                    <a:lstStyle/>
                    <a:p>
                      <a:pPr algn="ctr"/>
                      <a:r>
                        <a:rPr lang="en-GB" sz="3600" b="1" dirty="0"/>
                        <a:t>BLMK 10 year mental health and wellbeing plan </a:t>
                      </a:r>
                      <a:endParaRPr lang="en-GB" sz="4400" b="1" dirty="0"/>
                    </a:p>
                  </a:txBody>
                  <a:tcPr marL="167640" marR="167640" marT="83820" marB="83820">
                    <a:solidFill>
                      <a:schemeClr val="accent3">
                        <a:lumMod val="75000"/>
                      </a:schemeClr>
                    </a:solidFill>
                  </a:tcPr>
                </a:tc>
                <a:extLst>
                  <a:ext uri="{0D108BD9-81ED-4DB2-BD59-A6C34878D82A}">
                    <a16:rowId xmlns:a16="http://schemas.microsoft.com/office/drawing/2014/main" val="2052132620"/>
                  </a:ext>
                </a:extLst>
              </a:tr>
            </a:tbl>
          </a:graphicData>
        </a:graphic>
      </p:graphicFrame>
      <p:sp>
        <p:nvSpPr>
          <p:cNvPr id="2" name="TextBox 1">
            <a:extLst>
              <a:ext uri="{FF2B5EF4-FFF2-40B4-BE49-F238E27FC236}">
                <a16:creationId xmlns:a16="http://schemas.microsoft.com/office/drawing/2014/main" id="{8A0E784A-CF45-4615-B4CC-7A909D88071F}"/>
              </a:ext>
            </a:extLst>
          </p:cNvPr>
          <p:cNvSpPr txBox="1"/>
          <p:nvPr/>
        </p:nvSpPr>
        <p:spPr>
          <a:xfrm>
            <a:off x="302939" y="1610700"/>
            <a:ext cx="8589269" cy="4524315"/>
          </a:xfrm>
          <a:prstGeom prst="rect">
            <a:avLst/>
          </a:prstGeom>
          <a:solidFill>
            <a:schemeClr val="accent3">
              <a:lumMod val="40000"/>
              <a:lumOff val="60000"/>
            </a:schemeClr>
          </a:solidFill>
        </p:spPr>
        <p:txBody>
          <a:bodyPr wrap="square" rtlCol="0">
            <a:spAutoFit/>
          </a:bodyPr>
          <a:lstStyle/>
          <a:p>
            <a:pPr marL="0" indent="0" algn="l">
              <a:buNone/>
            </a:pPr>
            <a:r>
              <a:rPr lang="en-GB" sz="1400" b="0" i="0" u="none" strike="noStrike" baseline="0" dirty="0">
                <a:latin typeface="Inter-Regular"/>
              </a:rPr>
              <a:t>Our vision in </a:t>
            </a:r>
            <a:r>
              <a:rPr lang="en-GB" sz="1400" b="0" i="0" u="none" strike="noStrike" baseline="0" dirty="0" err="1">
                <a:latin typeface="Inter-Regular"/>
              </a:rPr>
              <a:t>Bedfordshire,</a:t>
            </a:r>
            <a:r>
              <a:rPr lang="en-GB" sz="1400" b="0" i="0" u="none" strike="noStrike" baseline="0" dirty="0">
                <a:latin typeface="Inter-Regular"/>
              </a:rPr>
              <a:t> Luton and Milton Keynes is centred around preventing our residents from becoming unwell, promoting good mental health and supporting people living with mental illness to recover and live well. We commit to doing this by:</a:t>
            </a:r>
          </a:p>
          <a:p>
            <a:pPr marL="0" indent="0" algn="l">
              <a:buNone/>
            </a:pPr>
            <a:endParaRPr lang="en-GB" sz="1200" dirty="0">
              <a:latin typeface="Inter-Regular"/>
            </a:endParaRPr>
          </a:p>
          <a:p>
            <a:pPr marL="342900" indent="-342900" algn="l">
              <a:buFont typeface="Arial" panose="020B0604020202020204" pitchFamily="34" charset="0"/>
              <a:buChar char="•"/>
            </a:pPr>
            <a:r>
              <a:rPr lang="en-GB" sz="1800" b="0" i="0" u="none" strike="noStrike" baseline="0" dirty="0">
                <a:latin typeface="Inter-Regular"/>
              </a:rPr>
              <a:t>Supporting the general population to take action and look after their mental wellbeing.</a:t>
            </a:r>
          </a:p>
          <a:p>
            <a:pPr algn="l"/>
            <a:endParaRPr lang="en-GB" sz="1800" b="0" i="0" u="none" strike="noStrike" baseline="0" dirty="0">
              <a:latin typeface="Inter-Regular"/>
            </a:endParaRPr>
          </a:p>
          <a:p>
            <a:pPr marL="342900" indent="-342900" algn="l">
              <a:buFont typeface="Arial" panose="020B0604020202020204" pitchFamily="34" charset="0"/>
              <a:buChar char="•"/>
            </a:pPr>
            <a:r>
              <a:rPr lang="en-GB" sz="1800" b="0" i="0" u="none" strike="noStrike" baseline="0" dirty="0">
                <a:latin typeface="Inter-Regular"/>
              </a:rPr>
              <a:t>Preventing the onset of mental health difficulties, by taking action to address the factors which play a crucial role in shaping mental health and wellbeing outcomes for adults and children.</a:t>
            </a:r>
          </a:p>
          <a:p>
            <a:pPr marL="342900" indent="-342900" algn="l">
              <a:buFont typeface="Arial" panose="020B0604020202020204" pitchFamily="34" charset="0"/>
              <a:buChar char="•"/>
            </a:pPr>
            <a:endParaRPr lang="en-GB" sz="1800" b="0" i="0" u="none" strike="noStrike" baseline="0" dirty="0">
              <a:latin typeface="Inter-Regular"/>
            </a:endParaRPr>
          </a:p>
          <a:p>
            <a:pPr marL="342900" indent="-342900" algn="l">
              <a:buFont typeface="Arial" panose="020B0604020202020204" pitchFamily="34" charset="0"/>
              <a:buChar char="•"/>
            </a:pPr>
            <a:r>
              <a:rPr lang="en-GB" sz="1800" b="0" i="0" u="none" strike="noStrike" baseline="0" dirty="0">
                <a:latin typeface="Inter-Regular"/>
              </a:rPr>
              <a:t>Supporting services to continue to expand and transform to meet the needs of people who require specialist support.</a:t>
            </a:r>
            <a:endParaRPr lang="en-GB" sz="1600" dirty="0">
              <a:effectLst/>
              <a:ea typeface="Calibri" panose="020F0502020204030204" pitchFamily="34" charset="0"/>
            </a:endParaRPr>
          </a:p>
          <a:p>
            <a:pPr lvl="1"/>
            <a:endParaRPr lang="en-GB" dirty="0">
              <a:solidFill>
                <a:srgbClr val="000000"/>
              </a:solidFill>
              <a:latin typeface="+mj-lt"/>
            </a:endParaRPr>
          </a:p>
          <a:p>
            <a:pPr marL="742950" lvl="1" indent="-285750">
              <a:buFont typeface="Arial" panose="020B0604020202020204" pitchFamily="34" charset="0"/>
              <a:buChar char="•"/>
            </a:pPr>
            <a:endParaRPr lang="en-GB" sz="1800" b="0" i="0" u="none" strike="noStrike" baseline="0" dirty="0">
              <a:solidFill>
                <a:srgbClr val="000000"/>
              </a:solidFill>
              <a:latin typeface="+mj-lt"/>
            </a:endParaRPr>
          </a:p>
          <a:p>
            <a:pPr marL="800100" lvl="1" indent="-342900">
              <a:buFont typeface="+mj-lt"/>
              <a:buAutoNum type="arabicPeriod"/>
            </a:pPr>
            <a:endParaRPr lang="en-GB" dirty="0">
              <a:latin typeface="+mj-lt"/>
            </a:endParaRPr>
          </a:p>
          <a:p>
            <a:pPr marL="800100" lvl="1" indent="-342900">
              <a:buFont typeface="+mj-lt"/>
              <a:buAutoNum type="arabicPeriod"/>
            </a:pPr>
            <a:endParaRPr lang="en-GB" sz="1800" dirty="0">
              <a:latin typeface="+mj-lt"/>
            </a:endParaRPr>
          </a:p>
        </p:txBody>
      </p:sp>
      <p:pic>
        <p:nvPicPr>
          <p:cNvPr id="7" name="Picture 6">
            <a:extLst>
              <a:ext uri="{FF2B5EF4-FFF2-40B4-BE49-F238E27FC236}">
                <a16:creationId xmlns:a16="http://schemas.microsoft.com/office/drawing/2014/main" id="{BB93832F-C13D-43DC-9DF1-AA34D23E3BD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300192" y="5013176"/>
            <a:ext cx="2026285" cy="972820"/>
          </a:xfrm>
          <a:prstGeom prst="rect">
            <a:avLst/>
          </a:prstGeom>
          <a:noFill/>
          <a:ln>
            <a:noFill/>
          </a:ln>
        </p:spPr>
      </p:pic>
    </p:spTree>
    <p:extLst>
      <p:ext uri="{BB962C8B-B14F-4D97-AF65-F5344CB8AC3E}">
        <p14:creationId xmlns:p14="http://schemas.microsoft.com/office/powerpoint/2010/main" val="2276248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3C2AD-9DF3-430D-97B4-8CDBBB6B79EE}"/>
              </a:ext>
            </a:extLst>
          </p:cNvPr>
          <p:cNvSpPr>
            <a:spLocks noGrp="1"/>
          </p:cNvSpPr>
          <p:nvPr>
            <p:ph type="title"/>
          </p:nvPr>
        </p:nvSpPr>
        <p:spPr>
          <a:solidFill>
            <a:schemeClr val="bg1"/>
          </a:solidFill>
        </p:spPr>
        <p:txBody>
          <a:bodyPr>
            <a:normAutofit fontScale="90000"/>
          </a:bodyPr>
          <a:lstStyle/>
          <a:p>
            <a:endParaRPr lang="en-GB" dirty="0"/>
          </a:p>
        </p:txBody>
      </p:sp>
      <p:sp>
        <p:nvSpPr>
          <p:cNvPr id="3" name="Content Placeholder 2">
            <a:extLst>
              <a:ext uri="{FF2B5EF4-FFF2-40B4-BE49-F238E27FC236}">
                <a16:creationId xmlns:a16="http://schemas.microsoft.com/office/drawing/2014/main" id="{93079440-6CE3-44CA-BAFC-2825FAF10075}"/>
              </a:ext>
            </a:extLst>
          </p:cNvPr>
          <p:cNvSpPr>
            <a:spLocks noGrp="1"/>
          </p:cNvSpPr>
          <p:nvPr>
            <p:ph idx="1"/>
          </p:nvPr>
        </p:nvSpPr>
        <p:spPr>
          <a:solidFill>
            <a:schemeClr val="tx2">
              <a:lumMod val="40000"/>
              <a:lumOff val="60000"/>
            </a:schemeClr>
          </a:solidFill>
        </p:spPr>
        <p:txBody>
          <a:bodyPr/>
          <a:lstStyle/>
          <a:p>
            <a:r>
              <a:rPr lang="en-GB" sz="3200" dirty="0"/>
              <a:t>We recognise workforce is our biggest  risk</a:t>
            </a:r>
            <a:endParaRPr lang="en-GB" dirty="0"/>
          </a:p>
        </p:txBody>
      </p:sp>
      <p:sp>
        <p:nvSpPr>
          <p:cNvPr id="4" name="Slide Number Placeholder 3">
            <a:extLst>
              <a:ext uri="{FF2B5EF4-FFF2-40B4-BE49-F238E27FC236}">
                <a16:creationId xmlns:a16="http://schemas.microsoft.com/office/drawing/2014/main" id="{5EA12452-6FD9-432A-BC6D-56867298009D}"/>
              </a:ext>
            </a:extLst>
          </p:cNvPr>
          <p:cNvSpPr>
            <a:spLocks noGrp="1"/>
          </p:cNvSpPr>
          <p:nvPr>
            <p:ph type="sldNum" sz="quarter" idx="12"/>
          </p:nvPr>
        </p:nvSpPr>
        <p:spPr/>
        <p:txBody>
          <a:bodyPr/>
          <a:lstStyle/>
          <a:p>
            <a:fld id="{30A60DCE-9105-48A5-8A92-25C9283756D1}" type="slidenum">
              <a:rPr lang="en-GB" smtClean="0"/>
              <a:t>19</a:t>
            </a:fld>
            <a:endParaRPr lang="en-GB" dirty="0"/>
          </a:p>
        </p:txBody>
      </p:sp>
    </p:spTree>
    <p:extLst>
      <p:ext uri="{BB962C8B-B14F-4D97-AF65-F5344CB8AC3E}">
        <p14:creationId xmlns:p14="http://schemas.microsoft.com/office/powerpoint/2010/main" val="1565141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FF5B293-C868-4CC7-8803-FD15B339EED7}"/>
              </a:ext>
            </a:extLst>
          </p:cNvPr>
          <p:cNvSpPr>
            <a:spLocks noGrp="1"/>
          </p:cNvSpPr>
          <p:nvPr>
            <p:ph type="sldNum" sz="quarter" idx="12"/>
          </p:nvPr>
        </p:nvSpPr>
        <p:spPr/>
        <p:txBody>
          <a:bodyPr/>
          <a:lstStyle/>
          <a:p>
            <a:fld id="{30A60DCE-9105-48A5-8A92-25C9283756D1}" type="slidenum">
              <a:rPr lang="en-GB" smtClean="0"/>
              <a:t>2</a:t>
            </a:fld>
            <a:endParaRPr lang="en-GB" dirty="0"/>
          </a:p>
        </p:txBody>
      </p:sp>
      <p:sp>
        <p:nvSpPr>
          <p:cNvPr id="2" name="TextBox 1"/>
          <p:cNvSpPr txBox="1"/>
          <p:nvPr/>
        </p:nvSpPr>
        <p:spPr>
          <a:xfrm>
            <a:off x="376133" y="541718"/>
            <a:ext cx="6284100" cy="584775"/>
          </a:xfrm>
          <a:prstGeom prst="rect">
            <a:avLst/>
          </a:prstGeom>
          <a:noFill/>
        </p:spPr>
        <p:txBody>
          <a:bodyPr wrap="square" rtlCol="0">
            <a:spAutoFit/>
          </a:bodyPr>
          <a:lstStyle/>
          <a:p>
            <a:r>
              <a:rPr lang="en-GB" sz="3200" b="1" dirty="0"/>
              <a:t>The BLMK Transformation Journey </a:t>
            </a:r>
            <a:endParaRPr lang="en-GB" sz="4000" b="1" dirty="0"/>
          </a:p>
        </p:txBody>
      </p:sp>
      <p:sp>
        <p:nvSpPr>
          <p:cNvPr id="10" name="TextBox 9"/>
          <p:cNvSpPr txBox="1"/>
          <p:nvPr/>
        </p:nvSpPr>
        <p:spPr>
          <a:xfrm>
            <a:off x="356660" y="1484784"/>
            <a:ext cx="8175779" cy="4739759"/>
          </a:xfrm>
          <a:prstGeom prst="rect">
            <a:avLst/>
          </a:prstGeom>
          <a:solidFill>
            <a:schemeClr val="tx2">
              <a:lumMod val="20000"/>
              <a:lumOff val="80000"/>
            </a:schemeClr>
          </a:solidFill>
        </p:spPr>
        <p:txBody>
          <a:bodyPr wrap="square" rtlCol="0">
            <a:spAutoFit/>
          </a:bodyPr>
          <a:lstStyle/>
          <a:p>
            <a:br>
              <a:rPr lang="en-GB" sz="1600" dirty="0">
                <a:ea typeface="Calibri" panose="020F0502020204030204" pitchFamily="34" charset="0"/>
              </a:rPr>
            </a:br>
            <a:r>
              <a:rPr lang="en-GB" sz="1600" dirty="0">
                <a:ea typeface="Calibri" panose="020F0502020204030204" pitchFamily="34" charset="0"/>
              </a:rPr>
              <a:t>The following  presentation will consider the following  areas </a:t>
            </a:r>
          </a:p>
          <a:p>
            <a:pPr marL="342900" indent="-342900">
              <a:buFont typeface="+mj-lt"/>
              <a:buAutoNum type="arabicPeriod"/>
            </a:pPr>
            <a:endParaRPr lang="en-GB" sz="1600" dirty="0">
              <a:ea typeface="Calibri" panose="020F0502020204030204" pitchFamily="34" charset="0"/>
            </a:endParaRPr>
          </a:p>
          <a:p>
            <a:pPr marL="285750" indent="-285750">
              <a:buFont typeface="Arial" panose="020B0604020202020204" pitchFamily="34" charset="0"/>
              <a:buChar char="•"/>
            </a:pPr>
            <a:r>
              <a:rPr lang="en-GB" sz="1600" dirty="0">
                <a:ea typeface="Calibri" panose="020F0502020204030204" pitchFamily="34" charset="0"/>
              </a:rPr>
              <a:t>The LTP 21/22   and C&amp;YP understanding of  this. </a:t>
            </a:r>
          </a:p>
          <a:p>
            <a:pPr marL="285750" indent="-285750">
              <a:buFont typeface="Arial" panose="020B0604020202020204" pitchFamily="34" charset="0"/>
              <a:buChar char="•"/>
            </a:pPr>
            <a:r>
              <a:rPr lang="en-GB" sz="1600" dirty="0">
                <a:ea typeface="Calibri" panose="020F0502020204030204" pitchFamily="34" charset="0"/>
              </a:rPr>
              <a:t>I Thrive </a:t>
            </a:r>
          </a:p>
          <a:p>
            <a:pPr marL="285750" indent="-285750">
              <a:buFont typeface="Arial" panose="020B0604020202020204" pitchFamily="34" charset="0"/>
              <a:buChar char="•"/>
            </a:pPr>
            <a:r>
              <a:rPr lang="en-GB" sz="1600" dirty="0">
                <a:ea typeface="Calibri" panose="020F0502020204030204" pitchFamily="34" charset="0"/>
              </a:rPr>
              <a:t>Key achievements from 2021 / 2022 </a:t>
            </a:r>
          </a:p>
          <a:p>
            <a:pPr marL="285750" indent="-285750">
              <a:buFont typeface="Arial" panose="020B0604020202020204" pitchFamily="34" charset="0"/>
              <a:buChar char="•"/>
            </a:pPr>
            <a:r>
              <a:rPr lang="en-GB" sz="1600" dirty="0">
                <a:ea typeface="Calibri" panose="020F0502020204030204" pitchFamily="34" charset="0"/>
              </a:rPr>
              <a:t>The Better Days  Programme </a:t>
            </a:r>
          </a:p>
          <a:p>
            <a:pPr marL="285750" indent="-285750">
              <a:buFont typeface="Arial" panose="020B0604020202020204" pitchFamily="34" charset="0"/>
              <a:buChar char="•"/>
            </a:pPr>
            <a:r>
              <a:rPr lang="en-GB" sz="1600" dirty="0">
                <a:ea typeface="Calibri" panose="020F0502020204030204" pitchFamily="34" charset="0"/>
              </a:rPr>
              <a:t>Key Highlights 21/22 “we have” &amp; NEXT STEPS For 2022/23 – “we will” </a:t>
            </a:r>
          </a:p>
          <a:p>
            <a:pPr marL="285750" indent="-285750">
              <a:buFont typeface="Arial" panose="020B0604020202020204" pitchFamily="34" charset="0"/>
              <a:buChar char="•"/>
            </a:pPr>
            <a:r>
              <a:rPr lang="en-GB" sz="1600" dirty="0">
                <a:ea typeface="Calibri" panose="020F0502020204030204" pitchFamily="34" charset="0"/>
              </a:rPr>
              <a:t>N</a:t>
            </a:r>
            <a:r>
              <a:rPr lang="en-GB" sz="1600" dirty="0">
                <a:effectLst/>
                <a:ea typeface="Calibri" panose="020F0502020204030204" pitchFamily="34" charset="0"/>
              </a:rPr>
              <a:t>ew areas of focus  for 2022/23</a:t>
            </a:r>
          </a:p>
          <a:p>
            <a:pPr marL="285750" indent="-285750">
              <a:buFont typeface="Arial" panose="020B0604020202020204" pitchFamily="34" charset="0"/>
              <a:buChar char="•"/>
            </a:pPr>
            <a:r>
              <a:rPr lang="en-GB" sz="1600" dirty="0">
                <a:ea typeface="Calibri" panose="020F0502020204030204" pitchFamily="34" charset="0"/>
              </a:rPr>
              <a:t>BLMK  10 year MH and wellbeing plan</a:t>
            </a:r>
          </a:p>
          <a:p>
            <a:pPr marL="285750" indent="-285750">
              <a:buFont typeface="Arial" panose="020B0604020202020204" pitchFamily="34" charset="0"/>
              <a:buChar char="•"/>
            </a:pPr>
            <a:endParaRPr lang="en-GB" sz="1600" dirty="0">
              <a:ea typeface="Calibri" panose="020F0502020204030204" pitchFamily="34" charset="0"/>
            </a:endParaRPr>
          </a:p>
          <a:p>
            <a:pPr marL="285750" indent="-285750">
              <a:buFont typeface="Arial" panose="020B0604020202020204" pitchFamily="34" charset="0"/>
              <a:buChar char="•"/>
            </a:pPr>
            <a:endParaRPr lang="en-GB" sz="1600" dirty="0">
              <a:ea typeface="Calibri" panose="020F0502020204030204" pitchFamily="34" charset="0"/>
            </a:endParaRPr>
          </a:p>
          <a:p>
            <a:pPr marL="285750" indent="-285750">
              <a:buFont typeface="Arial" panose="020B0604020202020204" pitchFamily="34" charset="0"/>
              <a:buChar char="•"/>
            </a:pPr>
            <a:endParaRPr lang="en-GB" sz="1600" dirty="0">
              <a:ea typeface="Calibri" panose="020F0502020204030204" pitchFamily="34" charset="0"/>
            </a:endParaRPr>
          </a:p>
          <a:p>
            <a:pPr marL="285750" indent="-285750">
              <a:buFont typeface="Arial" panose="020B0604020202020204" pitchFamily="34" charset="0"/>
              <a:buChar char="•"/>
            </a:pPr>
            <a:endParaRPr lang="en-GB" sz="1600" dirty="0">
              <a:ea typeface="Calibri" panose="020F0502020204030204" pitchFamily="34" charset="0"/>
            </a:endParaRPr>
          </a:p>
          <a:p>
            <a:pPr marL="285750" indent="-285750">
              <a:buFont typeface="Arial" panose="020B0604020202020204" pitchFamily="34" charset="0"/>
              <a:buChar char="•"/>
            </a:pPr>
            <a:endParaRPr lang="en-GB" sz="1600" dirty="0">
              <a:ea typeface="Calibri" panose="020F0502020204030204" pitchFamily="34" charset="0"/>
            </a:endParaRPr>
          </a:p>
          <a:p>
            <a:pPr marL="285750" indent="-285750">
              <a:buFont typeface="Arial" panose="020B0604020202020204" pitchFamily="34" charset="0"/>
              <a:buChar char="•"/>
            </a:pPr>
            <a:endParaRPr lang="en-GB" sz="1600" dirty="0">
              <a:ea typeface="Calibri" panose="020F0502020204030204" pitchFamily="34" charset="0"/>
            </a:endParaRPr>
          </a:p>
          <a:p>
            <a:pPr marL="285750" indent="-285750">
              <a:buFont typeface="Arial" panose="020B0604020202020204" pitchFamily="34" charset="0"/>
              <a:buChar char="•"/>
            </a:pPr>
            <a:endParaRPr lang="en-GB" sz="1600" dirty="0">
              <a:ea typeface="Calibri" panose="020F0502020204030204" pitchFamily="34" charset="0"/>
            </a:endParaRPr>
          </a:p>
          <a:p>
            <a:endParaRPr lang="en-GB" sz="1600" dirty="0">
              <a:ea typeface="Calibri" panose="020F0502020204030204" pitchFamily="34" charset="0"/>
            </a:endParaRPr>
          </a:p>
          <a:p>
            <a:endParaRPr lang="en-GB" sz="1400" dirty="0">
              <a:latin typeface="+mj-lt"/>
              <a:ea typeface="Calibri" panose="020F0502020204030204" pitchFamily="34" charset="0"/>
            </a:endParaRPr>
          </a:p>
        </p:txBody>
      </p:sp>
      <p:pic>
        <p:nvPicPr>
          <p:cNvPr id="5" name="Picture 6" descr="Picture 6">
            <a:extLst>
              <a:ext uri="{FF2B5EF4-FFF2-40B4-BE49-F238E27FC236}">
                <a16:creationId xmlns:a16="http://schemas.microsoft.com/office/drawing/2014/main" id="{542184B5-EF13-4886-A72C-C09CEAB8C865}"/>
              </a:ext>
            </a:extLst>
          </p:cNvPr>
          <p:cNvPicPr>
            <a:picLocks noChangeAspect="1"/>
          </p:cNvPicPr>
          <p:nvPr/>
        </p:nvPicPr>
        <p:blipFill>
          <a:blip r:embed="rId3"/>
          <a:srcRect l="5298" t="2885" r="4541" b="64692"/>
          <a:stretch>
            <a:fillRect/>
          </a:stretch>
        </p:blipFill>
        <p:spPr>
          <a:xfrm>
            <a:off x="356659" y="4221088"/>
            <a:ext cx="8175779" cy="1733348"/>
          </a:xfrm>
          <a:prstGeom prst="rect">
            <a:avLst/>
          </a:prstGeom>
          <a:ln w="12700">
            <a:miter lim="400000"/>
          </a:ln>
        </p:spPr>
      </p:pic>
    </p:spTree>
    <p:extLst>
      <p:ext uri="{BB962C8B-B14F-4D97-AF65-F5344CB8AC3E}">
        <p14:creationId xmlns:p14="http://schemas.microsoft.com/office/powerpoint/2010/main" val="4006144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39CF0-A0EA-4F3D-9EB4-F84D9DAFD189}"/>
              </a:ext>
            </a:extLst>
          </p:cNvPr>
          <p:cNvSpPr>
            <a:spLocks noGrp="1"/>
          </p:cNvSpPr>
          <p:nvPr>
            <p:ph type="ctrTitle"/>
          </p:nvPr>
        </p:nvSpPr>
        <p:spPr>
          <a:xfrm>
            <a:off x="206355" y="523920"/>
            <a:ext cx="6478973" cy="548679"/>
          </a:xfrm>
        </p:spPr>
        <p:txBody>
          <a:bodyPr>
            <a:noAutofit/>
          </a:bodyPr>
          <a:lstStyle/>
          <a:p>
            <a:r>
              <a:rPr lang="en-GB" sz="2800" b="1" dirty="0"/>
              <a:t>BLMK Better Days Workshop - Themes</a:t>
            </a:r>
          </a:p>
        </p:txBody>
      </p:sp>
      <p:sp>
        <p:nvSpPr>
          <p:cNvPr id="4" name="Slide Number Placeholder 3">
            <a:extLst>
              <a:ext uri="{FF2B5EF4-FFF2-40B4-BE49-F238E27FC236}">
                <a16:creationId xmlns:a16="http://schemas.microsoft.com/office/drawing/2014/main" id="{DD884B73-CDA3-40C7-A107-9251A45121E8}"/>
              </a:ext>
            </a:extLst>
          </p:cNvPr>
          <p:cNvSpPr>
            <a:spLocks noGrp="1"/>
          </p:cNvSpPr>
          <p:nvPr>
            <p:ph type="sldNum" sz="quarter" idx="12"/>
          </p:nvPr>
        </p:nvSpPr>
        <p:spPr/>
        <p:txBody>
          <a:bodyPr/>
          <a:lstStyle/>
          <a:p>
            <a:fld id="{30A60DCE-9105-48A5-8A92-25C9283756D1}" type="slidenum">
              <a:rPr lang="en-GB" smtClean="0"/>
              <a:t>20</a:t>
            </a:fld>
            <a:endParaRPr lang="en-GB" dirty="0"/>
          </a:p>
        </p:txBody>
      </p:sp>
      <p:sp>
        <p:nvSpPr>
          <p:cNvPr id="5" name="Rectangle: Rounded Corners 4">
            <a:extLst>
              <a:ext uri="{FF2B5EF4-FFF2-40B4-BE49-F238E27FC236}">
                <a16:creationId xmlns:a16="http://schemas.microsoft.com/office/drawing/2014/main" id="{8EB36A92-6BFF-43AA-87CC-3F81E664D257}"/>
              </a:ext>
            </a:extLst>
          </p:cNvPr>
          <p:cNvSpPr/>
          <p:nvPr/>
        </p:nvSpPr>
        <p:spPr>
          <a:xfrm>
            <a:off x="214537" y="1628800"/>
            <a:ext cx="1981200" cy="1454851"/>
          </a:xfrm>
          <a:prstGeom prst="roundRect">
            <a:avLst/>
          </a:prstGeom>
          <a:solidFill>
            <a:srgbClr val="FF99CC"/>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Knowing who to refer where / understanding local offers…./ pathways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Subtitle 6">
            <a:extLst>
              <a:ext uri="{FF2B5EF4-FFF2-40B4-BE49-F238E27FC236}">
                <a16:creationId xmlns:a16="http://schemas.microsoft.com/office/drawing/2014/main" id="{045DD1F6-E9BF-4612-BEBB-1DB2DA79AA48}"/>
              </a:ext>
            </a:extLst>
          </p:cNvPr>
          <p:cNvSpPr>
            <a:spLocks noGrp="1"/>
          </p:cNvSpPr>
          <p:nvPr>
            <p:ph type="subTitle" idx="1"/>
          </p:nvPr>
        </p:nvSpPr>
        <p:spPr>
          <a:xfrm>
            <a:off x="2393268" y="1600565"/>
            <a:ext cx="1981200" cy="1470024"/>
          </a:xfrm>
          <a:prstGeom prst="roundRect">
            <a:avLst/>
          </a:prstGeom>
          <a:solidFill>
            <a:srgbClr val="FF99CC"/>
          </a:solidFill>
        </p:spPr>
        <p:style>
          <a:lnRef idx="2">
            <a:schemeClr val="dk1"/>
          </a:lnRef>
          <a:fillRef idx="1">
            <a:schemeClr val="lt1"/>
          </a:fillRef>
          <a:effectRef idx="0">
            <a:schemeClr val="dk1"/>
          </a:effectRef>
          <a:fontRef idx="minor">
            <a:schemeClr val="dk1"/>
          </a:fontRef>
        </p:style>
        <p:txBody>
          <a:bodyPr rtlCol="0" anchor="ctr">
            <a:normAutofit fontScale="92500" lnSpcReduction="10000"/>
          </a:bodyPr>
          <a:lstStyle/>
          <a:p>
            <a:endParaRPr lang="en-GB"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endParaRPr lang="en-GB" sz="1400" dirty="0">
              <a:solidFill>
                <a:schemeClr val="tx1"/>
              </a:solidFill>
              <a:latin typeface="Arial" panose="020B0604020202020204" pitchFamily="34" charset="0"/>
              <a:ea typeface="Calibri" panose="020F0502020204030204" pitchFamily="34" charset="0"/>
              <a:cs typeface="Arial" panose="020B0604020202020204" pitchFamily="34" charset="0"/>
            </a:endParaRPr>
          </a:p>
          <a:p>
            <a:r>
              <a:rPr lang="en-GB" sz="1400" dirty="0">
                <a:solidFill>
                  <a:schemeClr val="tx1"/>
                </a:solidFill>
                <a:effectLst/>
                <a:latin typeface="Arial" panose="020B0604020202020204" pitchFamily="34" charset="0"/>
                <a:ea typeface="Calibri" panose="020F0502020204030204" pitchFamily="34" charset="0"/>
                <a:cs typeface="Arial" panose="020B0604020202020204" pitchFamily="34" charset="0"/>
              </a:rPr>
              <a:t>Not all professionals understand CAMHS thresholds or know where to signpost</a:t>
            </a:r>
          </a:p>
          <a:p>
            <a:endParaRPr lang="en-GB" dirty="0"/>
          </a:p>
        </p:txBody>
      </p:sp>
      <p:sp>
        <p:nvSpPr>
          <p:cNvPr id="8" name="Rectangle: Rounded Corners 7">
            <a:extLst>
              <a:ext uri="{FF2B5EF4-FFF2-40B4-BE49-F238E27FC236}">
                <a16:creationId xmlns:a16="http://schemas.microsoft.com/office/drawing/2014/main" id="{1DC37424-32E3-412E-AC0C-C24B2876C593}"/>
              </a:ext>
            </a:extLst>
          </p:cNvPr>
          <p:cNvSpPr/>
          <p:nvPr/>
        </p:nvSpPr>
        <p:spPr>
          <a:xfrm>
            <a:off x="4572000" y="1613627"/>
            <a:ext cx="1981200" cy="1454851"/>
          </a:xfrm>
          <a:prstGeom prst="roundRect">
            <a:avLst/>
          </a:prstGeom>
          <a:solidFill>
            <a:srgbClr val="FF99CC"/>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Language across the system – move away from medical model and focus on recover – TOO CLINICAL</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Rounded Corners 8">
            <a:extLst>
              <a:ext uri="{FF2B5EF4-FFF2-40B4-BE49-F238E27FC236}">
                <a16:creationId xmlns:a16="http://schemas.microsoft.com/office/drawing/2014/main" id="{F9AAA24F-A416-47EE-9904-8F331BDDFC51}"/>
              </a:ext>
            </a:extLst>
          </p:cNvPr>
          <p:cNvSpPr/>
          <p:nvPr/>
        </p:nvSpPr>
        <p:spPr>
          <a:xfrm>
            <a:off x="6670831" y="1600565"/>
            <a:ext cx="2015969" cy="1470024"/>
          </a:xfrm>
          <a:prstGeom prst="roundRect">
            <a:avLst/>
          </a:prstGeom>
          <a:solidFill>
            <a:srgbClr val="FF99CC"/>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CYP with NDD conditions / that come to service late and haven’t had support to understand their conditions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Rounded Corners 9">
            <a:extLst>
              <a:ext uri="{FF2B5EF4-FFF2-40B4-BE49-F238E27FC236}">
                <a16:creationId xmlns:a16="http://schemas.microsoft.com/office/drawing/2014/main" id="{B8F3212C-1C49-430B-9330-F6356DAFAA86}"/>
              </a:ext>
            </a:extLst>
          </p:cNvPr>
          <p:cNvSpPr/>
          <p:nvPr/>
        </p:nvSpPr>
        <p:spPr>
          <a:xfrm>
            <a:off x="214536" y="3201182"/>
            <a:ext cx="1981199" cy="1326784"/>
          </a:xfrm>
          <a:prstGeom prst="roundRect">
            <a:avLst/>
          </a:prstGeom>
          <a:solidFill>
            <a:srgbClr val="FF99CC"/>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Duplication across the system…how can we work smarter.</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Rounded Corners 10">
            <a:extLst>
              <a:ext uri="{FF2B5EF4-FFF2-40B4-BE49-F238E27FC236}">
                <a16:creationId xmlns:a16="http://schemas.microsoft.com/office/drawing/2014/main" id="{8549C0F2-140E-4D4A-959D-2C5B464A86BE}"/>
              </a:ext>
            </a:extLst>
          </p:cNvPr>
          <p:cNvSpPr/>
          <p:nvPr/>
        </p:nvSpPr>
        <p:spPr>
          <a:xfrm>
            <a:off x="2393267" y="3201181"/>
            <a:ext cx="1981199" cy="1326784"/>
          </a:xfrm>
          <a:prstGeom prst="roundRect">
            <a:avLst/>
          </a:prstGeom>
          <a:solidFill>
            <a:srgbClr val="FF99CC"/>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Misunderstanding of presentation/behaviours due to different cultural reasons and norms. i.e. he/she is not engaging.</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Rounded Corners 11">
            <a:extLst>
              <a:ext uri="{FF2B5EF4-FFF2-40B4-BE49-F238E27FC236}">
                <a16:creationId xmlns:a16="http://schemas.microsoft.com/office/drawing/2014/main" id="{885F71AC-2FC6-4AE7-BA08-3A8219EA7F5B}"/>
              </a:ext>
            </a:extLst>
          </p:cNvPr>
          <p:cNvSpPr/>
          <p:nvPr/>
        </p:nvSpPr>
        <p:spPr>
          <a:xfrm>
            <a:off x="4571999" y="3201179"/>
            <a:ext cx="1981199" cy="1326786"/>
          </a:xfrm>
          <a:prstGeom prst="roundRect">
            <a:avLst/>
          </a:prstGeom>
          <a:solidFill>
            <a:srgbClr val="FF99CC"/>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“It fells like NHS mental health service staff are often trying to meet a quota and palm people off on to meds instead of actually trying to help.”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Rounded Corners 12">
            <a:extLst>
              <a:ext uri="{FF2B5EF4-FFF2-40B4-BE49-F238E27FC236}">
                <a16:creationId xmlns:a16="http://schemas.microsoft.com/office/drawing/2014/main" id="{C67F0991-D73E-4809-BDC6-617C9974875F}"/>
              </a:ext>
            </a:extLst>
          </p:cNvPr>
          <p:cNvSpPr/>
          <p:nvPr/>
        </p:nvSpPr>
        <p:spPr>
          <a:xfrm>
            <a:off x="6670831" y="3201179"/>
            <a:ext cx="2015969" cy="1326786"/>
          </a:xfrm>
          <a:prstGeom prst="roundRect">
            <a:avLst/>
          </a:prstGeom>
          <a:solidFill>
            <a:srgbClr val="FF99CC"/>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The wider system is diagnosis/crisis led and too medical, not on a needs-led basis.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224FEBC7-1A01-4960-8004-D39C13652A22}"/>
              </a:ext>
            </a:extLst>
          </p:cNvPr>
          <p:cNvSpPr txBox="1"/>
          <p:nvPr/>
        </p:nvSpPr>
        <p:spPr>
          <a:xfrm>
            <a:off x="335867" y="955679"/>
            <a:ext cx="8472264" cy="646331"/>
          </a:xfrm>
          <a:prstGeom prst="rect">
            <a:avLst/>
          </a:prstGeom>
          <a:noFill/>
        </p:spPr>
        <p:txBody>
          <a:bodyPr wrap="square" rtlCol="0">
            <a:spAutoFit/>
          </a:bodyPr>
          <a:lstStyle/>
          <a:p>
            <a:pPr algn="ctr"/>
            <a:r>
              <a:rPr lang="en-GB" sz="2800" dirty="0">
                <a:cs typeface="Arial" panose="020B0604020202020204" pitchFamily="34" charset="0"/>
              </a:rPr>
              <a:t>What</a:t>
            </a:r>
            <a:r>
              <a:rPr lang="en-GB" sz="3600" dirty="0">
                <a:cs typeface="Arial" panose="020B0604020202020204" pitchFamily="34" charset="0"/>
              </a:rPr>
              <a:t> </a:t>
            </a:r>
            <a:r>
              <a:rPr lang="en-GB" sz="2800" dirty="0">
                <a:cs typeface="Arial" panose="020B0604020202020204" pitchFamily="34" charset="0"/>
              </a:rPr>
              <a:t>isn’t working?     </a:t>
            </a:r>
          </a:p>
        </p:txBody>
      </p:sp>
      <p:sp>
        <p:nvSpPr>
          <p:cNvPr id="15" name="Rectangle: Rounded Corners 14">
            <a:extLst>
              <a:ext uri="{FF2B5EF4-FFF2-40B4-BE49-F238E27FC236}">
                <a16:creationId xmlns:a16="http://schemas.microsoft.com/office/drawing/2014/main" id="{042A0B03-3FCC-459D-80C8-A5E230FBE718}"/>
              </a:ext>
            </a:extLst>
          </p:cNvPr>
          <p:cNvSpPr/>
          <p:nvPr/>
        </p:nvSpPr>
        <p:spPr>
          <a:xfrm>
            <a:off x="2393269" y="5114194"/>
            <a:ext cx="1981198" cy="1110303"/>
          </a:xfrm>
          <a:prstGeom prst="roundRect">
            <a:avLst/>
          </a:prstGeom>
          <a:solidFill>
            <a:srgbClr val="FFCCFF"/>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Improved understanding and communication between professionals.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Rounded Corners 15">
            <a:extLst>
              <a:ext uri="{FF2B5EF4-FFF2-40B4-BE49-F238E27FC236}">
                <a16:creationId xmlns:a16="http://schemas.microsoft.com/office/drawing/2014/main" id="{C1DF17CC-D0D4-4A24-A0F4-20A59427FF0D}"/>
              </a:ext>
            </a:extLst>
          </p:cNvPr>
          <p:cNvSpPr/>
          <p:nvPr/>
        </p:nvSpPr>
        <p:spPr>
          <a:xfrm>
            <a:off x="4571999" y="5124681"/>
            <a:ext cx="1981199" cy="1099815"/>
          </a:xfrm>
          <a:prstGeom prst="roundRect">
            <a:avLst/>
          </a:prstGeom>
          <a:solidFill>
            <a:srgbClr val="FFCCFF"/>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Use of language to destigmatise conversations around mental health.</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9" name="Straight Arrow Connector 18">
            <a:extLst>
              <a:ext uri="{FF2B5EF4-FFF2-40B4-BE49-F238E27FC236}">
                <a16:creationId xmlns:a16="http://schemas.microsoft.com/office/drawing/2014/main" id="{E1F63AD8-67D6-4134-9EF6-E964BC44E1FB}"/>
              </a:ext>
            </a:extLst>
          </p:cNvPr>
          <p:cNvCxnSpPr>
            <a:cxnSpLocks/>
          </p:cNvCxnSpPr>
          <p:nvPr/>
        </p:nvCxnSpPr>
        <p:spPr>
          <a:xfrm>
            <a:off x="3419872" y="4653136"/>
            <a:ext cx="0" cy="3600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F2BCC495-F16A-4F48-AFC0-77271FCE4C3F}"/>
              </a:ext>
            </a:extLst>
          </p:cNvPr>
          <p:cNvCxnSpPr>
            <a:cxnSpLocks/>
          </p:cNvCxnSpPr>
          <p:nvPr/>
        </p:nvCxnSpPr>
        <p:spPr>
          <a:xfrm>
            <a:off x="5580113" y="4660666"/>
            <a:ext cx="1" cy="35251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71B40B1A-73BC-4D59-8F24-B84C8B92A42A}"/>
              </a:ext>
            </a:extLst>
          </p:cNvPr>
          <p:cNvSpPr txBox="1"/>
          <p:nvPr/>
        </p:nvSpPr>
        <p:spPr>
          <a:xfrm>
            <a:off x="335867" y="5385291"/>
            <a:ext cx="1536813" cy="523220"/>
          </a:xfrm>
          <a:prstGeom prst="rect">
            <a:avLst/>
          </a:prstGeom>
          <a:noFill/>
        </p:spPr>
        <p:txBody>
          <a:bodyPr wrap="square" rtlCol="0">
            <a:spAutoFit/>
          </a:bodyPr>
          <a:lstStyle/>
          <a:p>
            <a:r>
              <a:rPr lang="en-GB" sz="2800" dirty="0"/>
              <a:t>Themes</a:t>
            </a:r>
          </a:p>
        </p:txBody>
      </p:sp>
      <p:pic>
        <p:nvPicPr>
          <p:cNvPr id="31" name="Screenshot 2022-06-24 at 14.11.27.png" descr="Screenshot 2022-06-24 at 14.11.27.png">
            <a:extLst>
              <a:ext uri="{FF2B5EF4-FFF2-40B4-BE49-F238E27FC236}">
                <a16:creationId xmlns:a16="http://schemas.microsoft.com/office/drawing/2014/main" id="{AE46931C-EE33-401D-9099-2325BA032016}"/>
              </a:ext>
            </a:extLst>
          </p:cNvPr>
          <p:cNvPicPr>
            <a:picLocks noChangeAspect="1"/>
          </p:cNvPicPr>
          <p:nvPr/>
        </p:nvPicPr>
        <p:blipFill>
          <a:blip r:embed="rId3"/>
          <a:stretch>
            <a:fillRect/>
          </a:stretch>
        </p:blipFill>
        <p:spPr>
          <a:xfrm>
            <a:off x="7222442" y="4861078"/>
            <a:ext cx="1464358" cy="1343208"/>
          </a:xfrm>
          <a:prstGeom prst="ellipse">
            <a:avLst/>
          </a:prstGeom>
          <a:ln w="12700">
            <a:miter lim="400000"/>
          </a:ln>
        </p:spPr>
      </p:pic>
    </p:spTree>
    <p:extLst>
      <p:ext uri="{BB962C8B-B14F-4D97-AF65-F5344CB8AC3E}">
        <p14:creationId xmlns:p14="http://schemas.microsoft.com/office/powerpoint/2010/main" val="17415911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AF5AB-DE2B-4E8E-A15C-5E2C91C8311C}"/>
              </a:ext>
            </a:extLst>
          </p:cNvPr>
          <p:cNvSpPr>
            <a:spLocks noGrp="1"/>
          </p:cNvSpPr>
          <p:nvPr>
            <p:ph type="ctrTitle"/>
          </p:nvPr>
        </p:nvSpPr>
        <p:spPr>
          <a:xfrm>
            <a:off x="22097" y="260649"/>
            <a:ext cx="6350103" cy="446748"/>
          </a:xfrm>
        </p:spPr>
        <p:txBody>
          <a:bodyPr>
            <a:noAutofit/>
          </a:bodyPr>
          <a:lstStyle/>
          <a:p>
            <a:r>
              <a:rPr lang="en-GB" sz="2800" dirty="0"/>
              <a:t>What can we improve?</a:t>
            </a:r>
          </a:p>
        </p:txBody>
      </p:sp>
      <p:sp>
        <p:nvSpPr>
          <p:cNvPr id="3" name="Subtitle 2">
            <a:extLst>
              <a:ext uri="{FF2B5EF4-FFF2-40B4-BE49-F238E27FC236}">
                <a16:creationId xmlns:a16="http://schemas.microsoft.com/office/drawing/2014/main" id="{76BF4BFB-E161-4B05-9869-B6CEA39A36CA}"/>
              </a:ext>
            </a:extLst>
          </p:cNvPr>
          <p:cNvSpPr>
            <a:spLocks noGrp="1"/>
          </p:cNvSpPr>
          <p:nvPr>
            <p:ph type="subTitle" idx="1"/>
          </p:nvPr>
        </p:nvSpPr>
        <p:spPr>
          <a:xfrm>
            <a:off x="384474" y="933263"/>
            <a:ext cx="8291264" cy="4730079"/>
          </a:xfrm>
        </p:spPr>
        <p:txBody>
          <a:bodyPr/>
          <a:lstStyle/>
          <a:p>
            <a:endParaRPr lang="en-GB" dirty="0"/>
          </a:p>
        </p:txBody>
      </p:sp>
      <p:sp>
        <p:nvSpPr>
          <p:cNvPr id="4" name="Slide Number Placeholder 3">
            <a:extLst>
              <a:ext uri="{FF2B5EF4-FFF2-40B4-BE49-F238E27FC236}">
                <a16:creationId xmlns:a16="http://schemas.microsoft.com/office/drawing/2014/main" id="{F84DD193-D80F-4CE8-90DE-B4923DAD4989}"/>
              </a:ext>
            </a:extLst>
          </p:cNvPr>
          <p:cNvSpPr>
            <a:spLocks noGrp="1"/>
          </p:cNvSpPr>
          <p:nvPr>
            <p:ph type="sldNum" sz="quarter" idx="12"/>
          </p:nvPr>
        </p:nvSpPr>
        <p:spPr/>
        <p:txBody>
          <a:bodyPr/>
          <a:lstStyle/>
          <a:p>
            <a:fld id="{30A60DCE-9105-48A5-8A92-25C9283756D1}" type="slidenum">
              <a:rPr lang="en-GB" smtClean="0"/>
              <a:t>21</a:t>
            </a:fld>
            <a:endParaRPr lang="en-GB" dirty="0"/>
          </a:p>
        </p:txBody>
      </p:sp>
      <p:sp>
        <p:nvSpPr>
          <p:cNvPr id="5" name="Rectangle: Rounded Corners 4">
            <a:extLst>
              <a:ext uri="{FF2B5EF4-FFF2-40B4-BE49-F238E27FC236}">
                <a16:creationId xmlns:a16="http://schemas.microsoft.com/office/drawing/2014/main" id="{0163216E-985A-479B-844D-2AAF95D2787A}"/>
              </a:ext>
            </a:extLst>
          </p:cNvPr>
          <p:cNvSpPr/>
          <p:nvPr/>
        </p:nvSpPr>
        <p:spPr>
          <a:xfrm>
            <a:off x="179512" y="908721"/>
            <a:ext cx="3744416" cy="1358138"/>
          </a:xfrm>
          <a:prstGeom prst="roundRect">
            <a:avLst/>
          </a:prstGeom>
          <a:solidFill>
            <a:schemeClr val="accent5">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Feeling like we are competing with each other is a barrier to partnership working. This requires a very honest discussion with commissioners/</a:t>
            </a:r>
            <a:r>
              <a:rPr lang="en-GB" sz="1200" dirty="0" err="1">
                <a:effectLst/>
                <a:latin typeface="Arial" panose="020B0604020202020204" pitchFamily="34" charset="0"/>
                <a:ea typeface="Calibri" panose="020F0502020204030204" pitchFamily="34" charset="0"/>
                <a:cs typeface="Times New Roman" panose="02020603050405020304" pitchFamily="18" charset="0"/>
              </a:rPr>
              <a:t>grantmakers</a:t>
            </a:r>
            <a:r>
              <a:rPr lang="en-GB" sz="1200" dirty="0">
                <a:effectLst/>
                <a:latin typeface="Arial" panose="020B0604020202020204" pitchFamily="34" charset="0"/>
                <a:ea typeface="Calibri" panose="020F0502020204030204" pitchFamily="34" charset="0"/>
                <a:cs typeface="Times New Roman" panose="02020603050405020304" pitchFamily="18" charset="0"/>
              </a:rPr>
              <a:t> &amp; voluntary organisations. Until we do this there will be a reluctance to work in true and honest partnership.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Screenshot 2022-06-24 at 14.11.27.png" descr="Screenshot 2022-06-24 at 14.11.27.png">
            <a:extLst>
              <a:ext uri="{FF2B5EF4-FFF2-40B4-BE49-F238E27FC236}">
                <a16:creationId xmlns:a16="http://schemas.microsoft.com/office/drawing/2014/main" id="{81B3890E-48C8-49E7-968D-4C9FB468AB71}"/>
              </a:ext>
            </a:extLst>
          </p:cNvPr>
          <p:cNvPicPr>
            <a:picLocks noChangeAspect="1"/>
          </p:cNvPicPr>
          <p:nvPr/>
        </p:nvPicPr>
        <p:blipFill>
          <a:blip r:embed="rId2"/>
          <a:stretch>
            <a:fillRect/>
          </a:stretch>
        </p:blipFill>
        <p:spPr>
          <a:xfrm>
            <a:off x="11655070" y="4465481"/>
            <a:ext cx="1413050" cy="1296145"/>
          </a:xfrm>
          <a:prstGeom prst="ellipse">
            <a:avLst/>
          </a:prstGeom>
          <a:ln w="12700">
            <a:miter lim="400000"/>
          </a:ln>
        </p:spPr>
      </p:pic>
      <p:sp>
        <p:nvSpPr>
          <p:cNvPr id="7" name="Rectangle: Rounded Corners 6">
            <a:extLst>
              <a:ext uri="{FF2B5EF4-FFF2-40B4-BE49-F238E27FC236}">
                <a16:creationId xmlns:a16="http://schemas.microsoft.com/office/drawing/2014/main" id="{15C32D2E-313F-47E1-9F8C-032EF97F35B4}"/>
              </a:ext>
            </a:extLst>
          </p:cNvPr>
          <p:cNvSpPr/>
          <p:nvPr/>
        </p:nvSpPr>
        <p:spPr>
          <a:xfrm>
            <a:off x="3380446" y="3205925"/>
            <a:ext cx="2538639" cy="1301914"/>
          </a:xfrm>
          <a:prstGeom prst="roundRect">
            <a:avLst/>
          </a:prstGeom>
          <a:solidFill>
            <a:schemeClr val="accent5">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Better understanding of what’s available – for young people themselves and professionals – the landscape constantly changes so useful to have an up date.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Rounded Corners 7">
            <a:extLst>
              <a:ext uri="{FF2B5EF4-FFF2-40B4-BE49-F238E27FC236}">
                <a16:creationId xmlns:a16="http://schemas.microsoft.com/office/drawing/2014/main" id="{2930D34E-2BE4-44E5-A150-727058E4D9D0}"/>
              </a:ext>
            </a:extLst>
          </p:cNvPr>
          <p:cNvSpPr/>
          <p:nvPr/>
        </p:nvSpPr>
        <p:spPr>
          <a:xfrm>
            <a:off x="3464857" y="2481056"/>
            <a:ext cx="2454228" cy="559801"/>
          </a:xfrm>
          <a:prstGeom prst="roundRect">
            <a:avLst/>
          </a:prstGeom>
          <a:solidFill>
            <a:schemeClr val="accent5">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Transitions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Rounded Corners 8">
            <a:extLst>
              <a:ext uri="{FF2B5EF4-FFF2-40B4-BE49-F238E27FC236}">
                <a16:creationId xmlns:a16="http://schemas.microsoft.com/office/drawing/2014/main" id="{57342046-2693-4B31-B9A3-20DC662D36A0}"/>
              </a:ext>
            </a:extLst>
          </p:cNvPr>
          <p:cNvSpPr/>
          <p:nvPr/>
        </p:nvSpPr>
        <p:spPr>
          <a:xfrm>
            <a:off x="6041910" y="1124744"/>
            <a:ext cx="3038952" cy="1619354"/>
          </a:xfrm>
          <a:prstGeom prst="roundRect">
            <a:avLst/>
          </a:prstGeom>
          <a:solidFill>
            <a:schemeClr val="accent5">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Support in early years and schools-emotional well being as a priority with techniques for managing feeling, etc being embedded into routines. Building skills from a very early age. Also for parents to understand more about emotional wellbeing – their children’s &amp; their own.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Rounded Corners 9">
            <a:extLst>
              <a:ext uri="{FF2B5EF4-FFF2-40B4-BE49-F238E27FC236}">
                <a16:creationId xmlns:a16="http://schemas.microsoft.com/office/drawing/2014/main" id="{56C122D1-C167-43C1-84DC-3E223EAEA6B8}"/>
              </a:ext>
            </a:extLst>
          </p:cNvPr>
          <p:cNvSpPr/>
          <p:nvPr/>
        </p:nvSpPr>
        <p:spPr>
          <a:xfrm>
            <a:off x="6085497" y="4019833"/>
            <a:ext cx="2967631" cy="781107"/>
          </a:xfrm>
          <a:prstGeom prst="roundRect">
            <a:avLst/>
          </a:prstGeom>
          <a:solidFill>
            <a:schemeClr val="accent5">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Finding a more effective way to engage with marginalised groups.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Rounded Corners 10">
            <a:extLst>
              <a:ext uri="{FF2B5EF4-FFF2-40B4-BE49-F238E27FC236}">
                <a16:creationId xmlns:a16="http://schemas.microsoft.com/office/drawing/2014/main" id="{8F5B9FD0-DDA9-4D87-93EF-2203E58C0A21}"/>
              </a:ext>
            </a:extLst>
          </p:cNvPr>
          <p:cNvSpPr/>
          <p:nvPr/>
        </p:nvSpPr>
        <p:spPr>
          <a:xfrm>
            <a:off x="206412" y="2355930"/>
            <a:ext cx="3031359" cy="1301913"/>
          </a:xfrm>
          <a:prstGeom prst="roundRect">
            <a:avLst/>
          </a:prstGeom>
          <a:solidFill>
            <a:schemeClr val="accent5">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“As a young person, time is not the issue but rather the lack of communication. Having someone being in contact with you and keeping you up to date would be a lot more helpful than just waiting in the dark.”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Rounded Corners 11">
            <a:extLst>
              <a:ext uri="{FF2B5EF4-FFF2-40B4-BE49-F238E27FC236}">
                <a16:creationId xmlns:a16="http://schemas.microsoft.com/office/drawing/2014/main" id="{30F8A037-AA69-4239-8CE9-54173B188AE0}"/>
              </a:ext>
            </a:extLst>
          </p:cNvPr>
          <p:cNvSpPr/>
          <p:nvPr/>
        </p:nvSpPr>
        <p:spPr>
          <a:xfrm>
            <a:off x="4070506" y="916765"/>
            <a:ext cx="1848579" cy="1479321"/>
          </a:xfrm>
          <a:prstGeom prst="roundRect">
            <a:avLst/>
          </a:prstGeom>
          <a:solidFill>
            <a:schemeClr val="accent5">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Advertising of support available that is accessible. How to reach you people that don’t access any services of know about current forums?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Rounded Corners 12">
            <a:extLst>
              <a:ext uri="{FF2B5EF4-FFF2-40B4-BE49-F238E27FC236}">
                <a16:creationId xmlns:a16="http://schemas.microsoft.com/office/drawing/2014/main" id="{8C8151D3-320C-4790-88E3-77304ADB2F88}"/>
              </a:ext>
            </a:extLst>
          </p:cNvPr>
          <p:cNvSpPr/>
          <p:nvPr/>
        </p:nvSpPr>
        <p:spPr>
          <a:xfrm>
            <a:off x="6085497" y="2825393"/>
            <a:ext cx="2996594" cy="1102288"/>
          </a:xfrm>
          <a:prstGeom prst="roundRect">
            <a:avLst/>
          </a:prstGeom>
          <a:solidFill>
            <a:schemeClr val="accent5">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Joined up approach/better information sharing between service to avoid young people having to repeat their stories to numerous strangers.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tangle: Rounded Corners 13">
            <a:extLst>
              <a:ext uri="{FF2B5EF4-FFF2-40B4-BE49-F238E27FC236}">
                <a16:creationId xmlns:a16="http://schemas.microsoft.com/office/drawing/2014/main" id="{6801BBB1-3F3C-4042-9BD3-242FC144ED9B}"/>
              </a:ext>
            </a:extLst>
          </p:cNvPr>
          <p:cNvSpPr/>
          <p:nvPr/>
        </p:nvSpPr>
        <p:spPr>
          <a:xfrm>
            <a:off x="539572" y="5304427"/>
            <a:ext cx="2493928" cy="914400"/>
          </a:xfrm>
          <a:prstGeom prst="roundRect">
            <a:avLst/>
          </a:prstGeom>
          <a:solidFill>
            <a:srgbClr val="66FFFF"/>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Adopting even more person-centred/holistic approach to working with YP.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Rectangle: Rounded Corners 14">
            <a:extLst>
              <a:ext uri="{FF2B5EF4-FFF2-40B4-BE49-F238E27FC236}">
                <a16:creationId xmlns:a16="http://schemas.microsoft.com/office/drawing/2014/main" id="{54E954FD-A1A1-419F-B19A-9F7E246E3B8F}"/>
              </a:ext>
            </a:extLst>
          </p:cNvPr>
          <p:cNvSpPr/>
          <p:nvPr/>
        </p:nvSpPr>
        <p:spPr>
          <a:xfrm>
            <a:off x="179512" y="3746914"/>
            <a:ext cx="3058259" cy="962249"/>
          </a:xfrm>
          <a:prstGeom prst="roundRect">
            <a:avLst/>
          </a:prstGeom>
          <a:solidFill>
            <a:schemeClr val="accent5">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Extending brief/crisis interventions with something creative like this? Not just signposting but really facilitation them to get into this programme.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Rounded Corners 15">
            <a:extLst>
              <a:ext uri="{FF2B5EF4-FFF2-40B4-BE49-F238E27FC236}">
                <a16:creationId xmlns:a16="http://schemas.microsoft.com/office/drawing/2014/main" id="{C08983A2-74E2-489C-882F-99D512294AA7}"/>
              </a:ext>
            </a:extLst>
          </p:cNvPr>
          <p:cNvSpPr/>
          <p:nvPr/>
        </p:nvSpPr>
        <p:spPr>
          <a:xfrm>
            <a:off x="3490371" y="5317678"/>
            <a:ext cx="2551538" cy="914400"/>
          </a:xfrm>
          <a:prstGeom prst="roundRect">
            <a:avLst/>
          </a:prstGeom>
          <a:solidFill>
            <a:srgbClr val="66FFFF"/>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Improve accessibility to information, resources, events &amp; support</a:t>
            </a:r>
            <a:r>
              <a:rPr lang="en-GB" sz="1800" dirty="0">
                <a:effectLst/>
                <a:latin typeface="Arial" panose="020B0604020202020204" pitchFamily="34" charset="0"/>
                <a:ea typeface="Calibri" panose="020F0502020204030204" pitchFamily="34" charset="0"/>
                <a:cs typeface="Times New Roman" panose="02020603050405020304" pitchFamily="18" charset="0"/>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Rectangle: Rounded Corners 16">
            <a:extLst>
              <a:ext uri="{FF2B5EF4-FFF2-40B4-BE49-F238E27FC236}">
                <a16:creationId xmlns:a16="http://schemas.microsoft.com/office/drawing/2014/main" id="{D1459B92-193B-4F74-A718-8591733F0C96}"/>
              </a:ext>
            </a:extLst>
          </p:cNvPr>
          <p:cNvSpPr/>
          <p:nvPr/>
        </p:nvSpPr>
        <p:spPr>
          <a:xfrm>
            <a:off x="6498780" y="5304426"/>
            <a:ext cx="2365038" cy="914400"/>
          </a:xfrm>
          <a:prstGeom prst="roundRect">
            <a:avLst/>
          </a:prstGeom>
          <a:solidFill>
            <a:srgbClr val="66FFFF"/>
          </a:solidFill>
        </p:spPr>
        <p:style>
          <a:lnRef idx="2">
            <a:schemeClr val="dk1"/>
          </a:lnRef>
          <a:fillRef idx="1">
            <a:schemeClr val="lt1"/>
          </a:fillRef>
          <a:effectRef idx="0">
            <a:schemeClr val="dk1"/>
          </a:effectRef>
          <a:fontRef idx="minor">
            <a:schemeClr val="dk1"/>
          </a:fontRef>
        </p:style>
        <p:txBody>
          <a:bodyPr rtlCol="0" anchor="ct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Improved communication between partner agencies.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9" name="Straight Arrow Connector 18">
            <a:extLst>
              <a:ext uri="{FF2B5EF4-FFF2-40B4-BE49-F238E27FC236}">
                <a16:creationId xmlns:a16="http://schemas.microsoft.com/office/drawing/2014/main" id="{2B99C8FF-EA61-484D-A786-26AD22782EE9}"/>
              </a:ext>
            </a:extLst>
          </p:cNvPr>
          <p:cNvCxnSpPr>
            <a:cxnSpLocks/>
          </p:cNvCxnSpPr>
          <p:nvPr/>
        </p:nvCxnSpPr>
        <p:spPr>
          <a:xfrm>
            <a:off x="1979712" y="4882235"/>
            <a:ext cx="0" cy="2556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7AAF1621-A410-4A01-AB6F-A1063946C36A}"/>
              </a:ext>
            </a:extLst>
          </p:cNvPr>
          <p:cNvCxnSpPr>
            <a:cxnSpLocks/>
          </p:cNvCxnSpPr>
          <p:nvPr/>
        </p:nvCxnSpPr>
        <p:spPr>
          <a:xfrm>
            <a:off x="4716016" y="4709163"/>
            <a:ext cx="0" cy="42873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715BA18A-5B29-4CF9-B25E-B916B61772DB}"/>
              </a:ext>
            </a:extLst>
          </p:cNvPr>
          <p:cNvCxnSpPr>
            <a:cxnSpLocks/>
          </p:cNvCxnSpPr>
          <p:nvPr/>
        </p:nvCxnSpPr>
        <p:spPr>
          <a:xfrm>
            <a:off x="7668344" y="4882235"/>
            <a:ext cx="0" cy="2556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E92FA876-B138-4AB3-95BE-9502260E7E42}"/>
              </a:ext>
            </a:extLst>
          </p:cNvPr>
          <p:cNvSpPr txBox="1"/>
          <p:nvPr/>
        </p:nvSpPr>
        <p:spPr>
          <a:xfrm>
            <a:off x="169834" y="4781206"/>
            <a:ext cx="1433719" cy="523220"/>
          </a:xfrm>
          <a:prstGeom prst="rect">
            <a:avLst/>
          </a:prstGeom>
          <a:noFill/>
        </p:spPr>
        <p:txBody>
          <a:bodyPr wrap="square" rtlCol="0">
            <a:spAutoFit/>
          </a:bodyPr>
          <a:lstStyle/>
          <a:p>
            <a:r>
              <a:rPr lang="en-GB" sz="2800" dirty="0"/>
              <a:t>Themes</a:t>
            </a:r>
          </a:p>
        </p:txBody>
      </p:sp>
    </p:spTree>
    <p:extLst>
      <p:ext uri="{BB962C8B-B14F-4D97-AF65-F5344CB8AC3E}">
        <p14:creationId xmlns:p14="http://schemas.microsoft.com/office/powerpoint/2010/main" val="34409277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74638"/>
            <a:ext cx="8229600" cy="1143000"/>
          </a:xfrm>
          <a:prstGeom prst="rect">
            <a:avLst/>
          </a:prstGeom>
        </p:spPr>
        <p:txBody>
          <a:bodyPr vert="horz" lIns="91440" tIns="45720" rIns="91440" bIns="45720" rtlCol="0" anchor="ctr">
            <a:normAutofit/>
          </a:bodyPr>
          <a:lstStyle/>
          <a:p>
            <a:pPr>
              <a:spcBef>
                <a:spcPct val="0"/>
              </a:spcBef>
              <a:spcAft>
                <a:spcPts val="600"/>
              </a:spcAft>
            </a:pPr>
            <a:r>
              <a:rPr lang="en-GB" sz="3200" b="1" dirty="0">
                <a:latin typeface="+mj-lt"/>
                <a:ea typeface="+mj-ea"/>
                <a:cs typeface="+mj-cs"/>
              </a:rPr>
              <a:t>I THRIVE </a:t>
            </a:r>
          </a:p>
        </p:txBody>
      </p:sp>
      <p:pic>
        <p:nvPicPr>
          <p:cNvPr id="5" name="Content Placeholder 4">
            <a:extLst>
              <a:ext uri="{FF2B5EF4-FFF2-40B4-BE49-F238E27FC236}">
                <a16:creationId xmlns:a16="http://schemas.microsoft.com/office/drawing/2014/main" id="{C2CB0E14-4F91-438B-A45F-8D61BBC35B7E}"/>
              </a:ext>
            </a:extLst>
          </p:cNvPr>
          <p:cNvPicPr>
            <a:picLocks noGrp="1"/>
          </p:cNvPicPr>
          <p:nvPr>
            <p:ph sz="half" idx="1"/>
          </p:nvPr>
        </p:nvPicPr>
        <p:blipFill>
          <a:blip r:embed="rId3" cstate="print">
            <a:extLst>
              <a:ext uri="{28A0092B-C50C-407E-A947-70E740481C1C}">
                <a14:useLocalDpi xmlns:a14="http://schemas.microsoft.com/office/drawing/2010/main" val="0"/>
              </a:ext>
            </a:extLst>
          </a:blip>
          <a:stretch>
            <a:fillRect/>
          </a:stretch>
        </p:blipFill>
        <p:spPr bwMode="auto">
          <a:xfrm>
            <a:off x="251520" y="1600200"/>
            <a:ext cx="4038600" cy="4100103"/>
          </a:xfrm>
          <a:prstGeom prst="rect">
            <a:avLst/>
          </a:prstGeom>
          <a:solidFill>
            <a:srgbClr val="5B9BD5"/>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0" name="TextBox 9"/>
          <p:cNvSpPr txBox="1"/>
          <p:nvPr/>
        </p:nvSpPr>
        <p:spPr>
          <a:xfrm>
            <a:off x="4648200" y="1600200"/>
            <a:ext cx="4038600" cy="4756150"/>
          </a:xfrm>
          <a:prstGeom prst="rect">
            <a:avLst/>
          </a:prstGeom>
        </p:spPr>
        <p:txBody>
          <a:bodyPr vert="horz" lIns="91440" tIns="45720" rIns="91440" bIns="45720" rtlCol="0">
            <a:normAutofit fontScale="55000" lnSpcReduction="20000"/>
          </a:bodyPr>
          <a:lstStyle/>
          <a:p>
            <a:pPr>
              <a:lnSpc>
                <a:spcPct val="90000"/>
              </a:lnSpc>
              <a:spcBef>
                <a:spcPct val="20000"/>
              </a:spcBef>
              <a:buFont typeface="Arial" panose="020B0604020202020204" pitchFamily="34" charset="0"/>
            </a:pPr>
            <a:r>
              <a:rPr lang="en-GB" sz="2300" b="1" u="sng" dirty="0"/>
              <a:t>Thriving </a:t>
            </a:r>
          </a:p>
          <a:p>
            <a:pPr>
              <a:lnSpc>
                <a:spcPct val="90000"/>
              </a:lnSpc>
              <a:spcBef>
                <a:spcPct val="20000"/>
              </a:spcBef>
              <a:buFont typeface="Arial" panose="020B0604020202020204" pitchFamily="34" charset="0"/>
            </a:pPr>
            <a:endParaRPr lang="en-GB" sz="2300" b="1" u="sng" dirty="0"/>
          </a:p>
          <a:p>
            <a:pPr>
              <a:lnSpc>
                <a:spcPct val="90000"/>
              </a:lnSpc>
              <a:spcBef>
                <a:spcPct val="20000"/>
              </a:spcBef>
              <a:buFont typeface="Arial" panose="020B0604020202020204" pitchFamily="34" charset="0"/>
            </a:pPr>
            <a:r>
              <a:rPr lang="en-GB" sz="2300" b="1" u="sng" dirty="0"/>
              <a:t>Getting Advice</a:t>
            </a:r>
          </a:p>
          <a:p>
            <a:pPr>
              <a:lnSpc>
                <a:spcPct val="90000"/>
              </a:lnSpc>
              <a:spcBef>
                <a:spcPct val="20000"/>
              </a:spcBef>
              <a:buFont typeface="Arial" panose="020B0604020202020204" pitchFamily="34" charset="0"/>
            </a:pPr>
            <a:r>
              <a:rPr lang="en-GB" sz="2300" b="0" i="0" dirty="0">
                <a:effectLst/>
              </a:rPr>
              <a:t>Children and </a:t>
            </a:r>
            <a:r>
              <a:rPr lang="en-GB" sz="2300" dirty="0"/>
              <a:t>young people </a:t>
            </a:r>
            <a:r>
              <a:rPr lang="en-GB" sz="2300" b="0" i="0" dirty="0">
                <a:effectLst/>
              </a:rPr>
              <a:t>with mild or temporary difficulties AND those with fluctuating or ongoing severe difficulties, who are managing their own health and not wanting goals-based specialist input.</a:t>
            </a:r>
            <a:endParaRPr lang="en-GB" sz="2300" b="1" u="sng" dirty="0"/>
          </a:p>
          <a:p>
            <a:pPr>
              <a:lnSpc>
                <a:spcPct val="90000"/>
              </a:lnSpc>
              <a:spcBef>
                <a:spcPct val="20000"/>
              </a:spcBef>
              <a:buFont typeface="Arial" panose="020B0604020202020204" pitchFamily="34" charset="0"/>
            </a:pPr>
            <a:endParaRPr lang="en-GB" sz="2300" dirty="0"/>
          </a:p>
          <a:p>
            <a:pPr>
              <a:lnSpc>
                <a:spcPct val="90000"/>
              </a:lnSpc>
              <a:spcBef>
                <a:spcPct val="20000"/>
              </a:spcBef>
              <a:buFont typeface="Arial" panose="020B0604020202020204" pitchFamily="34" charset="0"/>
            </a:pPr>
            <a:r>
              <a:rPr lang="en-GB" sz="2300" b="1" u="sng" dirty="0"/>
              <a:t>Getting Help</a:t>
            </a:r>
          </a:p>
          <a:p>
            <a:pPr>
              <a:lnSpc>
                <a:spcPct val="90000"/>
              </a:lnSpc>
              <a:spcBef>
                <a:spcPct val="20000"/>
              </a:spcBef>
              <a:buFont typeface="Arial" panose="020B0604020202020204" pitchFamily="34" charset="0"/>
            </a:pPr>
            <a:r>
              <a:rPr lang="en-GB" sz="2300" dirty="0"/>
              <a:t>C</a:t>
            </a:r>
            <a:r>
              <a:rPr lang="en-GB" sz="2300" b="0" i="0" dirty="0">
                <a:effectLst/>
              </a:rPr>
              <a:t>hildren</a:t>
            </a:r>
            <a:r>
              <a:rPr lang="en-GB" sz="2300" dirty="0"/>
              <a:t>,</a:t>
            </a:r>
            <a:r>
              <a:rPr lang="en-GB" sz="2300" b="0" i="0" dirty="0">
                <a:effectLst/>
              </a:rPr>
              <a:t> young people and families who would benefit from focused, evidence-based help and support, with clear aims, and criteria for assessing whether these aims have been achieved – CHUMS, Counselling etc</a:t>
            </a:r>
            <a:endParaRPr lang="en-GB" sz="2300" b="1" u="sng" dirty="0"/>
          </a:p>
          <a:p>
            <a:pPr>
              <a:lnSpc>
                <a:spcPct val="90000"/>
              </a:lnSpc>
              <a:spcBef>
                <a:spcPct val="20000"/>
              </a:spcBef>
              <a:buFont typeface="Arial" panose="020B0604020202020204" pitchFamily="34" charset="0"/>
            </a:pPr>
            <a:endParaRPr lang="en-GB" sz="2300" dirty="0"/>
          </a:p>
          <a:p>
            <a:pPr>
              <a:lnSpc>
                <a:spcPct val="90000"/>
              </a:lnSpc>
              <a:spcBef>
                <a:spcPct val="20000"/>
              </a:spcBef>
              <a:buFont typeface="Arial" panose="020B0604020202020204" pitchFamily="34" charset="0"/>
            </a:pPr>
            <a:r>
              <a:rPr lang="en-GB" sz="2300" b="1" u="sng" dirty="0"/>
              <a:t>Getting More Help </a:t>
            </a:r>
          </a:p>
          <a:p>
            <a:pPr>
              <a:lnSpc>
                <a:spcPct val="90000"/>
              </a:lnSpc>
              <a:spcBef>
                <a:spcPct val="20000"/>
              </a:spcBef>
              <a:buFont typeface="Arial" panose="020B0604020202020204" pitchFamily="34" charset="0"/>
            </a:pPr>
            <a:r>
              <a:rPr lang="en-GB" sz="2300" dirty="0"/>
              <a:t>Children , young people  who n</a:t>
            </a:r>
            <a:r>
              <a:rPr lang="en-GB" sz="2300" b="0" i="0" dirty="0">
                <a:effectLst/>
              </a:rPr>
              <a:t>eed EXTENSIVE, focuse</a:t>
            </a:r>
            <a:r>
              <a:rPr lang="en-GB" sz="2300" dirty="0"/>
              <a:t>d and</a:t>
            </a:r>
            <a:r>
              <a:rPr lang="en-GB" sz="2300" b="0" i="0" dirty="0">
                <a:effectLst/>
              </a:rPr>
              <a:t> evidence-based interventions.  Children with a range of overlapping needs that mean they may require greater input, such as the coexistence of autistic spectrum disorder (ASD), major trauma or broken attachment</a:t>
            </a:r>
          </a:p>
          <a:p>
            <a:pPr>
              <a:lnSpc>
                <a:spcPct val="90000"/>
              </a:lnSpc>
              <a:spcBef>
                <a:spcPct val="20000"/>
              </a:spcBef>
              <a:buFont typeface="Arial" panose="020B0604020202020204" pitchFamily="34" charset="0"/>
            </a:pPr>
            <a:endParaRPr lang="en-GB" sz="2300" u="sng" dirty="0"/>
          </a:p>
          <a:p>
            <a:pPr>
              <a:lnSpc>
                <a:spcPct val="90000"/>
              </a:lnSpc>
              <a:spcBef>
                <a:spcPct val="20000"/>
              </a:spcBef>
              <a:buFont typeface="Arial" panose="020B0604020202020204" pitchFamily="34" charset="0"/>
            </a:pPr>
            <a:r>
              <a:rPr lang="en-GB" sz="2300" b="1" u="sng" dirty="0"/>
              <a:t>Getting Risk Support</a:t>
            </a:r>
            <a:endParaRPr lang="en-GB" sz="2300" u="sng" dirty="0"/>
          </a:p>
          <a:p>
            <a:pPr>
              <a:lnSpc>
                <a:spcPct val="90000"/>
              </a:lnSpc>
              <a:spcBef>
                <a:spcPct val="20000"/>
              </a:spcBef>
              <a:buFont typeface="Arial" panose="020B0604020202020204" pitchFamily="34" charset="0"/>
            </a:pPr>
            <a:r>
              <a:rPr lang="en-GB" sz="2300" b="0" i="0" u="sng" dirty="0">
                <a:effectLst/>
              </a:rPr>
              <a:t>C&amp;YP</a:t>
            </a:r>
            <a:r>
              <a:rPr lang="en-GB" sz="2300" u="sng" dirty="0"/>
              <a:t> who </a:t>
            </a:r>
            <a:r>
              <a:rPr lang="en-GB" sz="2300" b="0" i="0" dirty="0">
                <a:effectLst/>
              </a:rPr>
              <a:t>despite extensive input, they or their family are currently unable to make use of help, more help or advice AND they remain a risk to self or others.</a:t>
            </a:r>
            <a:endParaRPr lang="en-GB" sz="2300" b="1" u="sng" dirty="0"/>
          </a:p>
          <a:p>
            <a:pPr>
              <a:lnSpc>
                <a:spcPct val="90000"/>
              </a:lnSpc>
              <a:spcBef>
                <a:spcPct val="20000"/>
              </a:spcBef>
              <a:buFont typeface="Arial" panose="020B0604020202020204" pitchFamily="34" charset="0"/>
            </a:pPr>
            <a:endParaRPr lang="en-GB" sz="900" b="1" u="sng" dirty="0"/>
          </a:p>
          <a:p>
            <a:pPr>
              <a:lnSpc>
                <a:spcPct val="90000"/>
              </a:lnSpc>
              <a:spcBef>
                <a:spcPct val="20000"/>
              </a:spcBef>
              <a:buFont typeface="Arial" panose="020B0604020202020204" pitchFamily="34" charset="0"/>
            </a:pPr>
            <a:endParaRPr lang="en-GB" sz="900" b="1" u="sng" dirty="0"/>
          </a:p>
          <a:p>
            <a:pPr marL="285750" indent="-285750">
              <a:lnSpc>
                <a:spcPct val="90000"/>
              </a:lnSpc>
              <a:spcBef>
                <a:spcPct val="20000"/>
              </a:spcBef>
              <a:buFont typeface="Arial" panose="020B0604020202020204" pitchFamily="34" charset="0"/>
              <a:buChar char="•"/>
            </a:pPr>
            <a:endParaRPr lang="en-GB" sz="900" dirty="0"/>
          </a:p>
        </p:txBody>
      </p:sp>
      <p:sp>
        <p:nvSpPr>
          <p:cNvPr id="4" name="Slide Number Placeholder 3">
            <a:extLst>
              <a:ext uri="{FF2B5EF4-FFF2-40B4-BE49-F238E27FC236}">
                <a16:creationId xmlns:a16="http://schemas.microsoft.com/office/drawing/2014/main" id="{1FF5B293-C868-4CC7-8803-FD15B339EED7}"/>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22</a:t>
            </a:fld>
            <a:endParaRPr lang="en-GB"/>
          </a:p>
        </p:txBody>
      </p:sp>
    </p:spTree>
    <p:extLst>
      <p:ext uri="{BB962C8B-B14F-4D97-AF65-F5344CB8AC3E}">
        <p14:creationId xmlns:p14="http://schemas.microsoft.com/office/powerpoint/2010/main" val="42112363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74638"/>
            <a:ext cx="8229600" cy="1143000"/>
          </a:xfrm>
          <a:prstGeom prst="rect">
            <a:avLst/>
          </a:prstGeom>
        </p:spPr>
        <p:txBody>
          <a:bodyPr vert="horz" lIns="91440" tIns="45720" rIns="91440" bIns="45720" rtlCol="0" anchor="ctr">
            <a:normAutofit/>
          </a:bodyPr>
          <a:lstStyle/>
          <a:p>
            <a:pPr>
              <a:spcBef>
                <a:spcPct val="0"/>
              </a:spcBef>
              <a:spcAft>
                <a:spcPts val="600"/>
              </a:spcAft>
            </a:pPr>
            <a:r>
              <a:rPr lang="en-GB" sz="3200" b="1" dirty="0">
                <a:latin typeface="+mj-lt"/>
                <a:ea typeface="+mj-ea"/>
                <a:cs typeface="+mj-cs"/>
              </a:rPr>
              <a:t>Introduction to I thrive I THRIVE </a:t>
            </a:r>
          </a:p>
        </p:txBody>
      </p:sp>
      <p:sp>
        <p:nvSpPr>
          <p:cNvPr id="10" name="TextBox 9"/>
          <p:cNvSpPr txBox="1"/>
          <p:nvPr/>
        </p:nvSpPr>
        <p:spPr>
          <a:xfrm>
            <a:off x="4648200" y="1600200"/>
            <a:ext cx="4038600" cy="4756150"/>
          </a:xfrm>
          <a:prstGeom prst="rect">
            <a:avLst/>
          </a:prstGeom>
        </p:spPr>
        <p:txBody>
          <a:bodyPr vert="horz" lIns="91440" tIns="45720" rIns="91440" bIns="45720" rtlCol="0">
            <a:normAutofit/>
          </a:bodyPr>
          <a:lstStyle/>
          <a:p>
            <a:pPr>
              <a:lnSpc>
                <a:spcPct val="90000"/>
              </a:lnSpc>
              <a:spcBef>
                <a:spcPct val="20000"/>
              </a:spcBef>
              <a:buFont typeface="Arial" panose="020B0604020202020204" pitchFamily="34" charset="0"/>
            </a:pPr>
            <a:r>
              <a:rPr lang="en-GB" sz="1600" b="1" u="sng" dirty="0"/>
              <a:t> </a:t>
            </a:r>
          </a:p>
          <a:p>
            <a:pPr>
              <a:lnSpc>
                <a:spcPct val="90000"/>
              </a:lnSpc>
              <a:spcBef>
                <a:spcPct val="20000"/>
              </a:spcBef>
              <a:buFont typeface="Arial" panose="020B0604020202020204" pitchFamily="34" charset="0"/>
            </a:pPr>
            <a:r>
              <a:rPr lang="en-GB" sz="1600" dirty="0"/>
              <a:t>We are moving towards system thinking using the I thieve </a:t>
            </a:r>
            <a:r>
              <a:rPr lang="en-GB" sz="1600" dirty="0" err="1"/>
              <a:t>pruinicple</a:t>
            </a:r>
            <a:r>
              <a:rPr lang="en-GB" sz="1600" dirty="0"/>
              <a:t> – a bit </a:t>
            </a:r>
            <a:r>
              <a:rPr lang="en-GB" sz="1600" dirty="0" err="1"/>
              <a:t>fo</a:t>
            </a:r>
            <a:r>
              <a:rPr lang="en-GB" sz="1600" dirty="0"/>
              <a:t> </a:t>
            </a:r>
            <a:r>
              <a:rPr lang="en-GB" sz="1600" dirty="0" err="1"/>
              <a:t>infiormatiokn</a:t>
            </a:r>
            <a:endParaRPr lang="en-GB" sz="1600" dirty="0"/>
          </a:p>
          <a:p>
            <a:pPr>
              <a:lnSpc>
                <a:spcPct val="90000"/>
              </a:lnSpc>
              <a:spcBef>
                <a:spcPct val="20000"/>
              </a:spcBef>
              <a:buFont typeface="Arial" panose="020B0604020202020204" pitchFamily="34" charset="0"/>
            </a:pPr>
            <a:endParaRPr lang="en-GB" sz="900" b="1" u="sng" dirty="0"/>
          </a:p>
          <a:p>
            <a:pPr>
              <a:lnSpc>
                <a:spcPct val="90000"/>
              </a:lnSpc>
              <a:spcBef>
                <a:spcPct val="20000"/>
              </a:spcBef>
              <a:buFont typeface="Arial" panose="020B0604020202020204" pitchFamily="34" charset="0"/>
            </a:pPr>
            <a:endParaRPr lang="en-GB" sz="900" b="1" u="sng" dirty="0"/>
          </a:p>
          <a:p>
            <a:pPr>
              <a:lnSpc>
                <a:spcPct val="90000"/>
              </a:lnSpc>
              <a:spcBef>
                <a:spcPct val="20000"/>
              </a:spcBef>
              <a:buFont typeface="Arial" panose="020B0604020202020204" pitchFamily="34" charset="0"/>
            </a:pPr>
            <a:r>
              <a:rPr lang="en-GB" sz="900" b="0" i="0" dirty="0">
                <a:effectLst/>
              </a:rPr>
              <a:t>Around 80% of children at any one time are experiencing the normal ups and downs of life but do not need individualised advice or support around their mental health issues.</a:t>
            </a:r>
          </a:p>
          <a:p>
            <a:pPr>
              <a:lnSpc>
                <a:spcPct val="90000"/>
              </a:lnSpc>
              <a:spcBef>
                <a:spcPct val="20000"/>
              </a:spcBef>
              <a:buFont typeface="Arial" panose="020B0604020202020204" pitchFamily="34" charset="0"/>
            </a:pPr>
            <a:r>
              <a:rPr lang="en-GB" sz="900" b="0" i="0" dirty="0">
                <a:effectLst/>
              </a:rPr>
              <a:t>They may benefit from prevention and promotion strategies to maintain wellbeing</a:t>
            </a:r>
          </a:p>
          <a:p>
            <a:pPr marL="285750" indent="-285750">
              <a:lnSpc>
                <a:spcPct val="90000"/>
              </a:lnSpc>
              <a:spcBef>
                <a:spcPct val="20000"/>
              </a:spcBef>
              <a:buFont typeface="Arial" panose="020B0604020202020204" pitchFamily="34" charset="0"/>
              <a:buChar char="•"/>
            </a:pPr>
            <a:endParaRPr lang="en-GB" sz="900" dirty="0"/>
          </a:p>
        </p:txBody>
      </p:sp>
      <p:sp>
        <p:nvSpPr>
          <p:cNvPr id="4" name="Slide Number Placeholder 3">
            <a:extLst>
              <a:ext uri="{FF2B5EF4-FFF2-40B4-BE49-F238E27FC236}">
                <a16:creationId xmlns:a16="http://schemas.microsoft.com/office/drawing/2014/main" id="{1FF5B293-C868-4CC7-8803-FD15B339EED7}"/>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23</a:t>
            </a:fld>
            <a:endParaRPr lang="en-GB"/>
          </a:p>
        </p:txBody>
      </p:sp>
      <p:sp>
        <p:nvSpPr>
          <p:cNvPr id="3" name="TextBox 2">
            <a:extLst>
              <a:ext uri="{FF2B5EF4-FFF2-40B4-BE49-F238E27FC236}">
                <a16:creationId xmlns:a16="http://schemas.microsoft.com/office/drawing/2014/main" id="{FE22A777-B16D-40D3-8307-691E7ABD9FF7}"/>
              </a:ext>
            </a:extLst>
          </p:cNvPr>
          <p:cNvSpPr txBox="1"/>
          <p:nvPr/>
        </p:nvSpPr>
        <p:spPr>
          <a:xfrm>
            <a:off x="611560" y="1124744"/>
            <a:ext cx="9145016" cy="369332"/>
          </a:xfrm>
          <a:prstGeom prst="rect">
            <a:avLst/>
          </a:prstGeom>
          <a:noFill/>
        </p:spPr>
        <p:txBody>
          <a:bodyPr wrap="square" rtlCol="0">
            <a:spAutoFit/>
          </a:bodyPr>
          <a:lstStyle/>
          <a:p>
            <a:r>
              <a:rPr lang="en-GB" dirty="0"/>
              <a:t>… </a:t>
            </a:r>
          </a:p>
        </p:txBody>
      </p:sp>
      <p:sp>
        <p:nvSpPr>
          <p:cNvPr id="7" name="Content Placeholder 6">
            <a:extLst>
              <a:ext uri="{FF2B5EF4-FFF2-40B4-BE49-F238E27FC236}">
                <a16:creationId xmlns:a16="http://schemas.microsoft.com/office/drawing/2014/main" id="{3BBC9FCB-ADCE-4361-BE6B-F6C18E02B8A0}"/>
              </a:ext>
            </a:extLst>
          </p:cNvPr>
          <p:cNvSpPr>
            <a:spLocks noGrp="1"/>
          </p:cNvSpPr>
          <p:nvPr>
            <p:ph sz="half" idx="1"/>
          </p:nvPr>
        </p:nvSpPr>
        <p:spPr/>
        <p:txBody>
          <a:bodyPr/>
          <a:lstStyle/>
          <a:p>
            <a:endParaRPr lang="en-GB" dirty="0"/>
          </a:p>
        </p:txBody>
      </p:sp>
      <p:pic>
        <p:nvPicPr>
          <p:cNvPr id="9" name="Content Placeholder 4">
            <a:extLst>
              <a:ext uri="{FF2B5EF4-FFF2-40B4-BE49-F238E27FC236}">
                <a16:creationId xmlns:a16="http://schemas.microsoft.com/office/drawing/2014/main" id="{7CC649C9-04BF-4DAB-96F0-A5C235A88DC6}"/>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0485" y="3668323"/>
            <a:ext cx="2736304" cy="2635546"/>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5748949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FF5B293-C868-4CC7-8803-FD15B339EED7}"/>
              </a:ext>
            </a:extLst>
          </p:cNvPr>
          <p:cNvSpPr>
            <a:spLocks noGrp="1"/>
          </p:cNvSpPr>
          <p:nvPr>
            <p:ph type="sldNum" sz="quarter" idx="12"/>
          </p:nvPr>
        </p:nvSpPr>
        <p:spPr/>
        <p:txBody>
          <a:bodyPr/>
          <a:lstStyle/>
          <a:p>
            <a:fld id="{30A60DCE-9105-48A5-8A92-25C9283756D1}" type="slidenum">
              <a:rPr lang="en-GB" smtClean="0"/>
              <a:t>24</a:t>
            </a:fld>
            <a:endParaRPr lang="en-GB" dirty="0"/>
          </a:p>
        </p:txBody>
      </p:sp>
      <p:sp>
        <p:nvSpPr>
          <p:cNvPr id="2" name="TextBox 1"/>
          <p:cNvSpPr txBox="1"/>
          <p:nvPr/>
        </p:nvSpPr>
        <p:spPr>
          <a:xfrm>
            <a:off x="135829" y="212640"/>
            <a:ext cx="5904656" cy="584775"/>
          </a:xfrm>
          <a:prstGeom prst="rect">
            <a:avLst/>
          </a:prstGeom>
          <a:noFill/>
        </p:spPr>
        <p:txBody>
          <a:bodyPr wrap="square" rtlCol="0">
            <a:spAutoFit/>
          </a:bodyPr>
          <a:lstStyle/>
          <a:p>
            <a:r>
              <a:rPr lang="en-GB" sz="3200" b="1" dirty="0"/>
              <a:t>Key Achievements 2021 / 2022 </a:t>
            </a:r>
            <a:endParaRPr lang="en-GB" sz="4000" b="1" dirty="0"/>
          </a:p>
        </p:txBody>
      </p:sp>
      <p:sp>
        <p:nvSpPr>
          <p:cNvPr id="10" name="TextBox 9"/>
          <p:cNvSpPr txBox="1"/>
          <p:nvPr/>
        </p:nvSpPr>
        <p:spPr>
          <a:xfrm>
            <a:off x="161184" y="812344"/>
            <a:ext cx="8350174" cy="7509748"/>
          </a:xfrm>
          <a:prstGeom prst="rect">
            <a:avLst/>
          </a:prstGeom>
          <a:noFill/>
        </p:spPr>
        <p:txBody>
          <a:bodyPr wrap="square" rtlCol="0">
            <a:spAutoFit/>
          </a:bodyPr>
          <a:lstStyle/>
          <a:p>
            <a:endParaRPr lang="en-GB" sz="1600" b="1" u="sng" dirty="0"/>
          </a:p>
          <a:p>
            <a:r>
              <a:rPr lang="en-GB" sz="1600" dirty="0"/>
              <a:t>Here’s an snap shot of what we done against the priorities so far to date -</a:t>
            </a:r>
            <a:endParaRPr lang="en-GB" sz="1600" b="1" u="sng" dirty="0"/>
          </a:p>
          <a:p>
            <a:r>
              <a:rPr lang="en-GB" sz="1600" b="1" u="sng" dirty="0"/>
              <a:t>Getting Advice</a:t>
            </a:r>
          </a:p>
          <a:p>
            <a:pPr marL="285750" indent="-285750">
              <a:buFont typeface="Arial" panose="020B0604020202020204" pitchFamily="34" charset="0"/>
              <a:buChar char="•"/>
            </a:pPr>
            <a:r>
              <a:rPr lang="en-GB" sz="1600" dirty="0"/>
              <a:t>Social Prescribing supporting  C&amp;YP…. / impact</a:t>
            </a:r>
          </a:p>
          <a:p>
            <a:pPr marL="285750" indent="-285750">
              <a:buFont typeface="Arial" panose="020B0604020202020204" pitchFamily="34" charset="0"/>
              <a:buChar char="•"/>
            </a:pPr>
            <a:r>
              <a:rPr lang="en-GB" sz="1600" dirty="0"/>
              <a:t>Discovery College offer that  is open to </a:t>
            </a:r>
          </a:p>
          <a:p>
            <a:pPr marL="285750" indent="-285750">
              <a:buFont typeface="Arial" panose="020B0604020202020204" pitchFamily="34" charset="0"/>
              <a:buChar char="•"/>
            </a:pPr>
            <a:r>
              <a:rPr lang="en-GB" sz="1600" dirty="0"/>
              <a:t>Service Development funding to increase counselling capacity</a:t>
            </a:r>
          </a:p>
          <a:p>
            <a:pPr marL="285750" indent="-285750">
              <a:buFont typeface="Arial" panose="020B0604020202020204" pitchFamily="34" charset="0"/>
              <a:buChar char="•"/>
            </a:pPr>
            <a:r>
              <a:rPr lang="en-GB" sz="1600" dirty="0"/>
              <a:t>The delivery of Parent  / Carer Psychoeducation  </a:t>
            </a:r>
          </a:p>
          <a:p>
            <a:endParaRPr lang="en-GB" sz="1600" dirty="0"/>
          </a:p>
          <a:p>
            <a:r>
              <a:rPr lang="en-GB" sz="1600" b="1" u="sng" dirty="0"/>
              <a:t>Getting Help</a:t>
            </a:r>
          </a:p>
          <a:p>
            <a:pPr marL="285750" indent="-285750">
              <a:buFont typeface="Arial" panose="020B0604020202020204" pitchFamily="34" charset="0"/>
              <a:buChar char="•"/>
            </a:pPr>
            <a:r>
              <a:rPr lang="en-GB" sz="1600" dirty="0"/>
              <a:t>Mental Health Schools Teams  - cover ag </a:t>
            </a:r>
          </a:p>
          <a:p>
            <a:pPr marL="285750" indent="-285750">
              <a:buFont typeface="Arial" panose="020B0604020202020204" pitchFamily="34" charset="0"/>
              <a:buChar char="•"/>
            </a:pPr>
            <a:r>
              <a:rPr lang="en-GB" sz="1600" dirty="0"/>
              <a:t>Primary Care Access Service  - B&amp;L </a:t>
            </a:r>
          </a:p>
          <a:p>
            <a:pPr marL="285750" indent="-285750">
              <a:buFont typeface="Arial" panose="020B0604020202020204" pitchFamily="34" charset="0"/>
              <a:buChar char="•"/>
            </a:pPr>
            <a:r>
              <a:rPr lang="en-GB" sz="1600" dirty="0"/>
              <a:t>Single CHUMS contract  - B&amp;L </a:t>
            </a:r>
          </a:p>
          <a:p>
            <a:endParaRPr lang="en-GB" sz="1600" dirty="0"/>
          </a:p>
          <a:p>
            <a:r>
              <a:rPr lang="en-GB" sz="1600" b="1" u="sng" dirty="0"/>
              <a:t>Getting More Help </a:t>
            </a:r>
          </a:p>
          <a:p>
            <a:pPr marL="285750" indent="-285750">
              <a:buFont typeface="Arial" panose="020B0604020202020204" pitchFamily="34" charset="0"/>
              <a:buChar char="•"/>
            </a:pPr>
            <a:r>
              <a:rPr lang="en-GB" sz="1600" dirty="0"/>
              <a:t>CAMHS SPOE </a:t>
            </a:r>
          </a:p>
          <a:p>
            <a:pPr marL="285750" indent="-285750">
              <a:buFont typeface="Arial" panose="020B0604020202020204" pitchFamily="34" charset="0"/>
              <a:buChar char="•"/>
            </a:pPr>
            <a:r>
              <a:rPr lang="en-GB" sz="1600" dirty="0"/>
              <a:t>Eating Disorders service  - BLMK </a:t>
            </a:r>
          </a:p>
          <a:p>
            <a:pPr marL="285750" indent="-285750">
              <a:buFont typeface="Arial" panose="020B0604020202020204" pitchFamily="34" charset="0"/>
              <a:buChar char="•"/>
            </a:pPr>
            <a:r>
              <a:rPr lang="en-GB" sz="1600" dirty="0"/>
              <a:t>Neuro Developmental service – B&amp;L</a:t>
            </a:r>
          </a:p>
          <a:p>
            <a:endParaRPr lang="en-GB" sz="1600" dirty="0"/>
          </a:p>
          <a:p>
            <a:r>
              <a:rPr lang="en-GB" sz="1600" b="1" u="sng" dirty="0"/>
              <a:t>Getting Risk Support</a:t>
            </a:r>
          </a:p>
          <a:p>
            <a:pPr marL="285750" indent="-285750">
              <a:buFont typeface="Arial" panose="020B0604020202020204" pitchFamily="34" charset="0"/>
              <a:buChar char="•"/>
            </a:pPr>
            <a:r>
              <a:rPr lang="en-GB" sz="1600" dirty="0"/>
              <a:t>Crisis  / Home Treatment service 			</a:t>
            </a:r>
            <a:r>
              <a:rPr lang="en-GB" sz="1600" b="1" dirty="0"/>
              <a:t>Segment from thrive – cropped  						as image </a:t>
            </a:r>
          </a:p>
          <a:p>
            <a:pPr marL="285750" indent="-285750">
              <a:buFont typeface="Arial" panose="020B0604020202020204" pitchFamily="34" charset="0"/>
              <a:buChar char="•"/>
            </a:pPr>
            <a:r>
              <a:rPr lang="en-GB" sz="1600" dirty="0"/>
              <a:t>Evergreen Inpatient service</a:t>
            </a:r>
          </a:p>
          <a:p>
            <a:pPr marL="285750" indent="-285750">
              <a:buFont typeface="Arial" panose="020B0604020202020204" pitchFamily="34" charset="0"/>
              <a:buChar char="•"/>
            </a:pPr>
            <a:r>
              <a:rPr lang="en-GB" sz="1600" dirty="0"/>
              <a:t>Intensive support teams</a:t>
            </a:r>
          </a:p>
          <a:p>
            <a:pPr marL="742950" lvl="1" indent="-285750">
              <a:buFont typeface="Arial" panose="020B0604020202020204" pitchFamily="34" charset="0"/>
              <a:buChar char="•"/>
            </a:pPr>
            <a:r>
              <a:rPr lang="en-GB" sz="1600" dirty="0"/>
              <a:t>Eating Disorder </a:t>
            </a:r>
          </a:p>
          <a:p>
            <a:pPr marL="742950" lvl="1" indent="-285750">
              <a:buFont typeface="Arial" panose="020B0604020202020204" pitchFamily="34" charset="0"/>
              <a:buChar char="•"/>
            </a:pPr>
            <a:r>
              <a:rPr lang="en-GB" sz="1600" dirty="0"/>
              <a:t>Neuro Developmental </a:t>
            </a:r>
          </a:p>
          <a:p>
            <a:pPr marL="742950" lvl="1"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b="1" u="sng" dirty="0"/>
          </a:p>
          <a:p>
            <a:endParaRPr lang="en-GB" sz="1600" b="1" u="sng" dirty="0"/>
          </a:p>
          <a:p>
            <a:endParaRPr lang="en-GB" sz="1600" b="1" u="sng"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701647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FF5B293-C868-4CC7-8803-FD15B339EED7}"/>
              </a:ext>
            </a:extLst>
          </p:cNvPr>
          <p:cNvSpPr>
            <a:spLocks noGrp="1"/>
          </p:cNvSpPr>
          <p:nvPr>
            <p:ph type="sldNum" sz="quarter" idx="12"/>
          </p:nvPr>
        </p:nvSpPr>
        <p:spPr/>
        <p:txBody>
          <a:bodyPr/>
          <a:lstStyle/>
          <a:p>
            <a:fld id="{30A60DCE-9105-48A5-8A92-25C9283756D1}" type="slidenum">
              <a:rPr lang="en-GB" smtClean="0"/>
              <a:t>3</a:t>
            </a:fld>
            <a:endParaRPr lang="en-GB" dirty="0"/>
          </a:p>
        </p:txBody>
      </p:sp>
      <p:sp>
        <p:nvSpPr>
          <p:cNvPr id="2" name="TextBox 1"/>
          <p:cNvSpPr txBox="1"/>
          <p:nvPr/>
        </p:nvSpPr>
        <p:spPr>
          <a:xfrm>
            <a:off x="316829" y="404664"/>
            <a:ext cx="6236371" cy="584775"/>
          </a:xfrm>
          <a:prstGeom prst="rect">
            <a:avLst/>
          </a:prstGeom>
          <a:noFill/>
        </p:spPr>
        <p:txBody>
          <a:bodyPr wrap="square" rtlCol="0">
            <a:spAutoFit/>
          </a:bodyPr>
          <a:lstStyle/>
          <a:p>
            <a:r>
              <a:rPr lang="en-GB" sz="3200" b="1" dirty="0"/>
              <a:t>Local Transformation Plan 2021 / 22</a:t>
            </a:r>
            <a:endParaRPr lang="en-GB" sz="4000" b="1" dirty="0"/>
          </a:p>
        </p:txBody>
      </p:sp>
      <p:sp>
        <p:nvSpPr>
          <p:cNvPr id="10" name="TextBox 9"/>
          <p:cNvSpPr txBox="1"/>
          <p:nvPr/>
        </p:nvSpPr>
        <p:spPr>
          <a:xfrm>
            <a:off x="316829" y="1700808"/>
            <a:ext cx="8215611" cy="3785652"/>
          </a:xfrm>
          <a:prstGeom prst="rect">
            <a:avLst/>
          </a:prstGeom>
          <a:solidFill>
            <a:srgbClr val="FFFFCC"/>
          </a:solidFill>
        </p:spPr>
        <p:txBody>
          <a:bodyPr wrap="square" rtlCol="0">
            <a:spAutoFit/>
          </a:bodyPr>
          <a:lstStyle/>
          <a:p>
            <a:r>
              <a:rPr lang="en-GB" sz="1600" dirty="0">
                <a:latin typeface="+mj-lt"/>
                <a:ea typeface="Calibri" panose="020F0502020204030204" pitchFamily="34" charset="0"/>
              </a:rPr>
              <a:t>The involvement of C&amp;Y….in the transformation of C&amp;YP MH services is crucial to those developing services across BLMK. </a:t>
            </a:r>
          </a:p>
          <a:p>
            <a:endParaRPr lang="en-GB" sz="1600" dirty="0">
              <a:latin typeface="+mj-lt"/>
              <a:ea typeface="Calibri" panose="020F0502020204030204" pitchFamily="34" charset="0"/>
            </a:endParaRPr>
          </a:p>
          <a:p>
            <a:r>
              <a:rPr lang="en-GB" sz="1600" dirty="0">
                <a:latin typeface="+mj-lt"/>
                <a:ea typeface="Calibri" panose="020F0502020204030204" pitchFamily="34" charset="0"/>
              </a:rPr>
              <a:t>We wanted to ensure that young people were engaged in the process and understood what we were trying to achieve.  </a:t>
            </a:r>
          </a:p>
          <a:p>
            <a:endParaRPr lang="en-GB" sz="1600" dirty="0">
              <a:latin typeface="+mj-lt"/>
              <a:ea typeface="Calibri" panose="020F0502020204030204" pitchFamily="34" charset="0"/>
            </a:endParaRPr>
          </a:p>
          <a:p>
            <a:r>
              <a:rPr lang="en-GB" sz="1600" dirty="0">
                <a:latin typeface="+mj-lt"/>
                <a:ea typeface="Calibri" panose="020F0502020204030204" pitchFamily="34" charset="0"/>
              </a:rPr>
              <a:t>CYP considered this and fedback their collective understanding of the LTP  using the medium of art.</a:t>
            </a:r>
          </a:p>
          <a:p>
            <a:endParaRPr lang="en-GB" sz="1600" dirty="0">
              <a:latin typeface="+mj-lt"/>
              <a:ea typeface="Calibri" panose="020F0502020204030204" pitchFamily="34" charset="0"/>
            </a:endParaRPr>
          </a:p>
          <a:p>
            <a:r>
              <a:rPr lang="en-GB" sz="1600" dirty="0">
                <a:latin typeface="+mj-lt"/>
                <a:ea typeface="Calibri" panose="020F0502020204030204" pitchFamily="34" charset="0"/>
              </a:rPr>
              <a:t>The next slide captures this.. With thanks to Jay.. And the </a:t>
            </a:r>
            <a:r>
              <a:rPr lang="en-GB" sz="1600" dirty="0" err="1">
                <a:latin typeface="+mj-lt"/>
                <a:ea typeface="Calibri" panose="020F0502020204030204" pitchFamily="34" charset="0"/>
              </a:rPr>
              <a:t>the</a:t>
            </a:r>
            <a:r>
              <a:rPr lang="en-GB" sz="1600" dirty="0">
                <a:latin typeface="+mj-lt"/>
                <a:ea typeface="Calibri" panose="020F0502020204030204" pitchFamily="34" charset="0"/>
              </a:rPr>
              <a:t> team of young people</a:t>
            </a:r>
          </a:p>
          <a:p>
            <a:endParaRPr lang="en-GB" sz="1600" dirty="0">
              <a:latin typeface="+mj-lt"/>
              <a:ea typeface="Calibri" panose="020F0502020204030204" pitchFamily="34" charset="0"/>
            </a:endParaRPr>
          </a:p>
          <a:p>
            <a:endParaRPr lang="en-GB" sz="1600" dirty="0">
              <a:latin typeface="+mj-lt"/>
              <a:ea typeface="Calibri" panose="020F0502020204030204" pitchFamily="34" charset="0"/>
            </a:endParaRPr>
          </a:p>
          <a:p>
            <a:endParaRPr lang="en-GB" sz="1600" dirty="0">
              <a:latin typeface="+mj-lt"/>
              <a:ea typeface="Calibri" panose="020F0502020204030204" pitchFamily="34" charset="0"/>
            </a:endParaRPr>
          </a:p>
          <a:p>
            <a:endParaRPr lang="en-GB" sz="1600" dirty="0">
              <a:latin typeface="+mj-lt"/>
              <a:ea typeface="Calibri" panose="020F0502020204030204" pitchFamily="34" charset="0"/>
            </a:endParaRPr>
          </a:p>
          <a:p>
            <a:r>
              <a:rPr lang="en-GB" sz="1600" dirty="0">
                <a:latin typeface="+mj-lt"/>
                <a:ea typeface="Calibri" panose="020F0502020204030204" pitchFamily="34" charset="0"/>
              </a:rPr>
              <a:t> </a:t>
            </a:r>
            <a:endParaRPr lang="en-GB" sz="1400" dirty="0">
              <a:effectLst/>
              <a:latin typeface="+mj-lt"/>
              <a:ea typeface="Calibri" panose="020F0502020204030204" pitchFamily="34" charset="0"/>
            </a:endParaRPr>
          </a:p>
        </p:txBody>
      </p:sp>
    </p:spTree>
    <p:extLst>
      <p:ext uri="{BB962C8B-B14F-4D97-AF65-F5344CB8AC3E}">
        <p14:creationId xmlns:p14="http://schemas.microsoft.com/office/powerpoint/2010/main" val="2452767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5E5A08-B3A2-41F0-9A32-A0D581ABA9EC}"/>
              </a:ext>
            </a:extLst>
          </p:cNvPr>
          <p:cNvSpPr>
            <a:spLocks noGrp="1"/>
          </p:cNvSpPr>
          <p:nvPr>
            <p:ph type="sldNum" sz="quarter" idx="12"/>
          </p:nvPr>
        </p:nvSpPr>
        <p:spPr/>
        <p:txBody>
          <a:bodyPr/>
          <a:lstStyle/>
          <a:p>
            <a:fld id="{30A60DCE-9105-48A5-8A92-25C9283756D1}" type="slidenum">
              <a:rPr lang="en-GB" smtClean="0"/>
              <a:t>4</a:t>
            </a:fld>
            <a:endParaRPr lang="en-GB" dirty="0"/>
          </a:p>
        </p:txBody>
      </p:sp>
      <p:pic>
        <p:nvPicPr>
          <p:cNvPr id="6" name="Picture 5">
            <a:extLst>
              <a:ext uri="{FF2B5EF4-FFF2-40B4-BE49-F238E27FC236}">
                <a16:creationId xmlns:a16="http://schemas.microsoft.com/office/drawing/2014/main" id="{02DE1433-7964-41DA-BAE8-404F1F59F0C7}"/>
              </a:ext>
            </a:extLst>
          </p:cNvPr>
          <p:cNvPicPr>
            <a:picLocks noChangeAspect="1"/>
          </p:cNvPicPr>
          <p:nvPr/>
        </p:nvPicPr>
        <p:blipFill>
          <a:blip r:embed="rId3"/>
          <a:stretch>
            <a:fillRect/>
          </a:stretch>
        </p:blipFill>
        <p:spPr>
          <a:xfrm>
            <a:off x="0" y="151804"/>
            <a:ext cx="9144000" cy="6554391"/>
          </a:xfrm>
          <a:prstGeom prst="rect">
            <a:avLst/>
          </a:prstGeom>
        </p:spPr>
      </p:pic>
    </p:spTree>
    <p:extLst>
      <p:ext uri="{BB962C8B-B14F-4D97-AF65-F5344CB8AC3E}">
        <p14:creationId xmlns:p14="http://schemas.microsoft.com/office/powerpoint/2010/main" val="1286105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FF5B293-C868-4CC7-8803-FD15B339EED7}"/>
              </a:ext>
            </a:extLst>
          </p:cNvPr>
          <p:cNvSpPr>
            <a:spLocks noGrp="1"/>
          </p:cNvSpPr>
          <p:nvPr>
            <p:ph type="sldNum" sz="quarter" idx="12"/>
          </p:nvPr>
        </p:nvSpPr>
        <p:spPr/>
        <p:txBody>
          <a:bodyPr/>
          <a:lstStyle/>
          <a:p>
            <a:fld id="{30A60DCE-9105-48A5-8A92-25C9283756D1}" type="slidenum">
              <a:rPr lang="en-GB" smtClean="0"/>
              <a:t>5</a:t>
            </a:fld>
            <a:endParaRPr lang="en-GB" dirty="0"/>
          </a:p>
        </p:txBody>
      </p:sp>
      <p:sp>
        <p:nvSpPr>
          <p:cNvPr id="2" name="TextBox 1"/>
          <p:cNvSpPr txBox="1"/>
          <p:nvPr/>
        </p:nvSpPr>
        <p:spPr>
          <a:xfrm>
            <a:off x="135829" y="212640"/>
            <a:ext cx="5904656" cy="584775"/>
          </a:xfrm>
          <a:prstGeom prst="rect">
            <a:avLst/>
          </a:prstGeom>
          <a:noFill/>
        </p:spPr>
        <p:txBody>
          <a:bodyPr wrap="square" rtlCol="0">
            <a:spAutoFit/>
          </a:bodyPr>
          <a:lstStyle/>
          <a:p>
            <a:r>
              <a:rPr lang="en-GB" sz="3200" b="1" dirty="0"/>
              <a:t>Better Days placeholder </a:t>
            </a:r>
            <a:endParaRPr lang="en-GB" sz="4000" b="1" dirty="0"/>
          </a:p>
        </p:txBody>
      </p:sp>
      <p:sp>
        <p:nvSpPr>
          <p:cNvPr id="10" name="TextBox 9"/>
          <p:cNvSpPr txBox="1"/>
          <p:nvPr/>
        </p:nvSpPr>
        <p:spPr>
          <a:xfrm>
            <a:off x="140859" y="836712"/>
            <a:ext cx="8350174" cy="1600438"/>
          </a:xfrm>
          <a:prstGeom prst="rect">
            <a:avLst/>
          </a:prstGeom>
          <a:noFill/>
        </p:spPr>
        <p:txBody>
          <a:bodyPr wrap="square" rtlCol="0">
            <a:spAutoFit/>
          </a:bodyPr>
          <a:lstStyle/>
          <a:p>
            <a:r>
              <a:rPr lang="en-GB" sz="1600" b="1" u="sng" dirty="0"/>
              <a:t>=</a:t>
            </a:r>
            <a:endParaRPr lang="en-GB" sz="1600" dirty="0"/>
          </a:p>
          <a:p>
            <a:pPr marL="742950" lvl="1"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b="1" u="sng" dirty="0"/>
          </a:p>
          <a:p>
            <a:endParaRPr lang="en-GB" sz="1600" b="1" u="sng" dirty="0"/>
          </a:p>
          <a:p>
            <a:endParaRPr lang="en-GB" sz="1600" b="1" u="sng"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476576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78B5C-1838-414E-A9EF-F12DD5493874}"/>
              </a:ext>
            </a:extLst>
          </p:cNvPr>
          <p:cNvSpPr>
            <a:spLocks noGrp="1"/>
          </p:cNvSpPr>
          <p:nvPr>
            <p:ph type="title"/>
          </p:nvPr>
        </p:nvSpPr>
        <p:spPr>
          <a:xfrm>
            <a:off x="498467" y="1302344"/>
            <a:ext cx="8147248" cy="504056"/>
          </a:xfrm>
        </p:spPr>
        <p:txBody>
          <a:bodyPr>
            <a:normAutofit fontScale="90000"/>
          </a:bodyPr>
          <a:lstStyle/>
          <a:p>
            <a:r>
              <a:rPr lang="en-GB" dirty="0"/>
              <a:t>Better days video </a:t>
            </a:r>
          </a:p>
        </p:txBody>
      </p:sp>
      <p:sp>
        <p:nvSpPr>
          <p:cNvPr id="4" name="Slide Number Placeholder 3">
            <a:extLst>
              <a:ext uri="{FF2B5EF4-FFF2-40B4-BE49-F238E27FC236}">
                <a16:creationId xmlns:a16="http://schemas.microsoft.com/office/drawing/2014/main" id="{01BDD9ED-4181-4948-ABDD-DB4149888F91}"/>
              </a:ext>
            </a:extLst>
          </p:cNvPr>
          <p:cNvSpPr>
            <a:spLocks noGrp="1"/>
          </p:cNvSpPr>
          <p:nvPr>
            <p:ph type="sldNum" sz="quarter" idx="12"/>
          </p:nvPr>
        </p:nvSpPr>
        <p:spPr/>
        <p:txBody>
          <a:bodyPr/>
          <a:lstStyle/>
          <a:p>
            <a:fld id="{30A60DCE-9105-48A5-8A92-25C9283756D1}" type="slidenum">
              <a:rPr lang="en-GB" smtClean="0"/>
              <a:t>6</a:t>
            </a:fld>
            <a:endParaRPr lang="en-GB" dirty="0"/>
          </a:p>
        </p:txBody>
      </p:sp>
      <p:pic>
        <p:nvPicPr>
          <p:cNvPr id="6" name="Better Days promo vid (2).mp4" descr="Better Days promo vid (2).mp4">
            <a:extLst>
              <a:ext uri="{FF2B5EF4-FFF2-40B4-BE49-F238E27FC236}">
                <a16:creationId xmlns:a16="http://schemas.microsoft.com/office/drawing/2014/main" id="{67E6522E-84E0-4548-B358-EBE6D8D905A2}"/>
              </a:ext>
            </a:extLst>
          </p:cNvPr>
          <p:cNvPicPr>
            <a:picLocks/>
          </p:cNvPicPr>
          <p:nvPr>
            <a:videoFile r:link="rId2"/>
            <p:extLst>
              <p:ext uri="{DAA4B4D4-6D71-4841-9C94-3DE7FCFB9230}">
                <p14:media xmlns:p14="http://schemas.microsoft.com/office/powerpoint/2010/main" r:embed="rId1"/>
              </p:ext>
            </p:extLst>
          </p:nvPr>
        </p:nvPicPr>
        <p:blipFill>
          <a:blip r:embed="rId5"/>
          <a:stretch>
            <a:fillRect/>
          </a:stretch>
        </p:blipFill>
        <p:spPr>
          <a:xfrm>
            <a:off x="1979712" y="1196752"/>
            <a:ext cx="4392488" cy="3456384"/>
          </a:xfrm>
          <a:prstGeom prst="rect">
            <a:avLst/>
          </a:prstGeom>
          <a:ln w="12700">
            <a:miter lim="400000"/>
          </a:ln>
        </p:spPr>
      </p:pic>
      <p:pic>
        <p:nvPicPr>
          <p:cNvPr id="7" name="Screenshot 2022-06-24 at 14.11.27.png" descr="Screenshot 2022-06-24 at 14.11.27.png">
            <a:extLst>
              <a:ext uri="{FF2B5EF4-FFF2-40B4-BE49-F238E27FC236}">
                <a16:creationId xmlns:a16="http://schemas.microsoft.com/office/drawing/2014/main" id="{CA7683C9-5600-46E3-97E7-4A792FCE0177}"/>
              </a:ext>
            </a:extLst>
          </p:cNvPr>
          <p:cNvPicPr>
            <a:picLocks noChangeAspect="1"/>
          </p:cNvPicPr>
          <p:nvPr/>
        </p:nvPicPr>
        <p:blipFill>
          <a:blip r:embed="rId6"/>
          <a:stretch>
            <a:fillRect/>
          </a:stretch>
        </p:blipFill>
        <p:spPr>
          <a:xfrm>
            <a:off x="599702" y="332656"/>
            <a:ext cx="1884065" cy="1728192"/>
          </a:xfrm>
          <a:prstGeom prst="ellipse">
            <a:avLst/>
          </a:prstGeom>
          <a:ln w="12700">
            <a:miter lim="400000"/>
          </a:ln>
        </p:spPr>
      </p:pic>
      <p:sp>
        <p:nvSpPr>
          <p:cNvPr id="9" name="Content Placeholder 8">
            <a:extLst>
              <a:ext uri="{FF2B5EF4-FFF2-40B4-BE49-F238E27FC236}">
                <a16:creationId xmlns:a16="http://schemas.microsoft.com/office/drawing/2014/main" id="{5A9A7CF8-13F9-4247-AF56-606B56B008A5}"/>
              </a:ext>
            </a:extLst>
          </p:cNvPr>
          <p:cNvSpPr>
            <a:spLocks noGrp="1"/>
          </p:cNvSpPr>
          <p:nvPr>
            <p:ph idx="1"/>
          </p:nvPr>
        </p:nvSpPr>
        <p:spPr>
          <a:xfrm>
            <a:off x="755576" y="5051601"/>
            <a:ext cx="7632848" cy="831324"/>
          </a:xfrm>
        </p:spPr>
        <p:txBody>
          <a:bodyPr>
            <a:normAutofit/>
          </a:bodyPr>
          <a:lstStyle/>
          <a:p>
            <a:pPr marL="0" indent="0">
              <a:buNone/>
            </a:pPr>
            <a:r>
              <a:rPr lang="en-GB" sz="2000" dirty="0"/>
              <a:t>Please click on the photograph above to access the Better Days video</a:t>
            </a:r>
          </a:p>
        </p:txBody>
      </p:sp>
    </p:spTree>
    <p:extLst>
      <p:ext uri="{BB962C8B-B14F-4D97-AF65-F5344CB8AC3E}">
        <p14:creationId xmlns:p14="http://schemas.microsoft.com/office/powerpoint/2010/main" val="181290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1223"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100000">
                <p:cTn id="16" fill="hold" display="0">
                  <p:stCondLst>
                    <p:cond delay="indefinite"/>
                  </p:stCondLst>
                </p:cTn>
                <p:tgtEl>
                  <p:spTgt spid="6"/>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FF5B293-C868-4CC7-8803-FD15B339EED7}"/>
              </a:ext>
            </a:extLst>
          </p:cNvPr>
          <p:cNvSpPr>
            <a:spLocks noGrp="1"/>
          </p:cNvSpPr>
          <p:nvPr>
            <p:ph type="sldNum" sz="quarter" idx="12"/>
          </p:nvPr>
        </p:nvSpPr>
        <p:spPr/>
        <p:txBody>
          <a:bodyPr/>
          <a:lstStyle/>
          <a:p>
            <a:fld id="{30A60DCE-9105-48A5-8A92-25C9283756D1}" type="slidenum">
              <a:rPr lang="en-GB" smtClean="0"/>
              <a:t>7</a:t>
            </a:fld>
            <a:endParaRPr lang="en-GB" dirty="0"/>
          </a:p>
        </p:txBody>
      </p:sp>
      <p:sp>
        <p:nvSpPr>
          <p:cNvPr id="2" name="TextBox 1"/>
          <p:cNvSpPr txBox="1"/>
          <p:nvPr/>
        </p:nvSpPr>
        <p:spPr>
          <a:xfrm>
            <a:off x="140859" y="298103"/>
            <a:ext cx="5904656" cy="1077218"/>
          </a:xfrm>
          <a:prstGeom prst="rect">
            <a:avLst/>
          </a:prstGeom>
          <a:noFill/>
        </p:spPr>
        <p:txBody>
          <a:bodyPr wrap="square" rtlCol="0">
            <a:spAutoFit/>
          </a:bodyPr>
          <a:lstStyle/>
          <a:p>
            <a:r>
              <a:rPr lang="en-GB" sz="3200" b="1" dirty="0"/>
              <a:t>Priority  areas from 20 21 LTP  placeholder </a:t>
            </a:r>
            <a:endParaRPr lang="en-GB" sz="4000" b="1" dirty="0"/>
          </a:p>
        </p:txBody>
      </p:sp>
      <p:sp>
        <p:nvSpPr>
          <p:cNvPr id="10" name="TextBox 9"/>
          <p:cNvSpPr txBox="1"/>
          <p:nvPr/>
        </p:nvSpPr>
        <p:spPr>
          <a:xfrm>
            <a:off x="140859" y="836712"/>
            <a:ext cx="8350174" cy="615553"/>
          </a:xfrm>
          <a:prstGeom prst="rect">
            <a:avLst/>
          </a:prstGeom>
          <a:noFill/>
        </p:spPr>
        <p:txBody>
          <a:bodyPr wrap="square" rtlCol="0">
            <a:spAutoFit/>
          </a:bodyPr>
          <a:lstStyle/>
          <a:p>
            <a:endParaRPr lang="en-GB" sz="1600" b="1" u="sng" dirty="0"/>
          </a:p>
          <a:p>
            <a:pPr marL="285750" indent="-285750">
              <a:buFont typeface="Arial" panose="020B0604020202020204" pitchFamily="34" charset="0"/>
              <a:buChar char="•"/>
            </a:pPr>
            <a:endParaRPr lang="en-GB" dirty="0"/>
          </a:p>
        </p:txBody>
      </p:sp>
      <p:sp>
        <p:nvSpPr>
          <p:cNvPr id="3" name="TextBox 2">
            <a:extLst>
              <a:ext uri="{FF2B5EF4-FFF2-40B4-BE49-F238E27FC236}">
                <a16:creationId xmlns:a16="http://schemas.microsoft.com/office/drawing/2014/main" id="{2C1B0D37-1275-412B-B58A-F425C63FFD9E}"/>
              </a:ext>
            </a:extLst>
          </p:cNvPr>
          <p:cNvSpPr txBox="1"/>
          <p:nvPr/>
        </p:nvSpPr>
        <p:spPr>
          <a:xfrm>
            <a:off x="457200" y="3212976"/>
            <a:ext cx="6995120" cy="646331"/>
          </a:xfrm>
          <a:prstGeom prst="rect">
            <a:avLst/>
          </a:prstGeom>
          <a:noFill/>
        </p:spPr>
        <p:txBody>
          <a:bodyPr wrap="square" rtlCol="0">
            <a:spAutoFit/>
          </a:bodyPr>
          <a:lstStyle/>
          <a:p>
            <a:r>
              <a:rPr lang="en-GB" dirty="0"/>
              <a:t>Here’s an overview of what we done against the priorities so far to date -  RAG  rating  / we track delivery</a:t>
            </a:r>
          </a:p>
        </p:txBody>
      </p:sp>
    </p:spTree>
    <p:extLst>
      <p:ext uri="{BB962C8B-B14F-4D97-AF65-F5344CB8AC3E}">
        <p14:creationId xmlns:p14="http://schemas.microsoft.com/office/powerpoint/2010/main" val="1387669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8</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1721388281"/>
              </p:ext>
            </p:extLst>
          </p:nvPr>
        </p:nvGraphicFramePr>
        <p:xfrm>
          <a:off x="276603" y="198809"/>
          <a:ext cx="8759893" cy="1501999"/>
        </p:xfrm>
        <a:graphic>
          <a:graphicData uri="http://schemas.openxmlformats.org/drawingml/2006/table">
            <a:tbl>
              <a:tblPr firstRow="1" bandRow="1">
                <a:tableStyleId>{5C22544A-7EE6-4342-B048-85BDC9FD1C3A}</a:tableStyleId>
              </a:tblPr>
              <a:tblGrid>
                <a:gridCol w="8759893">
                  <a:extLst>
                    <a:ext uri="{9D8B030D-6E8A-4147-A177-3AD203B41FA5}">
                      <a16:colId xmlns:a16="http://schemas.microsoft.com/office/drawing/2014/main" val="3022580409"/>
                    </a:ext>
                  </a:extLst>
                </a:gridCol>
              </a:tblGrid>
              <a:tr h="15019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chemeClr val="bg1"/>
                          </a:solidFill>
                        </a:rPr>
                        <a:t>Understanding needs and inequalities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chemeClr val="bg1"/>
                          </a:solidFill>
                        </a:rPr>
                        <a:t>AIMS</a:t>
                      </a:r>
                    </a:p>
                  </a:txBody>
                  <a:tcPr marL="167640" marR="167640" marT="83820" marB="83820">
                    <a:solidFill>
                      <a:schemeClr val="tx2">
                        <a:lumMod val="75000"/>
                      </a:schemeClr>
                    </a:solidFill>
                  </a:tcPr>
                </a:tc>
                <a:extLst>
                  <a:ext uri="{0D108BD9-81ED-4DB2-BD59-A6C34878D82A}">
                    <a16:rowId xmlns:a16="http://schemas.microsoft.com/office/drawing/2014/main" val="2052132620"/>
                  </a:ext>
                </a:extLst>
              </a:tr>
            </a:tbl>
          </a:graphicData>
        </a:graphic>
      </p:graphicFrame>
      <p:graphicFrame>
        <p:nvGraphicFramePr>
          <p:cNvPr id="20" name="Table 7">
            <a:extLst>
              <a:ext uri="{FF2B5EF4-FFF2-40B4-BE49-F238E27FC236}">
                <a16:creationId xmlns:a16="http://schemas.microsoft.com/office/drawing/2014/main" id="{677D8BA1-42E7-4290-AB50-F5F8BFF013F9}"/>
              </a:ext>
            </a:extLst>
          </p:cNvPr>
          <p:cNvGraphicFramePr>
            <a:graphicFrameLocks noGrp="1"/>
          </p:cNvGraphicFramePr>
          <p:nvPr>
            <p:extLst>
              <p:ext uri="{D42A27DB-BD31-4B8C-83A1-F6EECF244321}">
                <p14:modId xmlns:p14="http://schemas.microsoft.com/office/powerpoint/2010/main" val="4238095375"/>
              </p:ext>
            </p:extLst>
          </p:nvPr>
        </p:nvGraphicFramePr>
        <p:xfrm>
          <a:off x="276602" y="2020855"/>
          <a:ext cx="8615878" cy="4220402"/>
        </p:xfrm>
        <a:graphic>
          <a:graphicData uri="http://schemas.openxmlformats.org/drawingml/2006/table">
            <a:tbl>
              <a:tblPr firstRow="1" bandRow="1">
                <a:tableStyleId>{5C22544A-7EE6-4342-B048-85BDC9FD1C3A}</a:tableStyleId>
              </a:tblPr>
              <a:tblGrid>
                <a:gridCol w="4307939">
                  <a:extLst>
                    <a:ext uri="{9D8B030D-6E8A-4147-A177-3AD203B41FA5}">
                      <a16:colId xmlns:a16="http://schemas.microsoft.com/office/drawing/2014/main" val="866822371"/>
                    </a:ext>
                  </a:extLst>
                </a:gridCol>
                <a:gridCol w="4307939">
                  <a:extLst>
                    <a:ext uri="{9D8B030D-6E8A-4147-A177-3AD203B41FA5}">
                      <a16:colId xmlns:a16="http://schemas.microsoft.com/office/drawing/2014/main" val="426122340"/>
                    </a:ext>
                  </a:extLst>
                </a:gridCol>
              </a:tblGrid>
              <a:tr h="449765">
                <a:tc>
                  <a:txBody>
                    <a:bodyPr/>
                    <a:lstStyle/>
                    <a:p>
                      <a:r>
                        <a:rPr lang="en-GB" dirty="0"/>
                        <a:t>During  2021 We Have </a:t>
                      </a:r>
                    </a:p>
                  </a:txBody>
                  <a:tcPr/>
                </a:tc>
                <a:tc>
                  <a:txBody>
                    <a:bodyPr/>
                    <a:lstStyle/>
                    <a:p>
                      <a:r>
                        <a:rPr lang="en-GB" dirty="0"/>
                        <a:t>During 22/23 We will </a:t>
                      </a:r>
                    </a:p>
                  </a:txBody>
                  <a:tcPr/>
                </a:tc>
                <a:extLst>
                  <a:ext uri="{0D108BD9-81ED-4DB2-BD59-A6C34878D82A}">
                    <a16:rowId xmlns:a16="http://schemas.microsoft.com/office/drawing/2014/main" val="520381376"/>
                  </a:ext>
                </a:extLst>
              </a:tr>
              <a:tr h="3770637">
                <a:tc>
                  <a:txBody>
                    <a:bodyPr/>
                    <a:lstStyle/>
                    <a:p>
                      <a:pPr marL="285750" indent="-285750">
                        <a:buFont typeface="Arial" panose="020B0604020202020204" pitchFamily="34" charset="0"/>
                        <a:buChar char="•"/>
                      </a:pPr>
                      <a:r>
                        <a:rPr lang="en-GB" sz="1800" dirty="0"/>
                        <a:t>BLMK inequalities group in place </a:t>
                      </a:r>
                    </a:p>
                    <a:p>
                      <a:pPr marL="285750" indent="-285750">
                        <a:buFont typeface="Arial" panose="020B0604020202020204" pitchFamily="34" charset="0"/>
                        <a:buChar char="•"/>
                      </a:pPr>
                      <a:r>
                        <a:rPr lang="en-GB" sz="1800" dirty="0"/>
                        <a:t>The Better Days Programme</a:t>
                      </a:r>
                    </a:p>
                    <a:p>
                      <a:pPr marL="285750" indent="-285750">
                        <a:buFont typeface="Arial" panose="020B0604020202020204" pitchFamily="34" charset="0"/>
                        <a:buChar char="•"/>
                      </a:pPr>
                      <a:r>
                        <a:rPr lang="en-GB" sz="1800" dirty="0"/>
                        <a:t>Launched the Discovery College</a:t>
                      </a:r>
                    </a:p>
                    <a:p>
                      <a:pPr marL="285750" indent="-285750">
                        <a:buFont typeface="Arial" panose="020B0604020202020204" pitchFamily="34" charset="0"/>
                        <a:buChar char="•"/>
                      </a:pPr>
                      <a:r>
                        <a:rPr lang="en-GB" sz="1800" dirty="0"/>
                        <a:t>Worked with our Parent Carer forums by holding SEND  focus groups &amp; received SEND surveys</a:t>
                      </a:r>
                    </a:p>
                    <a:p>
                      <a:pPr marL="285750" indent="-285750">
                        <a:buFont typeface="Arial" panose="020B0604020202020204" pitchFamily="34" charset="0"/>
                        <a:buChar char="•"/>
                      </a:pPr>
                      <a:r>
                        <a:rPr lang="en-GB" sz="1800" dirty="0"/>
                        <a:t>Developed a Social Prescribing  pilot </a:t>
                      </a:r>
                    </a:p>
                    <a:p>
                      <a:endParaRPr lang="en-GB" dirty="0"/>
                    </a:p>
                  </a:txBody>
                  <a:tcPr/>
                </a:tc>
                <a:tc>
                  <a:txBody>
                    <a:bodyPr/>
                    <a:lstStyle/>
                    <a:p>
                      <a:pPr marL="285750" indent="-285750">
                        <a:buFont typeface="Arial" panose="020B0604020202020204" pitchFamily="34" charset="0"/>
                        <a:buChar char="•"/>
                      </a:pPr>
                      <a:r>
                        <a:rPr lang="en-GB" sz="1800" dirty="0"/>
                        <a:t>Engage system partners with the Mental Health Insights Data Pack ( 0-25 years) </a:t>
                      </a:r>
                    </a:p>
                    <a:p>
                      <a:pPr marL="285750" indent="-285750">
                        <a:buFont typeface="Arial" panose="020B0604020202020204" pitchFamily="34" charset="0"/>
                        <a:buChar char="•"/>
                      </a:pPr>
                      <a:r>
                        <a:rPr lang="en-GB" sz="1800" kern="1200" dirty="0">
                          <a:solidFill>
                            <a:schemeClr val="dk1"/>
                          </a:solidFill>
                          <a:effectLst/>
                          <a:latin typeface="+mn-lt"/>
                          <a:ea typeface="Calibri" panose="020F0502020204030204" pitchFamily="34" charset="0"/>
                          <a:cs typeface="+mn-cs"/>
                        </a:rPr>
                        <a:t>Understand changes in plans due to the impact of the COVID19 pandemic &amp; p</a:t>
                      </a:r>
                      <a:r>
                        <a:rPr lang="en-GB" sz="1800" dirty="0"/>
                        <a:t>rogress actions from CYP Deep Dive  </a:t>
                      </a:r>
                    </a:p>
                    <a:p>
                      <a:pPr marL="285750" indent="-285750">
                        <a:buFont typeface="Arial" panose="020B0604020202020204" pitchFamily="34" charset="0"/>
                        <a:buChar char="•"/>
                      </a:pPr>
                      <a:r>
                        <a:rPr lang="en-GB" sz="1800" kern="1200" dirty="0">
                          <a:solidFill>
                            <a:schemeClr val="dk1"/>
                          </a:solidFill>
                          <a:latin typeface="+mn-lt"/>
                          <a:ea typeface="Calibri" panose="020F0502020204030204" pitchFamily="34" charset="0"/>
                          <a:cs typeface="+mn-cs"/>
                        </a:rPr>
                        <a:t>Align work to Core 25 plus5 &amp; </a:t>
                      </a:r>
                      <a:r>
                        <a:rPr lang="en-GB" sz="1800" kern="1200" dirty="0">
                          <a:solidFill>
                            <a:schemeClr val="dk1"/>
                          </a:solidFill>
                          <a:effectLst/>
                          <a:latin typeface="+mn-lt"/>
                          <a:ea typeface="Calibri" panose="020F0502020204030204" pitchFamily="34" charset="0"/>
                          <a:cs typeface="+mn-cs"/>
                        </a:rPr>
                        <a:t>Population</a:t>
                      </a:r>
                      <a:r>
                        <a:rPr lang="en-GB" sz="1800" kern="1200" dirty="0">
                          <a:solidFill>
                            <a:schemeClr val="dk1"/>
                          </a:solidFill>
                          <a:latin typeface="+mn-lt"/>
                          <a:ea typeface="Calibri" panose="020F0502020204030204" pitchFamily="34" charset="0"/>
                          <a:cs typeface="+mn-cs"/>
                        </a:rPr>
                        <a:t> Health workstreams</a:t>
                      </a:r>
                    </a:p>
                    <a:p>
                      <a:pPr marL="285750" indent="-285750">
                        <a:buFont typeface="Arial" panose="020B0604020202020204" pitchFamily="34" charset="0"/>
                        <a:buChar char="•"/>
                      </a:pPr>
                      <a:r>
                        <a:rPr lang="en-GB" sz="1800" kern="1200" dirty="0">
                          <a:solidFill>
                            <a:schemeClr val="dk1"/>
                          </a:solidFill>
                          <a:latin typeface="+mn-lt"/>
                          <a:ea typeface="Calibri" panose="020F0502020204030204" pitchFamily="34" charset="0"/>
                          <a:cs typeface="+mn-cs"/>
                        </a:rPr>
                        <a:t>Double efforts for SP </a:t>
                      </a:r>
                    </a:p>
                    <a:p>
                      <a:pPr marL="285750" indent="-285750">
                        <a:buFont typeface="Arial" panose="020B0604020202020204" pitchFamily="34" charset="0"/>
                        <a:buChar char="•"/>
                      </a:pPr>
                      <a:endParaRPr lang="en-GB" sz="1800" kern="1200" dirty="0">
                        <a:solidFill>
                          <a:schemeClr val="dk1"/>
                        </a:solidFill>
                        <a:latin typeface="+mn-lt"/>
                        <a:ea typeface="Calibri" panose="020F0502020204030204" pitchFamily="34" charset="0"/>
                        <a:cs typeface="+mn-cs"/>
                      </a:endParaRPr>
                    </a:p>
                    <a:p>
                      <a:endParaRPr lang="en-GB" dirty="0"/>
                    </a:p>
                  </a:txBody>
                  <a:tcPr/>
                </a:tc>
                <a:extLst>
                  <a:ext uri="{0D108BD9-81ED-4DB2-BD59-A6C34878D82A}">
                    <a16:rowId xmlns:a16="http://schemas.microsoft.com/office/drawing/2014/main" val="2810051319"/>
                  </a:ext>
                </a:extLst>
              </a:tr>
            </a:tbl>
          </a:graphicData>
        </a:graphic>
      </p:graphicFrame>
      <p:pic>
        <p:nvPicPr>
          <p:cNvPr id="6" name="Picture 4" descr="DisCo - Spring Term 2022">
            <a:extLst>
              <a:ext uri="{FF2B5EF4-FFF2-40B4-BE49-F238E27FC236}">
                <a16:creationId xmlns:a16="http://schemas.microsoft.com/office/drawing/2014/main" id="{3309348D-C105-4E29-AE93-8AB980011D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5809" y="4941168"/>
            <a:ext cx="1201472" cy="1201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1865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338EC9-1FB6-4B70-9692-FF2905FCF50A}"/>
              </a:ext>
            </a:extLst>
          </p:cNvPr>
          <p:cNvSpPr>
            <a:spLocks noGrp="1"/>
          </p:cNvSpPr>
          <p:nvPr>
            <p:ph type="body" idx="1"/>
          </p:nvPr>
        </p:nvSpPr>
        <p:spPr>
          <a:xfrm>
            <a:off x="457200" y="1535113"/>
            <a:ext cx="4040188" cy="639762"/>
          </a:xfrm>
        </p:spPr>
        <p:txBody>
          <a:bodyPr vert="horz" lIns="91440" tIns="45720" rIns="91440" bIns="45720" rtlCol="0" anchor="b">
            <a:normAutofit/>
          </a:bodyPr>
          <a:lstStyle/>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a:p>
            <a:endParaRPr lang="en-US" b="1" kern="1200">
              <a:latin typeface="+mn-lt"/>
              <a:ea typeface="+mn-ea"/>
              <a:cs typeface="+mn-cs"/>
            </a:endParaRPr>
          </a:p>
        </p:txBody>
      </p:sp>
      <p:sp>
        <p:nvSpPr>
          <p:cNvPr id="4" name="Slide Number Placeholder 3">
            <a:extLst>
              <a:ext uri="{FF2B5EF4-FFF2-40B4-BE49-F238E27FC236}">
                <a16:creationId xmlns:a16="http://schemas.microsoft.com/office/drawing/2014/main" id="{CCFA1468-8DDA-4862-926A-E97200B825DB}"/>
              </a:ext>
            </a:extLst>
          </p:cNvPr>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30A60DCE-9105-48A5-8A92-25C9283756D1}" type="slidenum">
              <a:rPr lang="en-GB" smtClean="0"/>
              <a:pPr>
                <a:spcAft>
                  <a:spcPts val="600"/>
                </a:spcAft>
              </a:pPr>
              <a:t>9</a:t>
            </a:fld>
            <a:endParaRPr lang="en-GB"/>
          </a:p>
        </p:txBody>
      </p:sp>
      <p:graphicFrame>
        <p:nvGraphicFramePr>
          <p:cNvPr id="5" name="Table 6">
            <a:extLst>
              <a:ext uri="{FF2B5EF4-FFF2-40B4-BE49-F238E27FC236}">
                <a16:creationId xmlns:a16="http://schemas.microsoft.com/office/drawing/2014/main" id="{D4D44A51-AB72-4B31-BF89-F4AED7CC0ED4}"/>
              </a:ext>
            </a:extLst>
          </p:cNvPr>
          <p:cNvGraphicFramePr>
            <a:graphicFrameLocks noGrp="1"/>
          </p:cNvGraphicFramePr>
          <p:nvPr>
            <p:extLst>
              <p:ext uri="{D42A27DB-BD31-4B8C-83A1-F6EECF244321}">
                <p14:modId xmlns:p14="http://schemas.microsoft.com/office/powerpoint/2010/main" val="218494953"/>
              </p:ext>
            </p:extLst>
          </p:nvPr>
        </p:nvGraphicFramePr>
        <p:xfrm>
          <a:off x="276603" y="198809"/>
          <a:ext cx="8759893" cy="1141959"/>
        </p:xfrm>
        <a:graphic>
          <a:graphicData uri="http://schemas.openxmlformats.org/drawingml/2006/table">
            <a:tbl>
              <a:tblPr firstRow="1" bandRow="1">
                <a:tableStyleId>{5C22544A-7EE6-4342-B048-85BDC9FD1C3A}</a:tableStyleId>
              </a:tblPr>
              <a:tblGrid>
                <a:gridCol w="8759893">
                  <a:extLst>
                    <a:ext uri="{9D8B030D-6E8A-4147-A177-3AD203B41FA5}">
                      <a16:colId xmlns:a16="http://schemas.microsoft.com/office/drawing/2014/main" val="3022580409"/>
                    </a:ext>
                  </a:extLst>
                </a:gridCol>
              </a:tblGrid>
              <a:tr h="1141959">
                <a:tc>
                  <a:txBody>
                    <a:bodyPr/>
                    <a:lstStyle/>
                    <a:p>
                      <a:pPr algn="ctr"/>
                      <a:r>
                        <a:rPr lang="en-GB" sz="3300" dirty="0">
                          <a:solidFill>
                            <a:schemeClr val="bg1"/>
                          </a:solidFill>
                        </a:rPr>
                        <a:t>Workforce</a:t>
                      </a:r>
                      <a:endParaRPr lang="en-GB" sz="1600" b="0" dirty="0">
                        <a:solidFill>
                          <a:schemeClr val="bg1"/>
                        </a:solidFill>
                      </a:endParaRPr>
                    </a:p>
                  </a:txBody>
                  <a:tcPr marL="167640" marR="167640" marT="83820" marB="83820">
                    <a:solidFill>
                      <a:schemeClr val="accent3">
                        <a:lumMod val="50000"/>
                      </a:schemeClr>
                    </a:solidFill>
                  </a:tcPr>
                </a:tc>
                <a:extLst>
                  <a:ext uri="{0D108BD9-81ED-4DB2-BD59-A6C34878D82A}">
                    <a16:rowId xmlns:a16="http://schemas.microsoft.com/office/drawing/2014/main" val="2052132620"/>
                  </a:ext>
                </a:extLst>
              </a:tr>
            </a:tbl>
          </a:graphicData>
        </a:graphic>
      </p:graphicFrame>
      <p:graphicFrame>
        <p:nvGraphicFramePr>
          <p:cNvPr id="20" name="Table 7">
            <a:extLst>
              <a:ext uri="{FF2B5EF4-FFF2-40B4-BE49-F238E27FC236}">
                <a16:creationId xmlns:a16="http://schemas.microsoft.com/office/drawing/2014/main" id="{677D8BA1-42E7-4290-AB50-F5F8BFF013F9}"/>
              </a:ext>
            </a:extLst>
          </p:cNvPr>
          <p:cNvGraphicFramePr>
            <a:graphicFrameLocks noGrp="1"/>
          </p:cNvGraphicFramePr>
          <p:nvPr>
            <p:extLst>
              <p:ext uri="{D42A27DB-BD31-4B8C-83A1-F6EECF244321}">
                <p14:modId xmlns:p14="http://schemas.microsoft.com/office/powerpoint/2010/main" val="1494364474"/>
              </p:ext>
            </p:extLst>
          </p:nvPr>
        </p:nvGraphicFramePr>
        <p:xfrm>
          <a:off x="295129" y="1535113"/>
          <a:ext cx="8615878" cy="4577080"/>
        </p:xfrm>
        <a:graphic>
          <a:graphicData uri="http://schemas.openxmlformats.org/drawingml/2006/table">
            <a:tbl>
              <a:tblPr firstRow="1" bandRow="1">
                <a:tableStyleId>{5C22544A-7EE6-4342-B048-85BDC9FD1C3A}</a:tableStyleId>
              </a:tblPr>
              <a:tblGrid>
                <a:gridCol w="4307939">
                  <a:extLst>
                    <a:ext uri="{9D8B030D-6E8A-4147-A177-3AD203B41FA5}">
                      <a16:colId xmlns:a16="http://schemas.microsoft.com/office/drawing/2014/main" val="866822371"/>
                    </a:ext>
                  </a:extLst>
                </a:gridCol>
                <a:gridCol w="4307939">
                  <a:extLst>
                    <a:ext uri="{9D8B030D-6E8A-4147-A177-3AD203B41FA5}">
                      <a16:colId xmlns:a16="http://schemas.microsoft.com/office/drawing/2014/main" val="426122340"/>
                    </a:ext>
                  </a:extLst>
                </a:gridCol>
              </a:tblGrid>
              <a:tr h="370840">
                <a:tc>
                  <a:txBody>
                    <a:bodyPr/>
                    <a:lstStyle/>
                    <a:p>
                      <a:r>
                        <a:rPr lang="en-GB" dirty="0"/>
                        <a:t>During  2021 We Have </a:t>
                      </a:r>
                    </a:p>
                  </a:txBody>
                  <a:tcPr>
                    <a:solidFill>
                      <a:schemeClr val="accent3">
                        <a:lumMod val="75000"/>
                      </a:schemeClr>
                    </a:solidFill>
                  </a:tcPr>
                </a:tc>
                <a:tc>
                  <a:txBody>
                    <a:bodyPr/>
                    <a:lstStyle/>
                    <a:p>
                      <a:r>
                        <a:rPr lang="en-GB" dirty="0"/>
                        <a:t>During 22/23 We will </a:t>
                      </a:r>
                    </a:p>
                  </a:txBody>
                  <a:tcPr>
                    <a:solidFill>
                      <a:schemeClr val="accent3">
                        <a:lumMod val="75000"/>
                      </a:schemeClr>
                    </a:solidFill>
                  </a:tcPr>
                </a:tc>
                <a:extLst>
                  <a:ext uri="{0D108BD9-81ED-4DB2-BD59-A6C34878D82A}">
                    <a16:rowId xmlns:a16="http://schemas.microsoft.com/office/drawing/2014/main" val="520381376"/>
                  </a:ext>
                </a:extLst>
              </a:tr>
              <a:tr h="2328159">
                <a:tc>
                  <a:txBody>
                    <a:bodyPr/>
                    <a:lstStyle/>
                    <a:p>
                      <a:pPr marL="285750" indent="-285750">
                        <a:buFont typeface="Arial" panose="020B0604020202020204" pitchFamily="34" charset="0"/>
                        <a:buChar char="•"/>
                      </a:pPr>
                      <a:r>
                        <a:rPr lang="en-GB" sz="1800" dirty="0"/>
                        <a:t>Undertaken BLMK MH workforce events </a:t>
                      </a:r>
                    </a:p>
                    <a:p>
                      <a:pPr marL="285750" indent="-285750">
                        <a:buFont typeface="Arial" panose="020B0604020202020204" pitchFamily="34" charset="0"/>
                        <a:buChar char="•"/>
                      </a:pPr>
                      <a:r>
                        <a:rPr lang="en-GB" sz="1800" dirty="0"/>
                        <a:t>Recruitment strategies for  ELFT &amp; CNWL  in place</a:t>
                      </a:r>
                    </a:p>
                    <a:p>
                      <a:pPr marL="285750" indent="-285750">
                        <a:buFont typeface="Arial" panose="020B0604020202020204" pitchFamily="34" charset="0"/>
                        <a:buChar char="•"/>
                      </a:pPr>
                      <a:r>
                        <a:rPr lang="en-GB" sz="1800" dirty="0"/>
                        <a:t>Understood our workforce challenges by completing a workforce submission to NHSE and completing  the CAMHS Deep Dive.</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solidFill>
                      <a:schemeClr val="accent3">
                        <a:lumMod val="40000"/>
                        <a:lumOff val="6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Drive forward the delivery or our mental health workforce ambitions using our BLMK Mental Health workforce strategy and action plan.</a:t>
                      </a:r>
                    </a:p>
                    <a:p>
                      <a:pPr marL="285750" indent="-285750">
                        <a:buFont typeface="Arial" panose="020B0604020202020204" pitchFamily="34" charset="0"/>
                        <a:buChar char="•"/>
                      </a:pPr>
                      <a:r>
                        <a:rPr lang="en-GB" sz="1800" dirty="0">
                          <a:effectLst/>
                          <a:ea typeface="Calibri" panose="020F0502020204030204" pitchFamily="34" charset="0"/>
                        </a:rPr>
                        <a:t>Work with NHSE and HEE to access workforce development training opportunities </a:t>
                      </a:r>
                    </a:p>
                    <a:p>
                      <a:pPr marL="285750" indent="-285750">
                        <a:buFont typeface="Arial" panose="020B0604020202020204" pitchFamily="34" charset="0"/>
                        <a:buChar char="•"/>
                      </a:pPr>
                      <a:r>
                        <a:rPr lang="en-GB" sz="1800" dirty="0"/>
                        <a:t>Mobilise Service Development Fund programmes in partnership  with the VCSE  - and monitor  /  evaluate impact</a:t>
                      </a:r>
                    </a:p>
                    <a:p>
                      <a:pPr marL="285750" indent="-285750">
                        <a:buFont typeface="Arial" panose="020B0604020202020204" pitchFamily="34" charset="0"/>
                        <a:buChar char="•"/>
                      </a:pPr>
                      <a:r>
                        <a:rPr lang="en-GB" sz="1800" dirty="0"/>
                        <a:t>Progress actions from CYP Deep Dive  - develop new workforce / new skills</a:t>
                      </a:r>
                    </a:p>
                    <a:p>
                      <a:endParaRPr lang="en-GB" dirty="0"/>
                    </a:p>
                  </a:txBody>
                  <a:tcPr>
                    <a:solidFill>
                      <a:schemeClr val="accent3">
                        <a:lumMod val="40000"/>
                        <a:lumOff val="60000"/>
                      </a:schemeClr>
                    </a:solidFill>
                  </a:tcPr>
                </a:tc>
                <a:extLst>
                  <a:ext uri="{0D108BD9-81ED-4DB2-BD59-A6C34878D82A}">
                    <a16:rowId xmlns:a16="http://schemas.microsoft.com/office/drawing/2014/main" val="2810051319"/>
                  </a:ext>
                </a:extLst>
              </a:tr>
            </a:tbl>
          </a:graphicData>
        </a:graphic>
      </p:graphicFrame>
    </p:spTree>
    <p:extLst>
      <p:ext uri="{BB962C8B-B14F-4D97-AF65-F5344CB8AC3E}">
        <p14:creationId xmlns:p14="http://schemas.microsoft.com/office/powerpoint/2010/main" val="9112513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18439</TotalTime>
  <Words>2438</Words>
  <Application>Microsoft Office PowerPoint</Application>
  <PresentationFormat>On-screen Show (4:3)</PresentationFormat>
  <Paragraphs>353</Paragraphs>
  <Slides>24</Slides>
  <Notes>22</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Inter-Regular</vt:lpstr>
      <vt:lpstr>Office Theme</vt:lpstr>
      <vt:lpstr>PowerPoint Presentation</vt:lpstr>
      <vt:lpstr>PowerPoint Presentation</vt:lpstr>
      <vt:lpstr>PowerPoint Presentation</vt:lpstr>
      <vt:lpstr>PowerPoint Presentation</vt:lpstr>
      <vt:lpstr>PowerPoint Presentation</vt:lpstr>
      <vt:lpstr>Better days video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BLMK Better Days Workshop - Themes</vt:lpstr>
      <vt:lpstr>What can we improve?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Stirling Rachael (RD8) Milton Keynes Hospital</dc:creator>
  <cp:lastModifiedBy>TAYLOR, Linsay (NHS BEDFORDSHIRE, LUTON AND MILTON KEYNES ICB - M1J4Y)</cp:lastModifiedBy>
  <cp:revision>687</cp:revision>
  <dcterms:created xsi:type="dcterms:W3CDTF">2016-11-17T13:51:40Z</dcterms:created>
  <dcterms:modified xsi:type="dcterms:W3CDTF">2022-10-06T13:54:49Z</dcterms:modified>
</cp:coreProperties>
</file>