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8.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9.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0.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6"/>
    <p:sldMasterId id="2147483829" r:id="rId7"/>
    <p:sldMasterId id="2147483732" r:id="rId8"/>
    <p:sldMasterId id="2147483711" r:id="rId9"/>
    <p:sldMasterId id="2147483648" r:id="rId10"/>
    <p:sldMasterId id="2147483763" r:id="rId11"/>
    <p:sldMasterId id="2147483767" r:id="rId12"/>
    <p:sldMasterId id="2147483765" r:id="rId13"/>
    <p:sldMasterId id="2147483925" r:id="rId14"/>
    <p:sldMasterId id="2147483933" r:id="rId15"/>
    <p:sldMasterId id="2147483939" r:id="rId16"/>
  </p:sldMasterIdLst>
  <p:notesMasterIdLst>
    <p:notesMasterId r:id="rId119"/>
  </p:notesMasterIdLst>
  <p:handoutMasterIdLst>
    <p:handoutMasterId r:id="rId120"/>
  </p:handoutMasterIdLst>
  <p:sldIdLst>
    <p:sldId id="2145707582" r:id="rId17"/>
    <p:sldId id="2145707583" r:id="rId18"/>
    <p:sldId id="2145707584" r:id="rId19"/>
    <p:sldId id="2145707585" r:id="rId20"/>
    <p:sldId id="2145707586" r:id="rId21"/>
    <p:sldId id="2145707587" r:id="rId22"/>
    <p:sldId id="2145707588" r:id="rId23"/>
    <p:sldId id="2145707589" r:id="rId24"/>
    <p:sldId id="2145707590" r:id="rId25"/>
    <p:sldId id="2145707591" r:id="rId26"/>
    <p:sldId id="2145707592" r:id="rId27"/>
    <p:sldId id="2145707593" r:id="rId28"/>
    <p:sldId id="2145707594" r:id="rId29"/>
    <p:sldId id="2145707595" r:id="rId30"/>
    <p:sldId id="2145707596" r:id="rId31"/>
    <p:sldId id="2145707597" r:id="rId32"/>
    <p:sldId id="2145707598" r:id="rId33"/>
    <p:sldId id="2145707599" r:id="rId34"/>
    <p:sldId id="2145707600" r:id="rId35"/>
    <p:sldId id="2145707621" r:id="rId36"/>
    <p:sldId id="2145707622" r:id="rId37"/>
    <p:sldId id="2145707601" r:id="rId38"/>
    <p:sldId id="2145707645" r:id="rId39"/>
    <p:sldId id="2145707646" r:id="rId40"/>
    <p:sldId id="2145707647" r:id="rId41"/>
    <p:sldId id="2145707648" r:id="rId42"/>
    <p:sldId id="2145707649" r:id="rId43"/>
    <p:sldId id="2145707602" r:id="rId44"/>
    <p:sldId id="2145707708" r:id="rId45"/>
    <p:sldId id="2145707709" r:id="rId46"/>
    <p:sldId id="2145707710" r:id="rId47"/>
    <p:sldId id="2145707711" r:id="rId48"/>
    <p:sldId id="2145707715" r:id="rId49"/>
    <p:sldId id="2145707714" r:id="rId50"/>
    <p:sldId id="2145707712" r:id="rId51"/>
    <p:sldId id="2145707718" r:id="rId52"/>
    <p:sldId id="2145707717" r:id="rId53"/>
    <p:sldId id="2145707719" r:id="rId54"/>
    <p:sldId id="2145707720" r:id="rId55"/>
    <p:sldId id="2145707721" r:id="rId56"/>
    <p:sldId id="2145707603" r:id="rId57"/>
    <p:sldId id="2145707604" r:id="rId58"/>
    <p:sldId id="2145707605" r:id="rId59"/>
    <p:sldId id="256" r:id="rId60"/>
    <p:sldId id="263" r:id="rId61"/>
    <p:sldId id="269" r:id="rId62"/>
    <p:sldId id="258" r:id="rId63"/>
    <p:sldId id="2145707706" r:id="rId64"/>
    <p:sldId id="271" r:id="rId65"/>
    <p:sldId id="282" r:id="rId66"/>
    <p:sldId id="275" r:id="rId67"/>
    <p:sldId id="278" r:id="rId68"/>
    <p:sldId id="283" r:id="rId69"/>
    <p:sldId id="264" r:id="rId70"/>
    <p:sldId id="281" r:id="rId71"/>
    <p:sldId id="280" r:id="rId72"/>
    <p:sldId id="259" r:id="rId73"/>
    <p:sldId id="285" r:id="rId74"/>
    <p:sldId id="284" r:id="rId75"/>
    <p:sldId id="2145707606" r:id="rId76"/>
    <p:sldId id="2145707562" r:id="rId77"/>
    <p:sldId id="2145707563" r:id="rId78"/>
    <p:sldId id="2145707564" r:id="rId79"/>
    <p:sldId id="2145707565" r:id="rId80"/>
    <p:sldId id="2145707566" r:id="rId81"/>
    <p:sldId id="2145707567" r:id="rId82"/>
    <p:sldId id="2145707568" r:id="rId83"/>
    <p:sldId id="2145707569" r:id="rId84"/>
    <p:sldId id="2145707570" r:id="rId85"/>
    <p:sldId id="2145707571" r:id="rId86"/>
    <p:sldId id="2145707607" r:id="rId87"/>
    <p:sldId id="2145707620" r:id="rId88"/>
    <p:sldId id="2145707609" r:id="rId89"/>
    <p:sldId id="2145707610" r:id="rId90"/>
    <p:sldId id="2145707650" r:id="rId91"/>
    <p:sldId id="2145707683" r:id="rId92"/>
    <p:sldId id="2145707684" r:id="rId93"/>
    <p:sldId id="2145707686" r:id="rId94"/>
    <p:sldId id="2145707688" r:id="rId95"/>
    <p:sldId id="2145707690" r:id="rId96"/>
    <p:sldId id="2145707691" r:id="rId97"/>
    <p:sldId id="2145707692" r:id="rId98"/>
    <p:sldId id="2145707694" r:id="rId99"/>
    <p:sldId id="2145707695" r:id="rId100"/>
    <p:sldId id="2145707697" r:id="rId101"/>
    <p:sldId id="2145707698" r:id="rId102"/>
    <p:sldId id="2145707699" r:id="rId103"/>
    <p:sldId id="2145707700" r:id="rId104"/>
    <p:sldId id="2145707701" r:id="rId105"/>
    <p:sldId id="2145707702" r:id="rId106"/>
    <p:sldId id="2145707703" r:id="rId107"/>
    <p:sldId id="2145707613" r:id="rId108"/>
    <p:sldId id="2145707574" r:id="rId109"/>
    <p:sldId id="2145707575" r:id="rId110"/>
    <p:sldId id="2145707576" r:id="rId111"/>
    <p:sldId id="2145707577" r:id="rId112"/>
    <p:sldId id="2145707578" r:id="rId113"/>
    <p:sldId id="2145707579" r:id="rId114"/>
    <p:sldId id="2145707580" r:id="rId115"/>
    <p:sldId id="2145707581" r:id="rId116"/>
    <p:sldId id="2145707616" r:id="rId117"/>
    <p:sldId id="2145707618" r:id="rId1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72B8"/>
    <a:srgbClr val="000000"/>
    <a:srgbClr val="F3F2F1"/>
    <a:srgbClr val="93C124"/>
    <a:srgbClr val="F0900A"/>
    <a:srgbClr val="96C840"/>
    <a:srgbClr val="34A7DF"/>
    <a:srgbClr val="29327F"/>
    <a:srgbClr val="1EA198"/>
    <a:srgbClr val="DDDC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2ADDC4-9BFB-033C-84FC-DAB57C553A78}" v="27" dt="2024-09-05T08:31:29.122"/>
    <p1510:client id="{899EEA36-98A6-4810-9784-EC73FE4FB5B1}" v="5" dt="2024-09-05T08:51:44.5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08" autoAdjust="0"/>
    <p:restoredTop sz="86387" autoAdjust="0"/>
  </p:normalViewPr>
  <p:slideViewPr>
    <p:cSldViewPr snapToGrid="0">
      <p:cViewPr varScale="1">
        <p:scale>
          <a:sx n="80" d="100"/>
          <a:sy n="80" d="100"/>
        </p:scale>
        <p:origin x="96" y="762"/>
      </p:cViewPr>
      <p:guideLst>
        <p:guide orient="horz" pos="2160"/>
        <p:guide pos="3840"/>
      </p:guideLst>
    </p:cSldViewPr>
  </p:slideViewPr>
  <p:outlineViewPr>
    <p:cViewPr>
      <p:scale>
        <a:sx n="33" d="100"/>
        <a:sy n="33" d="100"/>
      </p:scale>
      <p:origin x="0" y="-38670"/>
    </p:cViewPr>
  </p:outlin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117" Type="http://schemas.openxmlformats.org/officeDocument/2006/relationships/slide" Target="slides/slide101.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slide" Target="slides/slide73.xml"/><Relationship Id="rId112" Type="http://schemas.openxmlformats.org/officeDocument/2006/relationships/slide" Target="slides/slide96.xml"/><Relationship Id="rId16" Type="http://schemas.openxmlformats.org/officeDocument/2006/relationships/slideMaster" Target="slideMasters/slideMaster11.xml"/><Relationship Id="rId107" Type="http://schemas.openxmlformats.org/officeDocument/2006/relationships/slide" Target="slides/slide91.xml"/><Relationship Id="rId11" Type="http://schemas.openxmlformats.org/officeDocument/2006/relationships/slideMaster" Target="slideMasters/slideMaster6.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102" Type="http://schemas.openxmlformats.org/officeDocument/2006/relationships/slide" Target="slides/slide86.xml"/><Relationship Id="rId123" Type="http://schemas.openxmlformats.org/officeDocument/2006/relationships/viewProps" Target="viewProps.xml"/><Relationship Id="rId128" Type="http://schemas.microsoft.com/office/2018/10/relationships/authors" Target="authors.xml"/><Relationship Id="rId5" Type="http://schemas.openxmlformats.org/officeDocument/2006/relationships/customXml" Target="../customXml/item5.xml"/><Relationship Id="rId90" Type="http://schemas.openxmlformats.org/officeDocument/2006/relationships/slide" Target="slides/slide74.xml"/><Relationship Id="rId95" Type="http://schemas.openxmlformats.org/officeDocument/2006/relationships/slide" Target="slides/slide79.xml"/><Relationship Id="rId22" Type="http://schemas.openxmlformats.org/officeDocument/2006/relationships/slide" Target="slides/slide6.xml"/><Relationship Id="rId27" Type="http://schemas.openxmlformats.org/officeDocument/2006/relationships/slide" Target="slides/slide11.xml"/><Relationship Id="rId43" Type="http://schemas.openxmlformats.org/officeDocument/2006/relationships/slide" Target="slides/slide27.xml"/><Relationship Id="rId48" Type="http://schemas.openxmlformats.org/officeDocument/2006/relationships/slide" Target="slides/slide32.xml"/><Relationship Id="rId64" Type="http://schemas.openxmlformats.org/officeDocument/2006/relationships/slide" Target="slides/slide48.xml"/><Relationship Id="rId69" Type="http://schemas.openxmlformats.org/officeDocument/2006/relationships/slide" Target="slides/slide53.xml"/><Relationship Id="rId113" Type="http://schemas.openxmlformats.org/officeDocument/2006/relationships/slide" Target="slides/slide97.xml"/><Relationship Id="rId118" Type="http://schemas.openxmlformats.org/officeDocument/2006/relationships/slide" Target="slides/slide102.xml"/><Relationship Id="rId80" Type="http://schemas.openxmlformats.org/officeDocument/2006/relationships/slide" Target="slides/slide64.xml"/><Relationship Id="rId85" Type="http://schemas.openxmlformats.org/officeDocument/2006/relationships/slide" Target="slides/slide69.xml"/><Relationship Id="rId12" Type="http://schemas.openxmlformats.org/officeDocument/2006/relationships/slideMaster" Target="slideMasters/slideMaster7.xml"/><Relationship Id="rId17" Type="http://schemas.openxmlformats.org/officeDocument/2006/relationships/slide" Target="slides/slide1.xml"/><Relationship Id="rId33" Type="http://schemas.openxmlformats.org/officeDocument/2006/relationships/slide" Target="slides/slide17.xml"/><Relationship Id="rId38" Type="http://schemas.openxmlformats.org/officeDocument/2006/relationships/slide" Target="slides/slide22.xml"/><Relationship Id="rId59" Type="http://schemas.openxmlformats.org/officeDocument/2006/relationships/slide" Target="slides/slide43.xml"/><Relationship Id="rId103" Type="http://schemas.openxmlformats.org/officeDocument/2006/relationships/slide" Target="slides/slide87.xml"/><Relationship Id="rId108" Type="http://schemas.openxmlformats.org/officeDocument/2006/relationships/slide" Target="slides/slide92.xml"/><Relationship Id="rId124" Type="http://schemas.openxmlformats.org/officeDocument/2006/relationships/theme" Target="theme/theme1.xml"/><Relationship Id="rId54" Type="http://schemas.openxmlformats.org/officeDocument/2006/relationships/slide" Target="slides/slide38.xml"/><Relationship Id="rId70" Type="http://schemas.openxmlformats.org/officeDocument/2006/relationships/slide" Target="slides/slide54.xml"/><Relationship Id="rId75" Type="http://schemas.openxmlformats.org/officeDocument/2006/relationships/slide" Target="slides/slide59.xml"/><Relationship Id="rId91" Type="http://schemas.openxmlformats.org/officeDocument/2006/relationships/slide" Target="slides/slide75.xml"/><Relationship Id="rId96" Type="http://schemas.openxmlformats.org/officeDocument/2006/relationships/slide" Target="slides/slide80.xml"/><Relationship Id="rId1" Type="http://schemas.openxmlformats.org/officeDocument/2006/relationships/customXml" Target="../customXml/item1.xml"/><Relationship Id="rId6" Type="http://schemas.openxmlformats.org/officeDocument/2006/relationships/slideMaster" Target="slideMasters/slideMaster1.xml"/><Relationship Id="rId23" Type="http://schemas.openxmlformats.org/officeDocument/2006/relationships/slide" Target="slides/slide7.xml"/><Relationship Id="rId28" Type="http://schemas.openxmlformats.org/officeDocument/2006/relationships/slide" Target="slides/slide12.xml"/><Relationship Id="rId49" Type="http://schemas.openxmlformats.org/officeDocument/2006/relationships/slide" Target="slides/slide33.xml"/><Relationship Id="rId114" Type="http://schemas.openxmlformats.org/officeDocument/2006/relationships/slide" Target="slides/slide98.xml"/><Relationship Id="rId119" Type="http://schemas.openxmlformats.org/officeDocument/2006/relationships/notesMaster" Target="notesMasters/notesMaster1.xml"/><Relationship Id="rId44" Type="http://schemas.openxmlformats.org/officeDocument/2006/relationships/slide" Target="slides/slide28.xml"/><Relationship Id="rId60" Type="http://schemas.openxmlformats.org/officeDocument/2006/relationships/slide" Target="slides/slide44.xml"/><Relationship Id="rId65" Type="http://schemas.openxmlformats.org/officeDocument/2006/relationships/slide" Target="slides/slide49.xml"/><Relationship Id="rId81" Type="http://schemas.openxmlformats.org/officeDocument/2006/relationships/slide" Target="slides/slide65.xml"/><Relationship Id="rId86" Type="http://schemas.openxmlformats.org/officeDocument/2006/relationships/slide" Target="slides/slide70.xml"/><Relationship Id="rId13" Type="http://schemas.openxmlformats.org/officeDocument/2006/relationships/slideMaster" Target="slideMasters/slideMaster8.xml"/><Relationship Id="rId18" Type="http://schemas.openxmlformats.org/officeDocument/2006/relationships/slide" Target="slides/slide2.xml"/><Relationship Id="rId39" Type="http://schemas.openxmlformats.org/officeDocument/2006/relationships/slide" Target="slides/slide23.xml"/><Relationship Id="rId109" Type="http://schemas.openxmlformats.org/officeDocument/2006/relationships/slide" Target="slides/slide9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97" Type="http://schemas.openxmlformats.org/officeDocument/2006/relationships/slide" Target="slides/slide81.xml"/><Relationship Id="rId104" Type="http://schemas.openxmlformats.org/officeDocument/2006/relationships/slide" Target="slides/slide88.xml"/><Relationship Id="rId120" Type="http://schemas.openxmlformats.org/officeDocument/2006/relationships/handoutMaster" Target="handoutMasters/handoutMaster1.xml"/><Relationship Id="rId125" Type="http://schemas.openxmlformats.org/officeDocument/2006/relationships/tableStyles" Target="tableStyles.xml"/><Relationship Id="rId7" Type="http://schemas.openxmlformats.org/officeDocument/2006/relationships/slideMaster" Target="slideMasters/slideMaster2.xml"/><Relationship Id="rId71" Type="http://schemas.openxmlformats.org/officeDocument/2006/relationships/slide" Target="slides/slide55.xml"/><Relationship Id="rId92" Type="http://schemas.openxmlformats.org/officeDocument/2006/relationships/slide" Target="slides/slide76.xml"/><Relationship Id="rId2" Type="http://schemas.openxmlformats.org/officeDocument/2006/relationships/customXml" Target="../customXml/item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110" Type="http://schemas.openxmlformats.org/officeDocument/2006/relationships/slide" Target="slides/slide94.xml"/><Relationship Id="rId115" Type="http://schemas.openxmlformats.org/officeDocument/2006/relationships/slide" Target="slides/slide99.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 Id="rId14" Type="http://schemas.openxmlformats.org/officeDocument/2006/relationships/slideMaster" Target="slideMasters/slideMaster9.xml"/><Relationship Id="rId30" Type="http://schemas.openxmlformats.org/officeDocument/2006/relationships/slide" Target="slides/slide14.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 Id="rId100" Type="http://schemas.openxmlformats.org/officeDocument/2006/relationships/slide" Target="slides/slide84.xml"/><Relationship Id="rId105" Type="http://schemas.openxmlformats.org/officeDocument/2006/relationships/slide" Target="slides/slide89.xml"/><Relationship Id="rId126" Type="http://schemas.microsoft.com/office/2016/11/relationships/changesInfo" Target="changesInfos/changesInfo1.xml"/><Relationship Id="rId8" Type="http://schemas.openxmlformats.org/officeDocument/2006/relationships/slideMaster" Target="slideMasters/slideMaster3.xml"/><Relationship Id="rId51" Type="http://schemas.openxmlformats.org/officeDocument/2006/relationships/slide" Target="slides/slide35.xml"/><Relationship Id="rId72" Type="http://schemas.openxmlformats.org/officeDocument/2006/relationships/slide" Target="slides/slide56.xml"/><Relationship Id="rId93" Type="http://schemas.openxmlformats.org/officeDocument/2006/relationships/slide" Target="slides/slide77.xml"/><Relationship Id="rId98" Type="http://schemas.openxmlformats.org/officeDocument/2006/relationships/slide" Target="slides/slide82.xml"/><Relationship Id="rId121" Type="http://schemas.openxmlformats.org/officeDocument/2006/relationships/commentAuthors" Target="commentAuthors.xml"/><Relationship Id="rId3" Type="http://schemas.openxmlformats.org/officeDocument/2006/relationships/customXml" Target="../customXml/item3.xml"/><Relationship Id="rId25" Type="http://schemas.openxmlformats.org/officeDocument/2006/relationships/slide" Target="slides/slide9.xml"/><Relationship Id="rId46" Type="http://schemas.openxmlformats.org/officeDocument/2006/relationships/slide" Target="slides/slide30.xml"/><Relationship Id="rId67" Type="http://schemas.openxmlformats.org/officeDocument/2006/relationships/slide" Target="slides/slide51.xml"/><Relationship Id="rId116" Type="http://schemas.openxmlformats.org/officeDocument/2006/relationships/slide" Target="slides/slide100.xml"/><Relationship Id="rId20" Type="http://schemas.openxmlformats.org/officeDocument/2006/relationships/slide" Target="slides/slide4.xml"/><Relationship Id="rId41" Type="http://schemas.openxmlformats.org/officeDocument/2006/relationships/slide" Target="slides/slide25.xml"/><Relationship Id="rId62" Type="http://schemas.openxmlformats.org/officeDocument/2006/relationships/slide" Target="slides/slide46.xml"/><Relationship Id="rId83" Type="http://schemas.openxmlformats.org/officeDocument/2006/relationships/slide" Target="slides/slide67.xml"/><Relationship Id="rId88" Type="http://schemas.openxmlformats.org/officeDocument/2006/relationships/slide" Target="slides/slide72.xml"/><Relationship Id="rId111" Type="http://schemas.openxmlformats.org/officeDocument/2006/relationships/slide" Target="slides/slide95.xml"/><Relationship Id="rId15" Type="http://schemas.openxmlformats.org/officeDocument/2006/relationships/slideMaster" Target="slideMasters/slideMaster10.xml"/><Relationship Id="rId36" Type="http://schemas.openxmlformats.org/officeDocument/2006/relationships/slide" Target="slides/slide20.xml"/><Relationship Id="rId57" Type="http://schemas.openxmlformats.org/officeDocument/2006/relationships/slide" Target="slides/slide41.xml"/><Relationship Id="rId106" Type="http://schemas.openxmlformats.org/officeDocument/2006/relationships/slide" Target="slides/slide90.xml"/><Relationship Id="rId127" Type="http://schemas.microsoft.com/office/2015/10/relationships/revisionInfo" Target="revisionInfo.xml"/><Relationship Id="rId10" Type="http://schemas.openxmlformats.org/officeDocument/2006/relationships/slideMaster" Target="slideMasters/slideMaster5.xml"/><Relationship Id="rId31" Type="http://schemas.openxmlformats.org/officeDocument/2006/relationships/slide" Target="slides/slide15.xml"/><Relationship Id="rId52" Type="http://schemas.openxmlformats.org/officeDocument/2006/relationships/slide" Target="slides/slide36.xml"/><Relationship Id="rId73" Type="http://schemas.openxmlformats.org/officeDocument/2006/relationships/slide" Target="slides/slide57.xml"/><Relationship Id="rId78" Type="http://schemas.openxmlformats.org/officeDocument/2006/relationships/slide" Target="slides/slide62.xml"/><Relationship Id="rId94" Type="http://schemas.openxmlformats.org/officeDocument/2006/relationships/slide" Target="slides/slide78.xml"/><Relationship Id="rId99" Type="http://schemas.openxmlformats.org/officeDocument/2006/relationships/slide" Target="slides/slide83.xml"/><Relationship Id="rId101" Type="http://schemas.openxmlformats.org/officeDocument/2006/relationships/slide" Target="slides/slide85.xml"/><Relationship Id="rId122"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gela Odell" userId="6841dccd-0921-4efb-8128-0db5f93d27d2" providerId="ADAL" clId="{899EEA36-98A6-4810-9784-EC73FE4FB5B1}"/>
    <pc:docChg chg="custSel addSld delSld modSld sldOrd">
      <pc:chgData name="Angela Odell" userId="6841dccd-0921-4efb-8128-0db5f93d27d2" providerId="ADAL" clId="{899EEA36-98A6-4810-9784-EC73FE4FB5B1}" dt="2024-09-05T08:52:24.088" v="212" actId="20577"/>
      <pc:docMkLst>
        <pc:docMk/>
      </pc:docMkLst>
      <pc:sldChg chg="modSp mod">
        <pc:chgData name="Angela Odell" userId="6841dccd-0921-4efb-8128-0db5f93d27d2" providerId="ADAL" clId="{899EEA36-98A6-4810-9784-EC73FE4FB5B1}" dt="2024-09-05T08:32:24.729" v="7" actId="6549"/>
        <pc:sldMkLst>
          <pc:docMk/>
          <pc:sldMk cId="180734632" sldId="2145707589"/>
        </pc:sldMkLst>
        <pc:spChg chg="mod">
          <ac:chgData name="Angela Odell" userId="6841dccd-0921-4efb-8128-0db5f93d27d2" providerId="ADAL" clId="{899EEA36-98A6-4810-9784-EC73FE4FB5B1}" dt="2024-09-05T08:32:24.729" v="7" actId="6549"/>
          <ac:spMkLst>
            <pc:docMk/>
            <pc:sldMk cId="180734632" sldId="2145707589"/>
            <ac:spMk id="2" creationId="{F8868B77-1DF0-8225-50A9-B2AFA4B0EFA9}"/>
          </ac:spMkLst>
        </pc:spChg>
      </pc:sldChg>
      <pc:sldChg chg="delSp mod">
        <pc:chgData name="Angela Odell" userId="6841dccd-0921-4efb-8128-0db5f93d27d2" providerId="ADAL" clId="{899EEA36-98A6-4810-9784-EC73FE4FB5B1}" dt="2024-09-05T08:33:14.266" v="8" actId="21"/>
        <pc:sldMkLst>
          <pc:docMk/>
          <pc:sldMk cId="2908046077" sldId="2145707600"/>
        </pc:sldMkLst>
        <pc:spChg chg="del">
          <ac:chgData name="Angela Odell" userId="6841dccd-0921-4efb-8128-0db5f93d27d2" providerId="ADAL" clId="{899EEA36-98A6-4810-9784-EC73FE4FB5B1}" dt="2024-09-05T08:33:14.266" v="8" actId="21"/>
          <ac:spMkLst>
            <pc:docMk/>
            <pc:sldMk cId="2908046077" sldId="2145707600"/>
            <ac:spMk id="9" creationId="{9AB42A58-F786-0715-A55C-6C42E9D6C87D}"/>
          </ac:spMkLst>
        </pc:spChg>
      </pc:sldChg>
      <pc:sldChg chg="modSp mod">
        <pc:chgData name="Angela Odell" userId="6841dccd-0921-4efb-8128-0db5f93d27d2" providerId="ADAL" clId="{899EEA36-98A6-4810-9784-EC73FE4FB5B1}" dt="2024-09-05T08:35:23.154" v="40" actId="20577"/>
        <pc:sldMkLst>
          <pc:docMk/>
          <pc:sldMk cId="161170932" sldId="2145707602"/>
        </pc:sldMkLst>
        <pc:spChg chg="mod">
          <ac:chgData name="Angela Odell" userId="6841dccd-0921-4efb-8128-0db5f93d27d2" providerId="ADAL" clId="{899EEA36-98A6-4810-9784-EC73FE4FB5B1}" dt="2024-09-05T08:35:23.154" v="40" actId="20577"/>
          <ac:spMkLst>
            <pc:docMk/>
            <pc:sldMk cId="161170932" sldId="2145707602"/>
            <ac:spMk id="10" creationId="{276E8C4E-6BB4-8DA5-5F70-E1A11C3FD88B}"/>
          </ac:spMkLst>
        </pc:spChg>
      </pc:sldChg>
      <pc:sldChg chg="addSp modSp mod">
        <pc:chgData name="Angela Odell" userId="6841dccd-0921-4efb-8128-0db5f93d27d2" providerId="ADAL" clId="{899EEA36-98A6-4810-9784-EC73FE4FB5B1}" dt="2024-09-05T08:47:47.061" v="83" actId="1076"/>
        <pc:sldMkLst>
          <pc:docMk/>
          <pc:sldMk cId="1659143443" sldId="2145707618"/>
        </pc:sldMkLst>
        <pc:spChg chg="mod">
          <ac:chgData name="Angela Odell" userId="6841dccd-0921-4efb-8128-0db5f93d27d2" providerId="ADAL" clId="{899EEA36-98A6-4810-9784-EC73FE4FB5B1}" dt="2024-09-05T08:46:38.492" v="58" actId="14100"/>
          <ac:spMkLst>
            <pc:docMk/>
            <pc:sldMk cId="1659143443" sldId="2145707618"/>
            <ac:spMk id="4" creationId="{EB813AD3-073F-5BBF-1FE2-8231ED65BC6E}"/>
          </ac:spMkLst>
        </pc:spChg>
        <pc:spChg chg="add mod">
          <ac:chgData name="Angela Odell" userId="6841dccd-0921-4efb-8128-0db5f93d27d2" providerId="ADAL" clId="{899EEA36-98A6-4810-9784-EC73FE4FB5B1}" dt="2024-09-05T08:47:43.535" v="82" actId="14100"/>
          <ac:spMkLst>
            <pc:docMk/>
            <pc:sldMk cId="1659143443" sldId="2145707618"/>
            <ac:spMk id="5" creationId="{F48E8B3F-9C36-8347-A616-40C6834EF363}"/>
          </ac:spMkLst>
        </pc:spChg>
        <pc:spChg chg="mod">
          <ac:chgData name="Angela Odell" userId="6841dccd-0921-4efb-8128-0db5f93d27d2" providerId="ADAL" clId="{899EEA36-98A6-4810-9784-EC73FE4FB5B1}" dt="2024-09-05T08:46:44.109" v="61" actId="27636"/>
          <ac:spMkLst>
            <pc:docMk/>
            <pc:sldMk cId="1659143443" sldId="2145707618"/>
            <ac:spMk id="7" creationId="{65CF4708-4CE1-88A0-9A21-35756D7A1CDA}"/>
          </ac:spMkLst>
        </pc:spChg>
        <pc:picChg chg="mod">
          <ac:chgData name="Angela Odell" userId="6841dccd-0921-4efb-8128-0db5f93d27d2" providerId="ADAL" clId="{899EEA36-98A6-4810-9784-EC73FE4FB5B1}" dt="2024-09-05T08:47:47.061" v="83" actId="1076"/>
          <ac:picMkLst>
            <pc:docMk/>
            <pc:sldMk cId="1659143443" sldId="2145707618"/>
            <ac:picMk id="6" creationId="{50FA18E3-6C8B-5C9E-5799-DD434E335FB6}"/>
          </ac:picMkLst>
        </pc:picChg>
      </pc:sldChg>
      <pc:sldChg chg="modSp mod">
        <pc:chgData name="Angela Odell" userId="6841dccd-0921-4efb-8128-0db5f93d27d2" providerId="ADAL" clId="{899EEA36-98A6-4810-9784-EC73FE4FB5B1}" dt="2024-09-05T08:33:32.297" v="9" actId="14100"/>
        <pc:sldMkLst>
          <pc:docMk/>
          <pc:sldMk cId="2537705900" sldId="2145707622"/>
        </pc:sldMkLst>
        <pc:spChg chg="mod">
          <ac:chgData name="Angela Odell" userId="6841dccd-0921-4efb-8128-0db5f93d27d2" providerId="ADAL" clId="{899EEA36-98A6-4810-9784-EC73FE4FB5B1}" dt="2024-09-05T08:33:32.297" v="9" actId="14100"/>
          <ac:spMkLst>
            <pc:docMk/>
            <pc:sldMk cId="2537705900" sldId="2145707622"/>
            <ac:spMk id="2" creationId="{D0569196-2387-6BA0-C874-6CB2EB06A120}"/>
          </ac:spMkLst>
        </pc:spChg>
      </pc:sldChg>
      <pc:sldChg chg="addSp delSp modSp mod">
        <pc:chgData name="Angela Odell" userId="6841dccd-0921-4efb-8128-0db5f93d27d2" providerId="ADAL" clId="{899EEA36-98A6-4810-9784-EC73FE4FB5B1}" dt="2024-09-05T08:52:24.088" v="212" actId="20577"/>
        <pc:sldMkLst>
          <pc:docMk/>
          <pc:sldMk cId="1150631569" sldId="2145707650"/>
        </pc:sldMkLst>
        <pc:spChg chg="mod">
          <ac:chgData name="Angela Odell" userId="6841dccd-0921-4efb-8128-0db5f93d27d2" providerId="ADAL" clId="{899EEA36-98A6-4810-9784-EC73FE4FB5B1}" dt="2024-09-05T08:51:12.216" v="163" actId="14100"/>
          <ac:spMkLst>
            <pc:docMk/>
            <pc:sldMk cId="1150631569" sldId="2145707650"/>
            <ac:spMk id="4" creationId="{89180EC3-F1E1-0AFF-D9AC-4432BE42F5CC}"/>
          </ac:spMkLst>
        </pc:spChg>
        <pc:spChg chg="del">
          <ac:chgData name="Angela Odell" userId="6841dccd-0921-4efb-8128-0db5f93d27d2" providerId="ADAL" clId="{899EEA36-98A6-4810-9784-EC73FE4FB5B1}" dt="2024-09-05T08:49:02.046" v="84" actId="21"/>
          <ac:spMkLst>
            <pc:docMk/>
            <pc:sldMk cId="1150631569" sldId="2145707650"/>
            <ac:spMk id="5" creationId="{DB1719EC-DECF-94E0-ECC0-023A589F2918}"/>
          </ac:spMkLst>
        </pc:spChg>
        <pc:spChg chg="mod">
          <ac:chgData name="Angela Odell" userId="6841dccd-0921-4efb-8128-0db5f93d27d2" providerId="ADAL" clId="{899EEA36-98A6-4810-9784-EC73FE4FB5B1}" dt="2024-09-05T08:52:24.088" v="212" actId="20577"/>
          <ac:spMkLst>
            <pc:docMk/>
            <pc:sldMk cId="1150631569" sldId="2145707650"/>
            <ac:spMk id="8" creationId="{38B8CAC7-15E4-D16F-6820-80179E0D3C00}"/>
          </ac:spMkLst>
        </pc:spChg>
        <pc:picChg chg="add mod">
          <ac:chgData name="Angela Odell" userId="6841dccd-0921-4efb-8128-0db5f93d27d2" providerId="ADAL" clId="{899EEA36-98A6-4810-9784-EC73FE4FB5B1}" dt="2024-09-05T08:52:06.505" v="169" actId="14100"/>
          <ac:picMkLst>
            <pc:docMk/>
            <pc:sldMk cId="1150631569" sldId="2145707650"/>
            <ac:picMk id="3" creationId="{1A44A1B8-3331-374F-4C17-32C27C69E10C}"/>
          </ac:picMkLst>
        </pc:picChg>
        <pc:picChg chg="add mod">
          <ac:chgData name="Angela Odell" userId="6841dccd-0921-4efb-8128-0db5f93d27d2" providerId="ADAL" clId="{899EEA36-98A6-4810-9784-EC73FE4FB5B1}" dt="2024-09-05T08:52:10.152" v="170" actId="14100"/>
          <ac:picMkLst>
            <pc:docMk/>
            <pc:sldMk cId="1150631569" sldId="2145707650"/>
            <ac:picMk id="7" creationId="{17FB095A-76C2-DF69-5A26-02A2FA788D3E}"/>
          </ac:picMkLst>
        </pc:picChg>
        <pc:picChg chg="del">
          <ac:chgData name="Angela Odell" userId="6841dccd-0921-4efb-8128-0db5f93d27d2" providerId="ADAL" clId="{899EEA36-98A6-4810-9784-EC73FE4FB5B1}" dt="2024-09-05T08:51:41.112" v="164" actId="478"/>
          <ac:picMkLst>
            <pc:docMk/>
            <pc:sldMk cId="1150631569" sldId="2145707650"/>
            <ac:picMk id="1026" creationId="{93AFEDD2-FFBF-A84C-224C-ACA1ABBD11B8}"/>
          </ac:picMkLst>
        </pc:picChg>
      </pc:sldChg>
      <pc:sldChg chg="del">
        <pc:chgData name="Angela Odell" userId="6841dccd-0921-4efb-8128-0db5f93d27d2" providerId="ADAL" clId="{899EEA36-98A6-4810-9784-EC73FE4FB5B1}" dt="2024-09-05T08:35:07.379" v="37" actId="2696"/>
        <pc:sldMkLst>
          <pc:docMk/>
          <pc:sldMk cId="1174361172" sldId="2145707704"/>
        </pc:sldMkLst>
      </pc:sldChg>
      <pc:sldChg chg="del">
        <pc:chgData name="Angela Odell" userId="6841dccd-0921-4efb-8128-0db5f93d27d2" providerId="ADAL" clId="{899EEA36-98A6-4810-9784-EC73FE4FB5B1}" dt="2024-09-05T08:45:16.845" v="54" actId="2696"/>
        <pc:sldMkLst>
          <pc:docMk/>
          <pc:sldMk cId="3019552390" sldId="2145707705"/>
        </pc:sldMkLst>
      </pc:sldChg>
      <pc:sldChg chg="new del">
        <pc:chgData name="Angela Odell" userId="6841dccd-0921-4efb-8128-0db5f93d27d2" providerId="ADAL" clId="{899EEA36-98A6-4810-9784-EC73FE4FB5B1}" dt="2024-09-05T08:35:11.540" v="38" actId="2696"/>
        <pc:sldMkLst>
          <pc:docMk/>
          <pc:sldMk cId="1754014932" sldId="2145707707"/>
        </pc:sldMkLst>
      </pc:sldChg>
      <pc:sldChg chg="add">
        <pc:chgData name="Angela Odell" userId="6841dccd-0921-4efb-8128-0db5f93d27d2" providerId="ADAL" clId="{899EEA36-98A6-4810-9784-EC73FE4FB5B1}" dt="2024-09-05T08:34:34.256" v="12"/>
        <pc:sldMkLst>
          <pc:docMk/>
          <pc:sldMk cId="3476967331" sldId="2145707708"/>
        </pc:sldMkLst>
      </pc:sldChg>
      <pc:sldChg chg="add">
        <pc:chgData name="Angela Odell" userId="6841dccd-0921-4efb-8128-0db5f93d27d2" providerId="ADAL" clId="{899EEA36-98A6-4810-9784-EC73FE4FB5B1}" dt="2024-09-05T08:34:34.401" v="14"/>
        <pc:sldMkLst>
          <pc:docMk/>
          <pc:sldMk cId="1455405048" sldId="2145707709"/>
        </pc:sldMkLst>
      </pc:sldChg>
      <pc:sldChg chg="add">
        <pc:chgData name="Angela Odell" userId="6841dccd-0921-4efb-8128-0db5f93d27d2" providerId="ADAL" clId="{899EEA36-98A6-4810-9784-EC73FE4FB5B1}" dt="2024-09-05T08:34:34.560" v="16"/>
        <pc:sldMkLst>
          <pc:docMk/>
          <pc:sldMk cId="691921021" sldId="2145707710"/>
        </pc:sldMkLst>
      </pc:sldChg>
      <pc:sldChg chg="add">
        <pc:chgData name="Angela Odell" userId="6841dccd-0921-4efb-8128-0db5f93d27d2" providerId="ADAL" clId="{899EEA36-98A6-4810-9784-EC73FE4FB5B1}" dt="2024-09-05T08:34:35.929" v="18"/>
        <pc:sldMkLst>
          <pc:docMk/>
          <pc:sldMk cId="2047501140" sldId="2145707711"/>
        </pc:sldMkLst>
      </pc:sldChg>
      <pc:sldChg chg="add ord">
        <pc:chgData name="Angela Odell" userId="6841dccd-0921-4efb-8128-0db5f93d27d2" providerId="ADAL" clId="{899EEA36-98A6-4810-9784-EC73FE4FB5B1}" dt="2024-09-05T08:39:44.922" v="50"/>
        <pc:sldMkLst>
          <pc:docMk/>
          <pc:sldMk cId="1113159377" sldId="2145707712"/>
        </pc:sldMkLst>
      </pc:sldChg>
      <pc:sldChg chg="add">
        <pc:chgData name="Angela Odell" userId="6841dccd-0921-4efb-8128-0db5f93d27d2" providerId="ADAL" clId="{899EEA36-98A6-4810-9784-EC73FE4FB5B1}" dt="2024-09-05T08:34:36.151" v="22"/>
        <pc:sldMkLst>
          <pc:docMk/>
          <pc:sldMk cId="700488368" sldId="2145707713"/>
        </pc:sldMkLst>
      </pc:sldChg>
      <pc:sldChg chg="add ord">
        <pc:chgData name="Angela Odell" userId="6841dccd-0921-4efb-8128-0db5f93d27d2" providerId="ADAL" clId="{899EEA36-98A6-4810-9784-EC73FE4FB5B1}" dt="2024-09-05T08:39:39.288" v="48"/>
        <pc:sldMkLst>
          <pc:docMk/>
          <pc:sldMk cId="1812681573" sldId="2145707714"/>
        </pc:sldMkLst>
      </pc:sldChg>
      <pc:sldChg chg="add ord">
        <pc:chgData name="Angela Odell" userId="6841dccd-0921-4efb-8128-0db5f93d27d2" providerId="ADAL" clId="{899EEA36-98A6-4810-9784-EC73FE4FB5B1}" dt="2024-09-05T08:39:24.329" v="46"/>
        <pc:sldMkLst>
          <pc:docMk/>
          <pc:sldMk cId="1109116013" sldId="2145707715"/>
        </pc:sldMkLst>
      </pc:sldChg>
      <pc:sldChg chg="add del">
        <pc:chgData name="Angela Odell" userId="6841dccd-0921-4efb-8128-0db5f93d27d2" providerId="ADAL" clId="{899EEA36-98A6-4810-9784-EC73FE4FB5B1}" dt="2024-09-05T08:40:55.512" v="51" actId="2696"/>
        <pc:sldMkLst>
          <pc:docMk/>
          <pc:sldMk cId="3319774990" sldId="2145707716"/>
        </pc:sldMkLst>
      </pc:sldChg>
      <pc:sldChg chg="add">
        <pc:chgData name="Angela Odell" userId="6841dccd-0921-4efb-8128-0db5f93d27d2" providerId="ADAL" clId="{899EEA36-98A6-4810-9784-EC73FE4FB5B1}" dt="2024-09-05T08:34:36.665" v="30"/>
        <pc:sldMkLst>
          <pc:docMk/>
          <pc:sldMk cId="2663815094" sldId="2145707717"/>
        </pc:sldMkLst>
      </pc:sldChg>
      <pc:sldChg chg="add ord">
        <pc:chgData name="Angela Odell" userId="6841dccd-0921-4efb-8128-0db5f93d27d2" providerId="ADAL" clId="{899EEA36-98A6-4810-9784-EC73FE4FB5B1}" dt="2024-09-05T08:41:08.355" v="53"/>
        <pc:sldMkLst>
          <pc:docMk/>
          <pc:sldMk cId="3954268262" sldId="2145707718"/>
        </pc:sldMkLst>
      </pc:sldChg>
      <pc:sldChg chg="add">
        <pc:chgData name="Angela Odell" userId="6841dccd-0921-4efb-8128-0db5f93d27d2" providerId="ADAL" clId="{899EEA36-98A6-4810-9784-EC73FE4FB5B1}" dt="2024-09-05T08:34:36.966" v="34"/>
        <pc:sldMkLst>
          <pc:docMk/>
          <pc:sldMk cId="1830816921" sldId="2145707719"/>
        </pc:sldMkLst>
      </pc:sldChg>
      <pc:sldChg chg="add">
        <pc:chgData name="Angela Odell" userId="6841dccd-0921-4efb-8128-0db5f93d27d2" providerId="ADAL" clId="{899EEA36-98A6-4810-9784-EC73FE4FB5B1}" dt="2024-09-05T08:34:37.216" v="36"/>
        <pc:sldMkLst>
          <pc:docMk/>
          <pc:sldMk cId="2720192283" sldId="2145707720"/>
        </pc:sldMkLst>
      </pc:sldChg>
      <pc:sldChg chg="add">
        <pc:chgData name="Angela Odell" userId="6841dccd-0921-4efb-8128-0db5f93d27d2" providerId="ADAL" clId="{899EEA36-98A6-4810-9784-EC73FE4FB5B1}" dt="2024-09-05T08:36:27.394" v="42"/>
        <pc:sldMkLst>
          <pc:docMk/>
          <pc:sldMk cId="947413948" sldId="2145707721"/>
        </pc:sldMkLst>
      </pc:sldChg>
      <pc:sldChg chg="new del">
        <pc:chgData name="Angela Odell" userId="6841dccd-0921-4efb-8128-0db5f93d27d2" providerId="ADAL" clId="{899EEA36-98A6-4810-9784-EC73FE4FB5B1}" dt="2024-09-05T08:45:42.068" v="56" actId="2696"/>
        <pc:sldMkLst>
          <pc:docMk/>
          <pc:sldMk cId="4145984097" sldId="2145707722"/>
        </pc:sldMkLst>
      </pc:sldChg>
      <pc:sldMasterChg chg="addSldLayout">
        <pc:chgData name="Angela Odell" userId="6841dccd-0921-4efb-8128-0db5f93d27d2" providerId="ADAL" clId="{899EEA36-98A6-4810-9784-EC73FE4FB5B1}" dt="2024-09-05T08:34:34.548" v="15" actId="27028"/>
        <pc:sldMasterMkLst>
          <pc:docMk/>
          <pc:sldMasterMk cId="4187409676" sldId="2147483829"/>
        </pc:sldMasterMkLst>
        <pc:sldLayoutChg chg="add">
          <pc:chgData name="Angela Odell" userId="6841dccd-0921-4efb-8128-0db5f93d27d2" providerId="ADAL" clId="{899EEA36-98A6-4810-9784-EC73FE4FB5B1}" dt="2024-09-05T08:34:34.548" v="15" actId="27028"/>
          <pc:sldLayoutMkLst>
            <pc:docMk/>
            <pc:sldMasterMk cId="4187409676" sldId="2147483829"/>
            <pc:sldLayoutMk cId="752291714" sldId="2147483821"/>
          </pc:sldLayoutMkLst>
        </pc:sldLayoutChg>
      </pc:sldMasterChg>
    </pc:docChg>
  </pc:docChgLst>
  <pc:docChgLst>
    <pc:chgData name="Angela Odell" userId="S::angela.odell@centralbedfordshire.gov.uk::6841dccd-0921-4efb-8128-0db5f93d27d2" providerId="AD" clId="Web-{812ADDC4-9BFB-033C-84FC-DAB57C553A78}"/>
    <pc:docChg chg="modSld">
      <pc:chgData name="Angela Odell" userId="S::angela.odell@centralbedfordshire.gov.uk::6841dccd-0921-4efb-8128-0db5f93d27d2" providerId="AD" clId="Web-{812ADDC4-9BFB-033C-84FC-DAB57C553A78}" dt="2024-09-05T08:31:29.122" v="26" actId="20577"/>
      <pc:docMkLst>
        <pc:docMk/>
      </pc:docMkLst>
      <pc:sldChg chg="modSp">
        <pc:chgData name="Angela Odell" userId="S::angela.odell@centralbedfordshire.gov.uk::6841dccd-0921-4efb-8128-0db5f93d27d2" providerId="AD" clId="Web-{812ADDC4-9BFB-033C-84FC-DAB57C553A78}" dt="2024-09-05T08:31:29.122" v="26" actId="20577"/>
        <pc:sldMkLst>
          <pc:docMk/>
          <pc:sldMk cId="180734632" sldId="2145707589"/>
        </pc:sldMkLst>
        <pc:spChg chg="mod">
          <ac:chgData name="Angela Odell" userId="S::angela.odell@centralbedfordshire.gov.uk::6841dccd-0921-4efb-8128-0db5f93d27d2" providerId="AD" clId="Web-{812ADDC4-9BFB-033C-84FC-DAB57C553A78}" dt="2024-09-05T08:31:29.122" v="26" actId="20577"/>
          <ac:spMkLst>
            <pc:docMk/>
            <pc:sldMk cId="180734632" sldId="2145707589"/>
            <ac:spMk id="2" creationId="{F8868B77-1DF0-8225-50A9-B2AFA4B0EFA9}"/>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sv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svg"/><Relationship Id="rId4" Type="http://schemas.openxmlformats.org/officeDocument/2006/relationships/image" Target="../media/image47.svg"/><Relationship Id="rId9" Type="http://schemas.openxmlformats.org/officeDocument/2006/relationships/image" Target="../media/image52.png"/></Relationships>
</file>

<file path=ppt/diagrams/_rels/data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ata7.xml.rels><?xml version="1.0" encoding="UTF-8" standalone="yes"?>
<Relationships xmlns="http://schemas.openxmlformats.org/package/2006/relationships"><Relationship Id="rId8" Type="http://schemas.openxmlformats.org/officeDocument/2006/relationships/image" Target="../media/image105.svg"/><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svg"/><Relationship Id="rId1" Type="http://schemas.openxmlformats.org/officeDocument/2006/relationships/image" Target="../media/image98.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10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svg"/><Relationship Id="rId2" Type="http://schemas.openxmlformats.org/officeDocument/2006/relationships/image" Target="../media/image45.svg"/><Relationship Id="rId1" Type="http://schemas.openxmlformats.org/officeDocument/2006/relationships/image" Target="../media/image44.png"/><Relationship Id="rId6" Type="http://schemas.openxmlformats.org/officeDocument/2006/relationships/image" Target="../media/image49.sv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svg"/><Relationship Id="rId4" Type="http://schemas.openxmlformats.org/officeDocument/2006/relationships/image" Target="../media/image47.svg"/><Relationship Id="rId9" Type="http://schemas.openxmlformats.org/officeDocument/2006/relationships/image" Target="../media/image5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diagrams/_rels/drawing7.xml.rels><?xml version="1.0" encoding="UTF-8" standalone="yes"?>
<Relationships xmlns="http://schemas.openxmlformats.org/package/2006/relationships"><Relationship Id="rId8" Type="http://schemas.openxmlformats.org/officeDocument/2006/relationships/image" Target="../media/image105.svg"/><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svg"/><Relationship Id="rId1" Type="http://schemas.openxmlformats.org/officeDocument/2006/relationships/image" Target="../media/image98.png"/><Relationship Id="rId6" Type="http://schemas.openxmlformats.org/officeDocument/2006/relationships/image" Target="../media/image103.svg"/><Relationship Id="rId5" Type="http://schemas.openxmlformats.org/officeDocument/2006/relationships/image" Target="../media/image102.png"/><Relationship Id="rId4" Type="http://schemas.openxmlformats.org/officeDocument/2006/relationships/image" Target="../media/image101.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5B288F-7615-4A75-98B5-DCA6DFB67B2C}" type="doc">
      <dgm:prSet loTypeId="urn:microsoft.com/office/officeart/2018/2/layout/IconCircleList" loCatId="icon" qsTypeId="urn:microsoft.com/office/officeart/2005/8/quickstyle/simple1" qsCatId="simple" csTypeId="urn:microsoft.com/office/officeart/2005/8/colors/accent2_2" csCatId="accent2" phldr="1"/>
      <dgm:spPr/>
      <dgm:t>
        <a:bodyPr/>
        <a:lstStyle/>
        <a:p>
          <a:endParaRPr lang="en-US"/>
        </a:p>
      </dgm:t>
    </dgm:pt>
    <dgm:pt modelId="{BE475595-4F97-4AF7-B328-92D5CAEF9C8C}">
      <dgm:prSet custT="1"/>
      <dgm:spPr/>
      <dgm:t>
        <a:bodyPr/>
        <a:lstStyle/>
        <a:p>
          <a:pPr>
            <a:lnSpc>
              <a:spcPct val="100000"/>
            </a:lnSpc>
          </a:pPr>
          <a:r>
            <a:rPr lang="en-GB" sz="1400" b="1" i="0"/>
            <a:t>Exchange </a:t>
          </a:r>
          <a:r>
            <a:rPr lang="en-GB" sz="1400" b="0" i="0"/>
            <a:t>new ideas and innovations</a:t>
          </a:r>
          <a:endParaRPr lang="en-US" sz="1400"/>
        </a:p>
      </dgm:t>
    </dgm:pt>
    <dgm:pt modelId="{164148A1-8AE2-4D46-834F-1B204B551827}" type="parTrans" cxnId="{BCA8F532-5008-47E9-9EA9-25E7102178A3}">
      <dgm:prSet/>
      <dgm:spPr/>
      <dgm:t>
        <a:bodyPr/>
        <a:lstStyle/>
        <a:p>
          <a:endParaRPr lang="en-US" sz="1400"/>
        </a:p>
      </dgm:t>
    </dgm:pt>
    <dgm:pt modelId="{198D4B3D-870F-46E9-B893-3A3D05E81772}" type="sibTrans" cxnId="{BCA8F532-5008-47E9-9EA9-25E7102178A3}">
      <dgm:prSet/>
      <dgm:spPr/>
      <dgm:t>
        <a:bodyPr/>
        <a:lstStyle/>
        <a:p>
          <a:pPr>
            <a:lnSpc>
              <a:spcPct val="100000"/>
            </a:lnSpc>
          </a:pPr>
          <a:endParaRPr lang="en-US" sz="1400"/>
        </a:p>
      </dgm:t>
    </dgm:pt>
    <dgm:pt modelId="{5F0AC4F0-AB12-4102-AD1D-727AED96D1D7}">
      <dgm:prSet custT="1"/>
      <dgm:spPr/>
      <dgm:t>
        <a:bodyPr/>
        <a:lstStyle/>
        <a:p>
          <a:pPr>
            <a:lnSpc>
              <a:spcPct val="100000"/>
            </a:lnSpc>
          </a:pPr>
          <a:r>
            <a:rPr lang="en-GB" sz="1400" b="1" i="0"/>
            <a:t>Network</a:t>
          </a:r>
          <a:r>
            <a:rPr lang="en-GB" sz="1400" b="0" i="0"/>
            <a:t> with colleagues, system providers, regulator, NHSE, and professionals from across the healthcare community</a:t>
          </a:r>
          <a:endParaRPr lang="en-US" sz="1400"/>
        </a:p>
      </dgm:t>
    </dgm:pt>
    <dgm:pt modelId="{2B746A23-EBE5-4E48-A287-0D69B97DDC79}" type="parTrans" cxnId="{5A41534B-05F2-4740-9B52-072D7F954F60}">
      <dgm:prSet/>
      <dgm:spPr/>
      <dgm:t>
        <a:bodyPr/>
        <a:lstStyle/>
        <a:p>
          <a:endParaRPr lang="en-US" sz="1400"/>
        </a:p>
      </dgm:t>
    </dgm:pt>
    <dgm:pt modelId="{884A00A5-9DF6-4F31-8742-C28A6A69C507}" type="sibTrans" cxnId="{5A41534B-05F2-4740-9B52-072D7F954F60}">
      <dgm:prSet/>
      <dgm:spPr/>
      <dgm:t>
        <a:bodyPr/>
        <a:lstStyle/>
        <a:p>
          <a:pPr>
            <a:lnSpc>
              <a:spcPct val="100000"/>
            </a:lnSpc>
          </a:pPr>
          <a:endParaRPr lang="en-US" sz="1400"/>
        </a:p>
      </dgm:t>
    </dgm:pt>
    <dgm:pt modelId="{72E49564-0DB6-48C6-8919-5A6F655863B3}">
      <dgm:prSet custT="1"/>
      <dgm:spPr/>
      <dgm:t>
        <a:bodyPr/>
        <a:lstStyle/>
        <a:p>
          <a:pPr>
            <a:lnSpc>
              <a:spcPct val="100000"/>
            </a:lnSpc>
          </a:pPr>
          <a:r>
            <a:rPr lang="en-GB" sz="1400" b="1" i="0"/>
            <a:t>Showcase</a:t>
          </a:r>
          <a:r>
            <a:rPr lang="en-GB" sz="1400" b="0" i="0"/>
            <a:t> DiSC accomplishments and share future plans </a:t>
          </a:r>
          <a:endParaRPr lang="en-US" sz="1400"/>
        </a:p>
      </dgm:t>
    </dgm:pt>
    <dgm:pt modelId="{C17161E4-9D4E-4784-94E1-ABB4226B3561}" type="parTrans" cxnId="{3B001034-D3A7-42F6-9C0D-F86D038B1D46}">
      <dgm:prSet/>
      <dgm:spPr/>
      <dgm:t>
        <a:bodyPr/>
        <a:lstStyle/>
        <a:p>
          <a:endParaRPr lang="en-US" sz="1400"/>
        </a:p>
      </dgm:t>
    </dgm:pt>
    <dgm:pt modelId="{DE20F476-1F2A-4E4D-B690-DF953F2367DD}" type="sibTrans" cxnId="{3B001034-D3A7-42F6-9C0D-F86D038B1D46}">
      <dgm:prSet/>
      <dgm:spPr/>
      <dgm:t>
        <a:bodyPr/>
        <a:lstStyle/>
        <a:p>
          <a:pPr>
            <a:lnSpc>
              <a:spcPct val="100000"/>
            </a:lnSpc>
          </a:pPr>
          <a:endParaRPr lang="en-US" sz="1400"/>
        </a:p>
      </dgm:t>
    </dgm:pt>
    <dgm:pt modelId="{E19A54C5-6C2D-4A71-9DBA-529501CD4E3D}">
      <dgm:prSet custT="1"/>
      <dgm:spPr/>
      <dgm:t>
        <a:bodyPr/>
        <a:lstStyle/>
        <a:p>
          <a:pPr>
            <a:lnSpc>
              <a:spcPct val="100000"/>
            </a:lnSpc>
          </a:pPr>
          <a:r>
            <a:rPr lang="en-GB" sz="1400" b="1"/>
            <a:t>Listen</a:t>
          </a:r>
          <a:r>
            <a:rPr lang="en-GB" sz="1400"/>
            <a:t> to your peers' experiences of using digital technology </a:t>
          </a:r>
          <a:endParaRPr lang="en-US" sz="1400"/>
        </a:p>
      </dgm:t>
    </dgm:pt>
    <dgm:pt modelId="{0EDAAA29-D562-4A35-82C9-5FBAAEE9F0C1}" type="parTrans" cxnId="{F6667DED-B510-4EF5-961C-8B914689BF29}">
      <dgm:prSet/>
      <dgm:spPr/>
      <dgm:t>
        <a:bodyPr/>
        <a:lstStyle/>
        <a:p>
          <a:endParaRPr lang="en-US" sz="1400"/>
        </a:p>
      </dgm:t>
    </dgm:pt>
    <dgm:pt modelId="{348BB14D-30F4-4A6D-BB3E-FFB3567174C0}" type="sibTrans" cxnId="{F6667DED-B510-4EF5-961C-8B914689BF29}">
      <dgm:prSet/>
      <dgm:spPr/>
      <dgm:t>
        <a:bodyPr/>
        <a:lstStyle/>
        <a:p>
          <a:pPr>
            <a:lnSpc>
              <a:spcPct val="100000"/>
            </a:lnSpc>
          </a:pPr>
          <a:endParaRPr lang="en-US" sz="1400"/>
        </a:p>
      </dgm:t>
    </dgm:pt>
    <dgm:pt modelId="{60487D8B-B167-46EE-8C60-3DBB2274A314}">
      <dgm:prSet custT="1"/>
      <dgm:spPr/>
      <dgm:t>
        <a:bodyPr/>
        <a:lstStyle/>
        <a:p>
          <a:pPr>
            <a:lnSpc>
              <a:spcPct val="100000"/>
            </a:lnSpc>
          </a:pPr>
          <a:r>
            <a:rPr lang="en-GB" sz="1400" b="1"/>
            <a:t>Share your experiences</a:t>
          </a:r>
          <a:r>
            <a:rPr lang="en-GB" sz="1400"/>
            <a:t>, views, and requirements   </a:t>
          </a:r>
          <a:endParaRPr lang="en-US" sz="1400"/>
        </a:p>
      </dgm:t>
    </dgm:pt>
    <dgm:pt modelId="{77C4C8DC-10C1-4CC5-BC9F-6796EA541F83}" type="parTrans" cxnId="{3A7CD5E2-9F4F-4D3E-89ED-F4C1A35872B9}">
      <dgm:prSet/>
      <dgm:spPr/>
      <dgm:t>
        <a:bodyPr/>
        <a:lstStyle/>
        <a:p>
          <a:endParaRPr lang="en-US" sz="1400"/>
        </a:p>
      </dgm:t>
    </dgm:pt>
    <dgm:pt modelId="{32668276-B3C2-4E66-85A1-94CA5116EC97}" type="sibTrans" cxnId="{3A7CD5E2-9F4F-4D3E-89ED-F4C1A35872B9}">
      <dgm:prSet/>
      <dgm:spPr/>
      <dgm:t>
        <a:bodyPr/>
        <a:lstStyle/>
        <a:p>
          <a:endParaRPr lang="en-US" sz="1400"/>
        </a:p>
      </dgm:t>
    </dgm:pt>
    <dgm:pt modelId="{D7CB51CC-A65C-4A4E-BF32-17A8CCA45C4C}">
      <dgm:prSet custT="1"/>
      <dgm:spPr/>
      <dgm:t>
        <a:bodyPr/>
        <a:lstStyle/>
        <a:p>
          <a:pPr>
            <a:lnSpc>
              <a:spcPct val="100000"/>
            </a:lnSpc>
          </a:pPr>
          <a:r>
            <a:rPr lang="en-GB" sz="1400" b="1" i="0"/>
            <a:t>Share knowledge and good practice </a:t>
          </a:r>
          <a:r>
            <a:rPr lang="en-GB" sz="1400" b="0" i="0"/>
            <a:t>in digital transformation, leadership, management and service delivery</a:t>
          </a:r>
          <a:endParaRPr lang="en-US" sz="1400"/>
        </a:p>
      </dgm:t>
    </dgm:pt>
    <dgm:pt modelId="{51DDC422-5664-467A-9376-EB70BF68F4C0}" type="sibTrans" cxnId="{9F1FDC69-174B-4B88-A90D-911FCEFDDB0D}">
      <dgm:prSet/>
      <dgm:spPr/>
      <dgm:t>
        <a:bodyPr/>
        <a:lstStyle/>
        <a:p>
          <a:pPr>
            <a:lnSpc>
              <a:spcPct val="100000"/>
            </a:lnSpc>
          </a:pPr>
          <a:endParaRPr lang="en-US" sz="1400"/>
        </a:p>
      </dgm:t>
    </dgm:pt>
    <dgm:pt modelId="{FC073CDF-3C7A-445D-85B6-2E4123DE6BE4}" type="parTrans" cxnId="{9F1FDC69-174B-4B88-A90D-911FCEFDDB0D}">
      <dgm:prSet/>
      <dgm:spPr/>
      <dgm:t>
        <a:bodyPr/>
        <a:lstStyle/>
        <a:p>
          <a:endParaRPr lang="en-US" sz="1400"/>
        </a:p>
      </dgm:t>
    </dgm:pt>
    <dgm:pt modelId="{0A267C36-CCB9-4328-A7C9-4328E98502A3}" type="pres">
      <dgm:prSet presAssocID="{965B288F-7615-4A75-98B5-DCA6DFB67B2C}" presName="root" presStyleCnt="0">
        <dgm:presLayoutVars>
          <dgm:dir/>
          <dgm:resizeHandles val="exact"/>
        </dgm:presLayoutVars>
      </dgm:prSet>
      <dgm:spPr/>
    </dgm:pt>
    <dgm:pt modelId="{1FE721A9-73B4-4F47-AC89-7028D58CB78F}" type="pres">
      <dgm:prSet presAssocID="{965B288F-7615-4A75-98B5-DCA6DFB67B2C}" presName="container" presStyleCnt="0">
        <dgm:presLayoutVars>
          <dgm:dir/>
          <dgm:resizeHandles val="exact"/>
        </dgm:presLayoutVars>
      </dgm:prSet>
      <dgm:spPr/>
    </dgm:pt>
    <dgm:pt modelId="{5EC08802-A949-4811-B92B-60FCD41FEC14}" type="pres">
      <dgm:prSet presAssocID="{D7CB51CC-A65C-4A4E-BF32-17A8CCA45C4C}" presName="compNode" presStyleCnt="0"/>
      <dgm:spPr/>
    </dgm:pt>
    <dgm:pt modelId="{D77003E9-BAF2-46BB-BB32-A317166387DF}" type="pres">
      <dgm:prSet presAssocID="{D7CB51CC-A65C-4A4E-BF32-17A8CCA45C4C}" presName="iconBgRect" presStyleLbl="bgShp" presStyleIdx="0" presStyleCnt="6"/>
      <dgm:spPr/>
    </dgm:pt>
    <dgm:pt modelId="{58D2A054-17E7-4209-BAA5-7BA9DCCFB07A}" type="pres">
      <dgm:prSet presAssocID="{D7CB51CC-A65C-4A4E-BF32-17A8CCA45C4C}" presName="iconRect" presStyleLbl="node1" presStyleIdx="0" presStyleCnt="6" custScaleX="134899" custScaleY="13489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obot"/>
        </a:ext>
      </dgm:extLst>
    </dgm:pt>
    <dgm:pt modelId="{0136FB69-3892-403B-8176-AC8BECA6C154}" type="pres">
      <dgm:prSet presAssocID="{D7CB51CC-A65C-4A4E-BF32-17A8CCA45C4C}" presName="spaceRect" presStyleCnt="0"/>
      <dgm:spPr/>
    </dgm:pt>
    <dgm:pt modelId="{11EE8A33-4044-403B-924D-D3BBCBC3BD36}" type="pres">
      <dgm:prSet presAssocID="{D7CB51CC-A65C-4A4E-BF32-17A8CCA45C4C}" presName="textRect" presStyleLbl="revTx" presStyleIdx="0" presStyleCnt="6" custScaleX="103767" custLinFactNeighborX="1775" custLinFactNeighborY="-1736">
        <dgm:presLayoutVars>
          <dgm:chMax val="1"/>
          <dgm:chPref val="1"/>
        </dgm:presLayoutVars>
      </dgm:prSet>
      <dgm:spPr/>
    </dgm:pt>
    <dgm:pt modelId="{2FD523F8-C1F0-4D90-9556-647FB5B564CF}" type="pres">
      <dgm:prSet presAssocID="{51DDC422-5664-467A-9376-EB70BF68F4C0}" presName="sibTrans" presStyleLbl="sibTrans2D1" presStyleIdx="0" presStyleCnt="0"/>
      <dgm:spPr/>
    </dgm:pt>
    <dgm:pt modelId="{EC767A91-6F23-4F5B-8D39-BF933FE048F0}" type="pres">
      <dgm:prSet presAssocID="{BE475595-4F97-4AF7-B328-92D5CAEF9C8C}" presName="compNode" presStyleCnt="0"/>
      <dgm:spPr/>
    </dgm:pt>
    <dgm:pt modelId="{A53EB510-07B6-443C-BC12-9C9CF54A8D85}" type="pres">
      <dgm:prSet presAssocID="{BE475595-4F97-4AF7-B328-92D5CAEF9C8C}" presName="iconBgRect" presStyleLbl="bgShp" presStyleIdx="1" presStyleCnt="6"/>
      <dgm:spPr/>
    </dgm:pt>
    <dgm:pt modelId="{8109F123-65B0-49E5-AE99-823C836D48AB}" type="pres">
      <dgm:prSet presAssocID="{BE475595-4F97-4AF7-B328-92D5CAEF9C8C}" presName="iconRect" presStyleLbl="node1" presStyleIdx="1" presStyleCnt="6" custScaleX="134899" custScaleY="134899"/>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bulb"/>
        </a:ext>
      </dgm:extLst>
    </dgm:pt>
    <dgm:pt modelId="{98575EB5-391D-4CFE-93E8-57D235503887}" type="pres">
      <dgm:prSet presAssocID="{BE475595-4F97-4AF7-B328-92D5CAEF9C8C}" presName="spaceRect" presStyleCnt="0"/>
      <dgm:spPr/>
    </dgm:pt>
    <dgm:pt modelId="{882EE580-2320-49B2-8694-C296315B022D}" type="pres">
      <dgm:prSet presAssocID="{BE475595-4F97-4AF7-B328-92D5CAEF9C8C}" presName="textRect" presStyleLbl="revTx" presStyleIdx="1" presStyleCnt="6">
        <dgm:presLayoutVars>
          <dgm:chMax val="1"/>
          <dgm:chPref val="1"/>
        </dgm:presLayoutVars>
      </dgm:prSet>
      <dgm:spPr/>
    </dgm:pt>
    <dgm:pt modelId="{94FCDEFF-40A5-4B7C-B43B-D8043B31B849}" type="pres">
      <dgm:prSet presAssocID="{198D4B3D-870F-46E9-B893-3A3D05E81772}" presName="sibTrans" presStyleLbl="sibTrans2D1" presStyleIdx="0" presStyleCnt="0"/>
      <dgm:spPr/>
    </dgm:pt>
    <dgm:pt modelId="{609B7704-1FBD-4C73-B4D2-18C6626C81E0}" type="pres">
      <dgm:prSet presAssocID="{5F0AC4F0-AB12-4102-AD1D-727AED96D1D7}" presName="compNode" presStyleCnt="0"/>
      <dgm:spPr/>
    </dgm:pt>
    <dgm:pt modelId="{B2EF7AC0-6595-4AEB-8F2D-D53183D30C4C}" type="pres">
      <dgm:prSet presAssocID="{5F0AC4F0-AB12-4102-AD1D-727AED96D1D7}" presName="iconBgRect" presStyleLbl="bgShp" presStyleIdx="2" presStyleCnt="6"/>
      <dgm:spPr/>
    </dgm:pt>
    <dgm:pt modelId="{139DB40E-9BC6-4B34-B8C6-33C3B8795F09}" type="pres">
      <dgm:prSet presAssocID="{5F0AC4F0-AB12-4102-AD1D-727AED96D1D7}" presName="iconRect" presStyleLbl="node1" presStyleIdx="2" presStyleCnt="6" custScaleX="134899" custScaleY="134899"/>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Network"/>
        </a:ext>
      </dgm:extLst>
    </dgm:pt>
    <dgm:pt modelId="{5A73E3B8-9DF0-44FE-ABA0-E54222DA1503}" type="pres">
      <dgm:prSet presAssocID="{5F0AC4F0-AB12-4102-AD1D-727AED96D1D7}" presName="spaceRect" presStyleCnt="0"/>
      <dgm:spPr/>
    </dgm:pt>
    <dgm:pt modelId="{3E4EF160-FD2E-41AE-AAE3-46BE415CA9D0}" type="pres">
      <dgm:prSet presAssocID="{5F0AC4F0-AB12-4102-AD1D-727AED96D1D7}" presName="textRect" presStyleLbl="revTx" presStyleIdx="2" presStyleCnt="6" custScaleX="111171">
        <dgm:presLayoutVars>
          <dgm:chMax val="1"/>
          <dgm:chPref val="1"/>
        </dgm:presLayoutVars>
      </dgm:prSet>
      <dgm:spPr/>
    </dgm:pt>
    <dgm:pt modelId="{77629271-CBCC-4F25-829B-6038872E85CA}" type="pres">
      <dgm:prSet presAssocID="{884A00A5-9DF6-4F31-8742-C28A6A69C507}" presName="sibTrans" presStyleLbl="sibTrans2D1" presStyleIdx="0" presStyleCnt="0"/>
      <dgm:spPr/>
    </dgm:pt>
    <dgm:pt modelId="{1A47AED6-EA8D-44DF-9180-C9DEE3094AE1}" type="pres">
      <dgm:prSet presAssocID="{72E49564-0DB6-48C6-8919-5A6F655863B3}" presName="compNode" presStyleCnt="0"/>
      <dgm:spPr/>
    </dgm:pt>
    <dgm:pt modelId="{1ED6F178-5B86-4438-B6EC-6F62FB14AE9B}" type="pres">
      <dgm:prSet presAssocID="{72E49564-0DB6-48C6-8919-5A6F655863B3}" presName="iconBgRect" presStyleLbl="bgShp" presStyleIdx="3" presStyleCnt="6"/>
      <dgm:spPr/>
    </dgm:pt>
    <dgm:pt modelId="{16FECC3C-EC95-4B7A-9A8E-CA2B022EF37A}" type="pres">
      <dgm:prSet presAssocID="{72E49564-0DB6-48C6-8919-5A6F655863B3}" presName="iconRect" presStyleLbl="node1" presStyleIdx="3" presStyleCnt="6" custScaleX="134899" custScaleY="134899"/>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Video camera"/>
        </a:ext>
      </dgm:extLst>
    </dgm:pt>
    <dgm:pt modelId="{BE95C8DB-D58A-47AC-A6F3-D5AB4283E3EC}" type="pres">
      <dgm:prSet presAssocID="{72E49564-0DB6-48C6-8919-5A6F655863B3}" presName="spaceRect" presStyleCnt="0"/>
      <dgm:spPr/>
    </dgm:pt>
    <dgm:pt modelId="{4F880D0D-EF4C-4B3A-8740-2C926650F2EA}" type="pres">
      <dgm:prSet presAssocID="{72E49564-0DB6-48C6-8919-5A6F655863B3}" presName="textRect" presStyleLbl="revTx" presStyleIdx="3" presStyleCnt="6">
        <dgm:presLayoutVars>
          <dgm:chMax val="1"/>
          <dgm:chPref val="1"/>
        </dgm:presLayoutVars>
      </dgm:prSet>
      <dgm:spPr/>
    </dgm:pt>
    <dgm:pt modelId="{AF5FE759-ADA2-4504-A46E-10A38BFDBA0C}" type="pres">
      <dgm:prSet presAssocID="{DE20F476-1F2A-4E4D-B690-DF953F2367DD}" presName="sibTrans" presStyleLbl="sibTrans2D1" presStyleIdx="0" presStyleCnt="0"/>
      <dgm:spPr/>
    </dgm:pt>
    <dgm:pt modelId="{4E63FF1D-4F44-4A44-8BD3-53BF2D05A304}" type="pres">
      <dgm:prSet presAssocID="{E19A54C5-6C2D-4A71-9DBA-529501CD4E3D}" presName="compNode" presStyleCnt="0"/>
      <dgm:spPr/>
    </dgm:pt>
    <dgm:pt modelId="{9ADBA257-2048-410A-B14D-863420551701}" type="pres">
      <dgm:prSet presAssocID="{E19A54C5-6C2D-4A71-9DBA-529501CD4E3D}" presName="iconBgRect" presStyleLbl="bgShp" presStyleIdx="4" presStyleCnt="6"/>
      <dgm:spPr/>
    </dgm:pt>
    <dgm:pt modelId="{867602E3-093E-450E-9C91-52659B62895B}" type="pres">
      <dgm:prSet presAssocID="{E19A54C5-6C2D-4A71-9DBA-529501CD4E3D}" presName="iconRect" presStyleLbl="node1" presStyleIdx="4" presStyleCnt="6" custScaleX="134899" custScaleY="134899"/>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Internet"/>
        </a:ext>
      </dgm:extLst>
    </dgm:pt>
    <dgm:pt modelId="{0AFBFE0D-4F18-462E-974C-372B991657DB}" type="pres">
      <dgm:prSet presAssocID="{E19A54C5-6C2D-4A71-9DBA-529501CD4E3D}" presName="spaceRect" presStyleCnt="0"/>
      <dgm:spPr/>
    </dgm:pt>
    <dgm:pt modelId="{108AB750-050E-4BA4-B6D6-124A666495C0}" type="pres">
      <dgm:prSet presAssocID="{E19A54C5-6C2D-4A71-9DBA-529501CD4E3D}" presName="textRect" presStyleLbl="revTx" presStyleIdx="4" presStyleCnt="6">
        <dgm:presLayoutVars>
          <dgm:chMax val="1"/>
          <dgm:chPref val="1"/>
        </dgm:presLayoutVars>
      </dgm:prSet>
      <dgm:spPr/>
    </dgm:pt>
    <dgm:pt modelId="{B5A275ED-E53F-4601-BAFF-9D57E13E1834}" type="pres">
      <dgm:prSet presAssocID="{348BB14D-30F4-4A6D-BB3E-FFB3567174C0}" presName="sibTrans" presStyleLbl="sibTrans2D1" presStyleIdx="0" presStyleCnt="0"/>
      <dgm:spPr/>
    </dgm:pt>
    <dgm:pt modelId="{BC140D9C-3E79-4D07-8FD7-6B58FBD50195}" type="pres">
      <dgm:prSet presAssocID="{60487D8B-B167-46EE-8C60-3DBB2274A314}" presName="compNode" presStyleCnt="0"/>
      <dgm:spPr/>
    </dgm:pt>
    <dgm:pt modelId="{83D2AAE3-36F0-42EF-AB38-03DD5D778298}" type="pres">
      <dgm:prSet presAssocID="{60487D8B-B167-46EE-8C60-3DBB2274A314}" presName="iconBgRect" presStyleLbl="bgShp" presStyleIdx="5" presStyleCnt="6"/>
      <dgm:spPr/>
    </dgm:pt>
    <dgm:pt modelId="{65C76FDE-1DF8-40F2-9410-1E5E287A783C}" type="pres">
      <dgm:prSet presAssocID="{60487D8B-B167-46EE-8C60-3DBB2274A314}" presName="iconRect" presStyleLbl="node1" presStyleIdx="5" presStyleCnt="6" custScaleX="134899" custScaleY="134899"/>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ountain scene"/>
        </a:ext>
      </dgm:extLst>
    </dgm:pt>
    <dgm:pt modelId="{F939EEBC-22FC-4567-9B5F-5D541C41C7E8}" type="pres">
      <dgm:prSet presAssocID="{60487D8B-B167-46EE-8C60-3DBB2274A314}" presName="spaceRect" presStyleCnt="0"/>
      <dgm:spPr/>
    </dgm:pt>
    <dgm:pt modelId="{46A8A8D4-547E-40F1-A428-1587CC6EF25B}" type="pres">
      <dgm:prSet presAssocID="{60487D8B-B167-46EE-8C60-3DBB2274A314}" presName="textRect" presStyleLbl="revTx" presStyleIdx="5" presStyleCnt="6">
        <dgm:presLayoutVars>
          <dgm:chMax val="1"/>
          <dgm:chPref val="1"/>
        </dgm:presLayoutVars>
      </dgm:prSet>
      <dgm:spPr/>
    </dgm:pt>
  </dgm:ptLst>
  <dgm:cxnLst>
    <dgm:cxn modelId="{4D70F80B-4303-4B5C-9574-75752F037772}" type="presOf" srcId="{BE475595-4F97-4AF7-B328-92D5CAEF9C8C}" destId="{882EE580-2320-49B2-8694-C296315B022D}" srcOrd="0" destOrd="0" presId="urn:microsoft.com/office/officeart/2018/2/layout/IconCircleList"/>
    <dgm:cxn modelId="{08FA630C-4DC6-4767-A7A2-1DEAC5F8808F}" type="presOf" srcId="{965B288F-7615-4A75-98B5-DCA6DFB67B2C}" destId="{0A267C36-CCB9-4328-A7C9-4328E98502A3}" srcOrd="0" destOrd="0" presId="urn:microsoft.com/office/officeart/2018/2/layout/IconCircleList"/>
    <dgm:cxn modelId="{EC84D813-2E1A-4736-B790-C804AC6689A1}" type="presOf" srcId="{72E49564-0DB6-48C6-8919-5A6F655863B3}" destId="{4F880D0D-EF4C-4B3A-8740-2C926650F2EA}" srcOrd="0" destOrd="0" presId="urn:microsoft.com/office/officeart/2018/2/layout/IconCircleList"/>
    <dgm:cxn modelId="{63E76C19-EE9F-4651-A1B0-0A2A97EDF411}" type="presOf" srcId="{5F0AC4F0-AB12-4102-AD1D-727AED96D1D7}" destId="{3E4EF160-FD2E-41AE-AAE3-46BE415CA9D0}" srcOrd="0" destOrd="0" presId="urn:microsoft.com/office/officeart/2018/2/layout/IconCircleList"/>
    <dgm:cxn modelId="{0F977A1E-4594-4E2B-ADC8-6912FF5B6A3D}" type="presOf" srcId="{51DDC422-5664-467A-9376-EB70BF68F4C0}" destId="{2FD523F8-C1F0-4D90-9556-647FB5B564CF}" srcOrd="0" destOrd="0" presId="urn:microsoft.com/office/officeart/2018/2/layout/IconCircleList"/>
    <dgm:cxn modelId="{5CAB3024-1569-4A69-A722-5B2A554C842C}" type="presOf" srcId="{60487D8B-B167-46EE-8C60-3DBB2274A314}" destId="{46A8A8D4-547E-40F1-A428-1587CC6EF25B}" srcOrd="0" destOrd="0" presId="urn:microsoft.com/office/officeart/2018/2/layout/IconCircleList"/>
    <dgm:cxn modelId="{BCA8F532-5008-47E9-9EA9-25E7102178A3}" srcId="{965B288F-7615-4A75-98B5-DCA6DFB67B2C}" destId="{BE475595-4F97-4AF7-B328-92D5CAEF9C8C}" srcOrd="1" destOrd="0" parTransId="{164148A1-8AE2-4D46-834F-1B204B551827}" sibTransId="{198D4B3D-870F-46E9-B893-3A3D05E81772}"/>
    <dgm:cxn modelId="{3B001034-D3A7-42F6-9C0D-F86D038B1D46}" srcId="{965B288F-7615-4A75-98B5-DCA6DFB67B2C}" destId="{72E49564-0DB6-48C6-8919-5A6F655863B3}" srcOrd="3" destOrd="0" parTransId="{C17161E4-9D4E-4784-94E1-ABB4226B3561}" sibTransId="{DE20F476-1F2A-4E4D-B690-DF953F2367DD}"/>
    <dgm:cxn modelId="{EE212E40-F8C9-4247-AB34-781DA625ACED}" type="presOf" srcId="{884A00A5-9DF6-4F31-8742-C28A6A69C507}" destId="{77629271-CBCC-4F25-829B-6038872E85CA}" srcOrd="0" destOrd="0" presId="urn:microsoft.com/office/officeart/2018/2/layout/IconCircleList"/>
    <dgm:cxn modelId="{9F1FDC69-174B-4B88-A90D-911FCEFDDB0D}" srcId="{965B288F-7615-4A75-98B5-DCA6DFB67B2C}" destId="{D7CB51CC-A65C-4A4E-BF32-17A8CCA45C4C}" srcOrd="0" destOrd="0" parTransId="{FC073CDF-3C7A-445D-85B6-2E4123DE6BE4}" sibTransId="{51DDC422-5664-467A-9376-EB70BF68F4C0}"/>
    <dgm:cxn modelId="{5A41534B-05F2-4740-9B52-072D7F954F60}" srcId="{965B288F-7615-4A75-98B5-DCA6DFB67B2C}" destId="{5F0AC4F0-AB12-4102-AD1D-727AED96D1D7}" srcOrd="2" destOrd="0" parTransId="{2B746A23-EBE5-4E48-A287-0D69B97DDC79}" sibTransId="{884A00A5-9DF6-4F31-8742-C28A6A69C507}"/>
    <dgm:cxn modelId="{6FE21572-2F09-4E7F-A8F2-9BC88A250A4F}" type="presOf" srcId="{DE20F476-1F2A-4E4D-B690-DF953F2367DD}" destId="{AF5FE759-ADA2-4504-A46E-10A38BFDBA0C}" srcOrd="0" destOrd="0" presId="urn:microsoft.com/office/officeart/2018/2/layout/IconCircleList"/>
    <dgm:cxn modelId="{4572A67C-4417-4B60-8E87-398FBF2CDBEC}" type="presOf" srcId="{348BB14D-30F4-4A6D-BB3E-FFB3567174C0}" destId="{B5A275ED-E53F-4601-BAFF-9D57E13E1834}" srcOrd="0" destOrd="0" presId="urn:microsoft.com/office/officeart/2018/2/layout/IconCircleList"/>
    <dgm:cxn modelId="{9E3F47C9-6451-475B-8A11-4D549094275A}" type="presOf" srcId="{E19A54C5-6C2D-4A71-9DBA-529501CD4E3D}" destId="{108AB750-050E-4BA4-B6D6-124A666495C0}" srcOrd="0" destOrd="0" presId="urn:microsoft.com/office/officeart/2018/2/layout/IconCircleList"/>
    <dgm:cxn modelId="{3A7CD5E2-9F4F-4D3E-89ED-F4C1A35872B9}" srcId="{965B288F-7615-4A75-98B5-DCA6DFB67B2C}" destId="{60487D8B-B167-46EE-8C60-3DBB2274A314}" srcOrd="5" destOrd="0" parTransId="{77C4C8DC-10C1-4CC5-BC9F-6796EA541F83}" sibTransId="{32668276-B3C2-4E66-85A1-94CA5116EC97}"/>
    <dgm:cxn modelId="{6C4552E5-08FC-4802-B823-25C55197F8DF}" type="presOf" srcId="{D7CB51CC-A65C-4A4E-BF32-17A8CCA45C4C}" destId="{11EE8A33-4044-403B-924D-D3BBCBC3BD36}" srcOrd="0" destOrd="0" presId="urn:microsoft.com/office/officeart/2018/2/layout/IconCircleList"/>
    <dgm:cxn modelId="{F6667DED-B510-4EF5-961C-8B914689BF29}" srcId="{965B288F-7615-4A75-98B5-DCA6DFB67B2C}" destId="{E19A54C5-6C2D-4A71-9DBA-529501CD4E3D}" srcOrd="4" destOrd="0" parTransId="{0EDAAA29-D562-4A35-82C9-5FBAAEE9F0C1}" sibTransId="{348BB14D-30F4-4A6D-BB3E-FFB3567174C0}"/>
    <dgm:cxn modelId="{6EE5F7FC-19B0-4A82-B24A-9C9E27836079}" type="presOf" srcId="{198D4B3D-870F-46E9-B893-3A3D05E81772}" destId="{94FCDEFF-40A5-4B7C-B43B-D8043B31B849}" srcOrd="0" destOrd="0" presId="urn:microsoft.com/office/officeart/2018/2/layout/IconCircleList"/>
    <dgm:cxn modelId="{58861A8E-5C05-4810-B152-9B4CFDDB9B5C}" type="presParOf" srcId="{0A267C36-CCB9-4328-A7C9-4328E98502A3}" destId="{1FE721A9-73B4-4F47-AC89-7028D58CB78F}" srcOrd="0" destOrd="0" presId="urn:microsoft.com/office/officeart/2018/2/layout/IconCircleList"/>
    <dgm:cxn modelId="{C60AED38-5771-427C-B6E5-2715E1733C16}" type="presParOf" srcId="{1FE721A9-73B4-4F47-AC89-7028D58CB78F}" destId="{5EC08802-A949-4811-B92B-60FCD41FEC14}" srcOrd="0" destOrd="0" presId="urn:microsoft.com/office/officeart/2018/2/layout/IconCircleList"/>
    <dgm:cxn modelId="{F808DB8F-1501-4E50-AF06-F76A2CCBF344}" type="presParOf" srcId="{5EC08802-A949-4811-B92B-60FCD41FEC14}" destId="{D77003E9-BAF2-46BB-BB32-A317166387DF}" srcOrd="0" destOrd="0" presId="urn:microsoft.com/office/officeart/2018/2/layout/IconCircleList"/>
    <dgm:cxn modelId="{92314E5C-2733-4882-98FD-6511B5BBF324}" type="presParOf" srcId="{5EC08802-A949-4811-B92B-60FCD41FEC14}" destId="{58D2A054-17E7-4209-BAA5-7BA9DCCFB07A}" srcOrd="1" destOrd="0" presId="urn:microsoft.com/office/officeart/2018/2/layout/IconCircleList"/>
    <dgm:cxn modelId="{CBAD803B-ACD1-483B-8D98-1D16E0F1F1DE}" type="presParOf" srcId="{5EC08802-A949-4811-B92B-60FCD41FEC14}" destId="{0136FB69-3892-403B-8176-AC8BECA6C154}" srcOrd="2" destOrd="0" presId="urn:microsoft.com/office/officeart/2018/2/layout/IconCircleList"/>
    <dgm:cxn modelId="{3945CD49-B942-4179-832C-28517418A2B1}" type="presParOf" srcId="{5EC08802-A949-4811-B92B-60FCD41FEC14}" destId="{11EE8A33-4044-403B-924D-D3BBCBC3BD36}" srcOrd="3" destOrd="0" presId="urn:microsoft.com/office/officeart/2018/2/layout/IconCircleList"/>
    <dgm:cxn modelId="{ECDABDE4-0433-4E38-A569-0CC2805E630F}" type="presParOf" srcId="{1FE721A9-73B4-4F47-AC89-7028D58CB78F}" destId="{2FD523F8-C1F0-4D90-9556-647FB5B564CF}" srcOrd="1" destOrd="0" presId="urn:microsoft.com/office/officeart/2018/2/layout/IconCircleList"/>
    <dgm:cxn modelId="{4DC8AE74-DAD1-45BC-AAEE-8BE8BB9439B6}" type="presParOf" srcId="{1FE721A9-73B4-4F47-AC89-7028D58CB78F}" destId="{EC767A91-6F23-4F5B-8D39-BF933FE048F0}" srcOrd="2" destOrd="0" presId="urn:microsoft.com/office/officeart/2018/2/layout/IconCircleList"/>
    <dgm:cxn modelId="{3E32B22D-E00E-4E0A-954C-DE5DB54958E4}" type="presParOf" srcId="{EC767A91-6F23-4F5B-8D39-BF933FE048F0}" destId="{A53EB510-07B6-443C-BC12-9C9CF54A8D85}" srcOrd="0" destOrd="0" presId="urn:microsoft.com/office/officeart/2018/2/layout/IconCircleList"/>
    <dgm:cxn modelId="{D24B49FA-6AB3-4861-9F68-C2D3849F693C}" type="presParOf" srcId="{EC767A91-6F23-4F5B-8D39-BF933FE048F0}" destId="{8109F123-65B0-49E5-AE99-823C836D48AB}" srcOrd="1" destOrd="0" presId="urn:microsoft.com/office/officeart/2018/2/layout/IconCircleList"/>
    <dgm:cxn modelId="{A207C7A3-2BF5-47ED-A0AD-3E7D4E2218AC}" type="presParOf" srcId="{EC767A91-6F23-4F5B-8D39-BF933FE048F0}" destId="{98575EB5-391D-4CFE-93E8-57D235503887}" srcOrd="2" destOrd="0" presId="urn:microsoft.com/office/officeart/2018/2/layout/IconCircleList"/>
    <dgm:cxn modelId="{CB048508-7C06-4873-B56E-AFAC05E73CC5}" type="presParOf" srcId="{EC767A91-6F23-4F5B-8D39-BF933FE048F0}" destId="{882EE580-2320-49B2-8694-C296315B022D}" srcOrd="3" destOrd="0" presId="urn:microsoft.com/office/officeart/2018/2/layout/IconCircleList"/>
    <dgm:cxn modelId="{F6278CA5-C50D-4E47-A697-81AA6D73A896}" type="presParOf" srcId="{1FE721A9-73B4-4F47-AC89-7028D58CB78F}" destId="{94FCDEFF-40A5-4B7C-B43B-D8043B31B849}" srcOrd="3" destOrd="0" presId="urn:microsoft.com/office/officeart/2018/2/layout/IconCircleList"/>
    <dgm:cxn modelId="{17600A34-E214-4C8F-8869-0A117850D12F}" type="presParOf" srcId="{1FE721A9-73B4-4F47-AC89-7028D58CB78F}" destId="{609B7704-1FBD-4C73-B4D2-18C6626C81E0}" srcOrd="4" destOrd="0" presId="urn:microsoft.com/office/officeart/2018/2/layout/IconCircleList"/>
    <dgm:cxn modelId="{E09F2713-3AE3-4555-AAC9-89899EAA285F}" type="presParOf" srcId="{609B7704-1FBD-4C73-B4D2-18C6626C81E0}" destId="{B2EF7AC0-6595-4AEB-8F2D-D53183D30C4C}" srcOrd="0" destOrd="0" presId="urn:microsoft.com/office/officeart/2018/2/layout/IconCircleList"/>
    <dgm:cxn modelId="{3C182E20-450F-412A-AD3D-5A99A7A18892}" type="presParOf" srcId="{609B7704-1FBD-4C73-B4D2-18C6626C81E0}" destId="{139DB40E-9BC6-4B34-B8C6-33C3B8795F09}" srcOrd="1" destOrd="0" presId="urn:microsoft.com/office/officeart/2018/2/layout/IconCircleList"/>
    <dgm:cxn modelId="{4AE97C04-6933-4091-9A42-F583E3911A8E}" type="presParOf" srcId="{609B7704-1FBD-4C73-B4D2-18C6626C81E0}" destId="{5A73E3B8-9DF0-44FE-ABA0-E54222DA1503}" srcOrd="2" destOrd="0" presId="urn:microsoft.com/office/officeart/2018/2/layout/IconCircleList"/>
    <dgm:cxn modelId="{1BDCCD6D-51A3-4066-B8B8-19CA1A988451}" type="presParOf" srcId="{609B7704-1FBD-4C73-B4D2-18C6626C81E0}" destId="{3E4EF160-FD2E-41AE-AAE3-46BE415CA9D0}" srcOrd="3" destOrd="0" presId="urn:microsoft.com/office/officeart/2018/2/layout/IconCircleList"/>
    <dgm:cxn modelId="{B93B4D26-2130-4391-8E9F-4BBEB3047033}" type="presParOf" srcId="{1FE721A9-73B4-4F47-AC89-7028D58CB78F}" destId="{77629271-CBCC-4F25-829B-6038872E85CA}" srcOrd="5" destOrd="0" presId="urn:microsoft.com/office/officeart/2018/2/layout/IconCircleList"/>
    <dgm:cxn modelId="{4189A1BB-F0E4-4238-95D7-FB73ED488376}" type="presParOf" srcId="{1FE721A9-73B4-4F47-AC89-7028D58CB78F}" destId="{1A47AED6-EA8D-44DF-9180-C9DEE3094AE1}" srcOrd="6" destOrd="0" presId="urn:microsoft.com/office/officeart/2018/2/layout/IconCircleList"/>
    <dgm:cxn modelId="{75705290-75E2-470E-850B-3EB1BA0C30CE}" type="presParOf" srcId="{1A47AED6-EA8D-44DF-9180-C9DEE3094AE1}" destId="{1ED6F178-5B86-4438-B6EC-6F62FB14AE9B}" srcOrd="0" destOrd="0" presId="urn:microsoft.com/office/officeart/2018/2/layout/IconCircleList"/>
    <dgm:cxn modelId="{277C8773-3F0C-4F6A-BAD8-95066865FC91}" type="presParOf" srcId="{1A47AED6-EA8D-44DF-9180-C9DEE3094AE1}" destId="{16FECC3C-EC95-4B7A-9A8E-CA2B022EF37A}" srcOrd="1" destOrd="0" presId="urn:microsoft.com/office/officeart/2018/2/layout/IconCircleList"/>
    <dgm:cxn modelId="{9BC09B4C-5D5C-4CE4-90D9-DC876EFB9352}" type="presParOf" srcId="{1A47AED6-EA8D-44DF-9180-C9DEE3094AE1}" destId="{BE95C8DB-D58A-47AC-A6F3-D5AB4283E3EC}" srcOrd="2" destOrd="0" presId="urn:microsoft.com/office/officeart/2018/2/layout/IconCircleList"/>
    <dgm:cxn modelId="{B8DF7956-9652-4463-B2E2-37C3B04015ED}" type="presParOf" srcId="{1A47AED6-EA8D-44DF-9180-C9DEE3094AE1}" destId="{4F880D0D-EF4C-4B3A-8740-2C926650F2EA}" srcOrd="3" destOrd="0" presId="urn:microsoft.com/office/officeart/2018/2/layout/IconCircleList"/>
    <dgm:cxn modelId="{55A4B7C0-2F5E-4F0C-B210-9FBC9FC05DA7}" type="presParOf" srcId="{1FE721A9-73B4-4F47-AC89-7028D58CB78F}" destId="{AF5FE759-ADA2-4504-A46E-10A38BFDBA0C}" srcOrd="7" destOrd="0" presId="urn:microsoft.com/office/officeart/2018/2/layout/IconCircleList"/>
    <dgm:cxn modelId="{F3992E8C-449D-427D-AAB2-43CD599F5B42}" type="presParOf" srcId="{1FE721A9-73B4-4F47-AC89-7028D58CB78F}" destId="{4E63FF1D-4F44-4A44-8BD3-53BF2D05A304}" srcOrd="8" destOrd="0" presId="urn:microsoft.com/office/officeart/2018/2/layout/IconCircleList"/>
    <dgm:cxn modelId="{C4669E2C-DD92-4CAD-910D-EE3C64BB93B4}" type="presParOf" srcId="{4E63FF1D-4F44-4A44-8BD3-53BF2D05A304}" destId="{9ADBA257-2048-410A-B14D-863420551701}" srcOrd="0" destOrd="0" presId="urn:microsoft.com/office/officeart/2018/2/layout/IconCircleList"/>
    <dgm:cxn modelId="{1295FD6C-7BD2-458F-8836-0948D624A5E7}" type="presParOf" srcId="{4E63FF1D-4F44-4A44-8BD3-53BF2D05A304}" destId="{867602E3-093E-450E-9C91-52659B62895B}" srcOrd="1" destOrd="0" presId="urn:microsoft.com/office/officeart/2018/2/layout/IconCircleList"/>
    <dgm:cxn modelId="{7053A486-8D28-4452-AB09-000C44066D36}" type="presParOf" srcId="{4E63FF1D-4F44-4A44-8BD3-53BF2D05A304}" destId="{0AFBFE0D-4F18-462E-974C-372B991657DB}" srcOrd="2" destOrd="0" presId="urn:microsoft.com/office/officeart/2018/2/layout/IconCircleList"/>
    <dgm:cxn modelId="{74E6BFDA-9E78-433E-92DF-D28282DFE412}" type="presParOf" srcId="{4E63FF1D-4F44-4A44-8BD3-53BF2D05A304}" destId="{108AB750-050E-4BA4-B6D6-124A666495C0}" srcOrd="3" destOrd="0" presId="urn:microsoft.com/office/officeart/2018/2/layout/IconCircleList"/>
    <dgm:cxn modelId="{2155C791-1348-45E2-8282-CC63EC7D5D2B}" type="presParOf" srcId="{1FE721A9-73B4-4F47-AC89-7028D58CB78F}" destId="{B5A275ED-E53F-4601-BAFF-9D57E13E1834}" srcOrd="9" destOrd="0" presId="urn:microsoft.com/office/officeart/2018/2/layout/IconCircleList"/>
    <dgm:cxn modelId="{A568E505-E814-4B4B-9B15-8831186DFFE2}" type="presParOf" srcId="{1FE721A9-73B4-4F47-AC89-7028D58CB78F}" destId="{BC140D9C-3E79-4D07-8FD7-6B58FBD50195}" srcOrd="10" destOrd="0" presId="urn:microsoft.com/office/officeart/2018/2/layout/IconCircleList"/>
    <dgm:cxn modelId="{45BDE37F-547A-4AE8-92C7-DDA36D0F2834}" type="presParOf" srcId="{BC140D9C-3E79-4D07-8FD7-6B58FBD50195}" destId="{83D2AAE3-36F0-42EF-AB38-03DD5D778298}" srcOrd="0" destOrd="0" presId="urn:microsoft.com/office/officeart/2018/2/layout/IconCircleList"/>
    <dgm:cxn modelId="{F5B5E7C5-AF39-4F43-BD8B-BA591B29679B}" type="presParOf" srcId="{BC140D9C-3E79-4D07-8FD7-6B58FBD50195}" destId="{65C76FDE-1DF8-40F2-9410-1E5E287A783C}" srcOrd="1" destOrd="0" presId="urn:microsoft.com/office/officeart/2018/2/layout/IconCircleList"/>
    <dgm:cxn modelId="{42960CAE-656E-4270-9C47-FB62FA92B500}" type="presParOf" srcId="{BC140D9C-3E79-4D07-8FD7-6B58FBD50195}" destId="{F939EEBC-22FC-4567-9B5F-5D541C41C7E8}" srcOrd="2" destOrd="0" presId="urn:microsoft.com/office/officeart/2018/2/layout/IconCircleList"/>
    <dgm:cxn modelId="{C93C9533-C85B-49A8-9BE0-B63EE511209C}" type="presParOf" srcId="{BC140D9C-3E79-4D07-8FD7-6B58FBD50195}" destId="{46A8A8D4-547E-40F1-A428-1587CC6EF25B}"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DE5B0F-63BC-41C8-BB06-DB8311D0ECA4}" type="doc">
      <dgm:prSet loTypeId="urn:microsoft.com/office/officeart/2011/layout/CircleProcess" loCatId="officeonline" qsTypeId="urn:microsoft.com/office/officeart/2005/8/quickstyle/simple1" qsCatId="simple" csTypeId="urn:microsoft.com/office/officeart/2005/8/colors/colorful3" csCatId="colorful" phldr="1"/>
      <dgm:spPr/>
      <dgm:t>
        <a:bodyPr/>
        <a:lstStyle/>
        <a:p>
          <a:endParaRPr lang="en-GB"/>
        </a:p>
      </dgm:t>
    </dgm:pt>
    <dgm:pt modelId="{977F095A-F81D-4102-AF76-0C4D9A2FADEC}">
      <dgm:prSet phldrT="[Text]" custT="1"/>
      <dgm:spPr/>
      <dgm:t>
        <a:bodyPr/>
        <a:lstStyle/>
        <a:p>
          <a:r>
            <a:rPr lang="en-GB" sz="3200" b="1"/>
            <a:t>4</a:t>
          </a:r>
          <a:r>
            <a:rPr lang="en-GB" sz="1600"/>
            <a:t> </a:t>
          </a:r>
          <a:br>
            <a:rPr lang="en-GB" sz="1600"/>
          </a:br>
          <a:r>
            <a:rPr lang="en-GB" sz="1600"/>
            <a:t>local authorities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C2F45D5E-525A-440A-8455-CE0DF01A60E7}" type="parTrans" cxnId="{3D2C49AB-CAD0-4243-B849-9BD6AD3E53BF}">
      <dgm:prSet/>
      <dgm:spPr/>
      <dgm:t>
        <a:bodyPr/>
        <a:lstStyle/>
        <a:p>
          <a:endParaRPr lang="en-GB" sz="1600"/>
        </a:p>
      </dgm:t>
    </dgm:pt>
    <dgm:pt modelId="{4E3EA08A-5026-4606-A4F7-AEB8C168BC13}" type="sibTrans" cxnId="{3D2C49AB-CAD0-4243-B849-9BD6AD3E53BF}">
      <dgm:prSet/>
      <dgm:spPr/>
      <dgm:t>
        <a:bodyPr/>
        <a:lstStyle/>
        <a:p>
          <a:endParaRPr lang="en-GB" sz="1600"/>
        </a:p>
      </dgm:t>
    </dgm:pt>
    <dgm:pt modelId="{51DB4D5D-9218-4869-B333-C7C60865B2E8}">
      <dgm:prSet phldrT="[Text]" custT="1"/>
      <dgm:spPr/>
      <dgm:t>
        <a:bodyPr/>
        <a:lstStyle/>
        <a:p>
          <a:r>
            <a:rPr lang="en-GB" sz="3200" b="1"/>
            <a:t>2</a:t>
          </a:r>
          <a:r>
            <a:rPr lang="en-GB" sz="1600"/>
            <a:t> </a:t>
          </a:r>
          <a:br>
            <a:rPr lang="en-GB" sz="1600"/>
          </a:br>
          <a:r>
            <a:rPr lang="en-GB" sz="1600"/>
            <a:t>acute trusts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D219957E-7292-4392-8AAD-CA6AD121382E}" type="parTrans" cxnId="{1A8D28BA-272A-4EA3-BFF4-75430F013071}">
      <dgm:prSet/>
      <dgm:spPr/>
      <dgm:t>
        <a:bodyPr/>
        <a:lstStyle/>
        <a:p>
          <a:endParaRPr lang="en-GB" sz="1600"/>
        </a:p>
      </dgm:t>
    </dgm:pt>
    <dgm:pt modelId="{4F982226-DD06-4E47-8989-724AC608636F}" type="sibTrans" cxnId="{1A8D28BA-272A-4EA3-BFF4-75430F013071}">
      <dgm:prSet/>
      <dgm:spPr/>
      <dgm:t>
        <a:bodyPr/>
        <a:lstStyle/>
        <a:p>
          <a:endParaRPr lang="en-GB" sz="1600"/>
        </a:p>
      </dgm:t>
    </dgm:pt>
    <dgm:pt modelId="{F84413FA-28A5-4578-8184-5F9550F5057A}">
      <dgm:prSet phldrT="[Text]" custT="1"/>
      <dgm:spPr/>
      <dgm:t>
        <a:bodyPr/>
        <a:lstStyle/>
        <a:p>
          <a:r>
            <a:rPr lang="en-GB" sz="3200" b="1"/>
            <a:t>3</a:t>
          </a:r>
          <a:r>
            <a:rPr lang="en-GB" sz="3200"/>
            <a:t> </a:t>
          </a:r>
          <a:br>
            <a:rPr lang="en-GB" sz="1600"/>
          </a:br>
          <a:r>
            <a:rPr lang="en-GB" sz="1600"/>
            <a:t>mental health trusts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3F146120-A25C-4CEC-81C7-9411C1F461FB}" type="parTrans" cxnId="{7183C63F-1058-425E-B154-6BEF5B838055}">
      <dgm:prSet/>
      <dgm:spPr/>
      <dgm:t>
        <a:bodyPr/>
        <a:lstStyle/>
        <a:p>
          <a:endParaRPr lang="en-GB" sz="1600"/>
        </a:p>
      </dgm:t>
    </dgm:pt>
    <dgm:pt modelId="{2DFB16AF-BBCD-4A25-AD0A-2D43FEFD5016}" type="sibTrans" cxnId="{7183C63F-1058-425E-B154-6BEF5B838055}">
      <dgm:prSet/>
      <dgm:spPr/>
      <dgm:t>
        <a:bodyPr/>
        <a:lstStyle/>
        <a:p>
          <a:endParaRPr lang="en-GB" sz="1600"/>
        </a:p>
      </dgm:t>
    </dgm:pt>
    <dgm:pt modelId="{B20E6E9B-2C93-429F-B5E5-3E5A66688A78}">
      <dgm:prSet phldrT="[Text]" custT="1"/>
      <dgm:spPr/>
      <dgm:t>
        <a:bodyPr/>
        <a:lstStyle/>
        <a:p>
          <a:r>
            <a:rPr lang="en-GB" sz="3200" b="1"/>
            <a:t>2</a:t>
          </a:r>
          <a:r>
            <a:rPr lang="en-GB" sz="1600"/>
            <a:t> ambulance services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3B6F510C-2FB1-4F38-A7C9-F39568DFEF8E}" type="parTrans" cxnId="{AAFA6738-C76D-4284-9A74-6B0185E26948}">
      <dgm:prSet/>
      <dgm:spPr/>
      <dgm:t>
        <a:bodyPr/>
        <a:lstStyle/>
        <a:p>
          <a:endParaRPr lang="en-GB" sz="1600"/>
        </a:p>
      </dgm:t>
    </dgm:pt>
    <dgm:pt modelId="{6C669FD4-1BB9-48F1-BFEF-78B9227C40FD}" type="sibTrans" cxnId="{AAFA6738-C76D-4284-9A74-6B0185E26948}">
      <dgm:prSet/>
      <dgm:spPr/>
      <dgm:t>
        <a:bodyPr/>
        <a:lstStyle/>
        <a:p>
          <a:endParaRPr lang="en-GB" sz="1600"/>
        </a:p>
      </dgm:t>
    </dgm:pt>
    <dgm:pt modelId="{11EEC0F4-EF5B-43AE-9AD8-6795189E5038}">
      <dgm:prSet phldrT="[Text]" custT="1"/>
      <dgm:spPr/>
      <dgm:t>
        <a:bodyPr/>
        <a:lstStyle/>
        <a:p>
          <a:r>
            <a:rPr lang="en-GB" sz="3200" b="1"/>
            <a:t>25</a:t>
          </a:r>
          <a:r>
            <a:rPr lang="en-GB" sz="1600"/>
            <a:t> </a:t>
          </a:r>
          <a:br>
            <a:rPr lang="en-GB" sz="1600"/>
          </a:br>
          <a:r>
            <a:rPr lang="en-GB" sz="1600"/>
            <a:t>primary care networks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85DD48C3-6B95-41FF-A683-67C3B8DA28E9}" type="parTrans" cxnId="{A56215A8-ABF9-4A5A-A541-7ED85E2E8B76}">
      <dgm:prSet/>
      <dgm:spPr/>
      <dgm:t>
        <a:bodyPr/>
        <a:lstStyle/>
        <a:p>
          <a:endParaRPr lang="en-GB" sz="1600"/>
        </a:p>
      </dgm:t>
    </dgm:pt>
    <dgm:pt modelId="{6A960F48-EEA8-4E0D-AD37-098F13033625}" type="sibTrans" cxnId="{A56215A8-ABF9-4A5A-A541-7ED85E2E8B76}">
      <dgm:prSet/>
      <dgm:spPr/>
      <dgm:t>
        <a:bodyPr/>
        <a:lstStyle/>
        <a:p>
          <a:endParaRPr lang="en-GB" sz="1600"/>
        </a:p>
      </dgm:t>
    </dgm:pt>
    <dgm:pt modelId="{E513F357-8C70-47E8-94EF-A203EF7B52F8}">
      <dgm:prSet phldrT="[Text]" custT="1"/>
      <dgm:spPr/>
      <dgm:t>
        <a:bodyPr/>
        <a:lstStyle/>
        <a:p>
          <a:r>
            <a:rPr lang="en-GB" sz="3200" b="1"/>
            <a:t>484</a:t>
          </a:r>
          <a:r>
            <a:rPr lang="en-GB" sz="1600"/>
            <a:t> </a:t>
          </a:r>
          <a:br>
            <a:rPr lang="en-GB" sz="1600"/>
          </a:br>
          <a:r>
            <a:rPr lang="en-GB" sz="1600"/>
            <a:t>care providers</a:t>
          </a:r>
        </a:p>
      </dgm:t>
      <dgm:extLst>
        <a:ext uri="{E40237B7-FDA0-4F09-8148-C483321AD2D9}">
          <dgm14:cNvPr xmlns:dgm14="http://schemas.microsoft.com/office/drawing/2010/diagram" id="0" name="" descr="4 local authorities, 2 acute trusts, 3 mental health trusts, 2 ambulance services, 25 primary care networks, 484 care providers&#10;"/>
        </a:ext>
      </dgm:extLst>
    </dgm:pt>
    <dgm:pt modelId="{AB5486E2-2D54-4989-BC16-9401D53040AE}" type="parTrans" cxnId="{9B4EAF3A-8314-4896-AC62-EE11278CBB14}">
      <dgm:prSet/>
      <dgm:spPr/>
      <dgm:t>
        <a:bodyPr/>
        <a:lstStyle/>
        <a:p>
          <a:endParaRPr lang="en-GB" sz="1600"/>
        </a:p>
      </dgm:t>
    </dgm:pt>
    <dgm:pt modelId="{70E57C2C-FC14-4842-ACB2-BAC8D04AE590}" type="sibTrans" cxnId="{9B4EAF3A-8314-4896-AC62-EE11278CBB14}">
      <dgm:prSet/>
      <dgm:spPr/>
      <dgm:t>
        <a:bodyPr/>
        <a:lstStyle/>
        <a:p>
          <a:endParaRPr lang="en-GB" sz="1600"/>
        </a:p>
      </dgm:t>
    </dgm:pt>
    <dgm:pt modelId="{FA485B61-7BA3-4237-AF48-41493E5B5B7D}" type="pres">
      <dgm:prSet presAssocID="{F9DE5B0F-63BC-41C8-BB06-DB8311D0ECA4}" presName="Name0" presStyleCnt="0">
        <dgm:presLayoutVars>
          <dgm:chMax val="11"/>
          <dgm:chPref val="11"/>
          <dgm:dir/>
          <dgm:resizeHandles/>
        </dgm:presLayoutVars>
      </dgm:prSet>
      <dgm:spPr/>
    </dgm:pt>
    <dgm:pt modelId="{03706B77-2515-481F-BBF4-5C6A3C032036}" type="pres">
      <dgm:prSet presAssocID="{E513F357-8C70-47E8-94EF-A203EF7B52F8}" presName="Accent6" presStyleCnt="0"/>
      <dgm:spPr/>
    </dgm:pt>
    <dgm:pt modelId="{C47B6667-9C1B-4549-A73F-854AFDD45257}" type="pres">
      <dgm:prSet presAssocID="{E513F357-8C70-47E8-94EF-A203EF7B52F8}" presName="Accent" presStyleLbl="node1" presStyleIdx="0" presStyleCnt="6"/>
      <dgm:spPr/>
    </dgm:pt>
    <dgm:pt modelId="{7E839064-3C9F-44CF-9F60-36908653D21C}" type="pres">
      <dgm:prSet presAssocID="{E513F357-8C70-47E8-94EF-A203EF7B52F8}" presName="ParentBackground6" presStyleCnt="0"/>
      <dgm:spPr/>
    </dgm:pt>
    <dgm:pt modelId="{0EE4FFAA-4FE4-450B-B8E6-80F6452B71B3}" type="pres">
      <dgm:prSet presAssocID="{E513F357-8C70-47E8-94EF-A203EF7B52F8}" presName="ParentBackground" presStyleLbl="fgAcc1" presStyleIdx="0" presStyleCnt="6"/>
      <dgm:spPr/>
    </dgm:pt>
    <dgm:pt modelId="{12B20DBC-36F7-401A-8F8F-5D5C54B332CB}" type="pres">
      <dgm:prSet presAssocID="{E513F357-8C70-47E8-94EF-A203EF7B52F8}" presName="Parent6" presStyleLbl="revTx" presStyleIdx="0" presStyleCnt="0">
        <dgm:presLayoutVars>
          <dgm:chMax val="1"/>
          <dgm:chPref val="1"/>
          <dgm:bulletEnabled val="1"/>
        </dgm:presLayoutVars>
      </dgm:prSet>
      <dgm:spPr/>
    </dgm:pt>
    <dgm:pt modelId="{6FAC720B-6901-4AE6-99CF-8B3306C6540A}" type="pres">
      <dgm:prSet presAssocID="{11EEC0F4-EF5B-43AE-9AD8-6795189E5038}" presName="Accent5" presStyleCnt="0"/>
      <dgm:spPr/>
    </dgm:pt>
    <dgm:pt modelId="{263B2448-BBC5-4359-B1BF-60C8FBCD78C5}" type="pres">
      <dgm:prSet presAssocID="{11EEC0F4-EF5B-43AE-9AD8-6795189E5038}" presName="Accent" presStyleLbl="node1" presStyleIdx="1" presStyleCnt="6"/>
      <dgm:spPr/>
    </dgm:pt>
    <dgm:pt modelId="{EAC2110A-4DBE-4FF0-8211-FA577A31683F}" type="pres">
      <dgm:prSet presAssocID="{11EEC0F4-EF5B-43AE-9AD8-6795189E5038}" presName="ParentBackground5" presStyleCnt="0"/>
      <dgm:spPr/>
    </dgm:pt>
    <dgm:pt modelId="{50FDE272-5E03-40A8-8F94-B081F061FEE5}" type="pres">
      <dgm:prSet presAssocID="{11EEC0F4-EF5B-43AE-9AD8-6795189E5038}" presName="ParentBackground" presStyleLbl="fgAcc1" presStyleIdx="1" presStyleCnt="6"/>
      <dgm:spPr/>
    </dgm:pt>
    <dgm:pt modelId="{3103E155-6B5B-4711-BEFA-F5D34599E5E7}" type="pres">
      <dgm:prSet presAssocID="{11EEC0F4-EF5B-43AE-9AD8-6795189E5038}" presName="Parent5" presStyleLbl="revTx" presStyleIdx="0" presStyleCnt="0">
        <dgm:presLayoutVars>
          <dgm:chMax val="1"/>
          <dgm:chPref val="1"/>
          <dgm:bulletEnabled val="1"/>
        </dgm:presLayoutVars>
      </dgm:prSet>
      <dgm:spPr/>
    </dgm:pt>
    <dgm:pt modelId="{78BB5DD8-FE0A-4AEB-A14C-8DDD2A85C48B}" type="pres">
      <dgm:prSet presAssocID="{B20E6E9B-2C93-429F-B5E5-3E5A66688A78}" presName="Accent4" presStyleCnt="0"/>
      <dgm:spPr/>
    </dgm:pt>
    <dgm:pt modelId="{BF71FDE3-19A2-4F97-B8FE-F2676EF51610}" type="pres">
      <dgm:prSet presAssocID="{B20E6E9B-2C93-429F-B5E5-3E5A66688A78}" presName="Accent" presStyleLbl="node1" presStyleIdx="2" presStyleCnt="6"/>
      <dgm:spPr/>
    </dgm:pt>
    <dgm:pt modelId="{CF8D3CB1-56D1-443C-A1E1-4601B585F65B}" type="pres">
      <dgm:prSet presAssocID="{B20E6E9B-2C93-429F-B5E5-3E5A66688A78}" presName="ParentBackground4" presStyleCnt="0"/>
      <dgm:spPr/>
    </dgm:pt>
    <dgm:pt modelId="{88B736CF-8A55-42C9-8F6D-6F1112D5C400}" type="pres">
      <dgm:prSet presAssocID="{B20E6E9B-2C93-429F-B5E5-3E5A66688A78}" presName="ParentBackground" presStyleLbl="fgAcc1" presStyleIdx="2" presStyleCnt="6"/>
      <dgm:spPr/>
    </dgm:pt>
    <dgm:pt modelId="{975BA83E-D4EE-42DB-8C40-A39B11A7286B}" type="pres">
      <dgm:prSet presAssocID="{B20E6E9B-2C93-429F-B5E5-3E5A66688A78}" presName="Parent4" presStyleLbl="revTx" presStyleIdx="0" presStyleCnt="0">
        <dgm:presLayoutVars>
          <dgm:chMax val="1"/>
          <dgm:chPref val="1"/>
          <dgm:bulletEnabled val="1"/>
        </dgm:presLayoutVars>
      </dgm:prSet>
      <dgm:spPr/>
    </dgm:pt>
    <dgm:pt modelId="{E5D0921F-FFEA-4C95-B0C0-4856343C24D0}" type="pres">
      <dgm:prSet presAssocID="{F84413FA-28A5-4578-8184-5F9550F5057A}" presName="Accent3" presStyleCnt="0"/>
      <dgm:spPr/>
    </dgm:pt>
    <dgm:pt modelId="{6E06FADC-2490-45D1-8BEE-7624327EF0B7}" type="pres">
      <dgm:prSet presAssocID="{F84413FA-28A5-4578-8184-5F9550F5057A}" presName="Accent" presStyleLbl="node1" presStyleIdx="3" presStyleCnt="6"/>
      <dgm:spPr/>
    </dgm:pt>
    <dgm:pt modelId="{A970248B-8DBA-484D-B2A2-6F6958FF86CC}" type="pres">
      <dgm:prSet presAssocID="{F84413FA-28A5-4578-8184-5F9550F5057A}" presName="ParentBackground3" presStyleCnt="0"/>
      <dgm:spPr/>
    </dgm:pt>
    <dgm:pt modelId="{979836E7-62B6-4984-8379-CDCDC07DFDD1}" type="pres">
      <dgm:prSet presAssocID="{F84413FA-28A5-4578-8184-5F9550F5057A}" presName="ParentBackground" presStyleLbl="fgAcc1" presStyleIdx="3" presStyleCnt="6"/>
      <dgm:spPr/>
    </dgm:pt>
    <dgm:pt modelId="{6A612B74-8DA3-4B0C-B763-CB623764E7DF}" type="pres">
      <dgm:prSet presAssocID="{F84413FA-28A5-4578-8184-5F9550F5057A}" presName="Parent3" presStyleLbl="revTx" presStyleIdx="0" presStyleCnt="0">
        <dgm:presLayoutVars>
          <dgm:chMax val="1"/>
          <dgm:chPref val="1"/>
          <dgm:bulletEnabled val="1"/>
        </dgm:presLayoutVars>
      </dgm:prSet>
      <dgm:spPr/>
    </dgm:pt>
    <dgm:pt modelId="{75154944-461A-4BD4-9AE1-9E88CB449BF9}" type="pres">
      <dgm:prSet presAssocID="{51DB4D5D-9218-4869-B333-C7C60865B2E8}" presName="Accent2" presStyleCnt="0"/>
      <dgm:spPr/>
    </dgm:pt>
    <dgm:pt modelId="{3F62480F-75BE-425A-9F4C-DAB61C1A2AB6}" type="pres">
      <dgm:prSet presAssocID="{51DB4D5D-9218-4869-B333-C7C60865B2E8}" presName="Accent" presStyleLbl="node1" presStyleIdx="4" presStyleCnt="6"/>
      <dgm:spPr/>
    </dgm:pt>
    <dgm:pt modelId="{5B05DEAA-BF1A-46B7-ADD0-09767DFE36E1}" type="pres">
      <dgm:prSet presAssocID="{51DB4D5D-9218-4869-B333-C7C60865B2E8}" presName="ParentBackground2" presStyleCnt="0"/>
      <dgm:spPr/>
    </dgm:pt>
    <dgm:pt modelId="{1EA766BB-7E4E-4AEA-B433-74091D7EF144}" type="pres">
      <dgm:prSet presAssocID="{51DB4D5D-9218-4869-B333-C7C60865B2E8}" presName="ParentBackground" presStyleLbl="fgAcc1" presStyleIdx="4" presStyleCnt="6"/>
      <dgm:spPr/>
    </dgm:pt>
    <dgm:pt modelId="{A7DB0F96-FC8B-4534-9D86-4A94A9F67ACB}" type="pres">
      <dgm:prSet presAssocID="{51DB4D5D-9218-4869-B333-C7C60865B2E8}" presName="Parent2" presStyleLbl="revTx" presStyleIdx="0" presStyleCnt="0">
        <dgm:presLayoutVars>
          <dgm:chMax val="1"/>
          <dgm:chPref val="1"/>
          <dgm:bulletEnabled val="1"/>
        </dgm:presLayoutVars>
      </dgm:prSet>
      <dgm:spPr/>
    </dgm:pt>
    <dgm:pt modelId="{79C68DC3-3B24-4337-A7BA-CF5EB3A3C0B9}" type="pres">
      <dgm:prSet presAssocID="{977F095A-F81D-4102-AF76-0C4D9A2FADEC}" presName="Accent1" presStyleCnt="0"/>
      <dgm:spPr/>
    </dgm:pt>
    <dgm:pt modelId="{0BCC0D7F-1F9E-4558-A363-FC29179C9AF1}" type="pres">
      <dgm:prSet presAssocID="{977F095A-F81D-4102-AF76-0C4D9A2FADEC}" presName="Accent" presStyleLbl="node1" presStyleIdx="5" presStyleCnt="6"/>
      <dgm:spPr/>
    </dgm:pt>
    <dgm:pt modelId="{97AAACE8-81AD-4A93-9BBA-C10C4CAA31B7}" type="pres">
      <dgm:prSet presAssocID="{977F095A-F81D-4102-AF76-0C4D9A2FADEC}" presName="ParentBackground1" presStyleCnt="0"/>
      <dgm:spPr/>
    </dgm:pt>
    <dgm:pt modelId="{2AFF99E3-390A-410E-A010-6A0AED61E981}" type="pres">
      <dgm:prSet presAssocID="{977F095A-F81D-4102-AF76-0C4D9A2FADEC}" presName="ParentBackground" presStyleLbl="fgAcc1" presStyleIdx="5" presStyleCnt="6"/>
      <dgm:spPr/>
    </dgm:pt>
    <dgm:pt modelId="{BEA630D3-4429-4369-BCB1-F6A372948780}" type="pres">
      <dgm:prSet presAssocID="{977F095A-F81D-4102-AF76-0C4D9A2FADEC}" presName="Parent1" presStyleLbl="revTx" presStyleIdx="0" presStyleCnt="0">
        <dgm:presLayoutVars>
          <dgm:chMax val="1"/>
          <dgm:chPref val="1"/>
          <dgm:bulletEnabled val="1"/>
        </dgm:presLayoutVars>
      </dgm:prSet>
      <dgm:spPr/>
    </dgm:pt>
  </dgm:ptLst>
  <dgm:cxnLst>
    <dgm:cxn modelId="{E6160700-6CA0-4846-ABCA-6260432FA250}" type="presOf" srcId="{E513F357-8C70-47E8-94EF-A203EF7B52F8}" destId="{0EE4FFAA-4FE4-450B-B8E6-80F6452B71B3}" srcOrd="0" destOrd="0" presId="urn:microsoft.com/office/officeart/2011/layout/CircleProcess"/>
    <dgm:cxn modelId="{B7235804-CC6D-4EBA-BC0B-8A3F859A93DC}" type="presOf" srcId="{E513F357-8C70-47E8-94EF-A203EF7B52F8}" destId="{12B20DBC-36F7-401A-8F8F-5D5C54B332CB}" srcOrd="1" destOrd="0" presId="urn:microsoft.com/office/officeart/2011/layout/CircleProcess"/>
    <dgm:cxn modelId="{AAFA6738-C76D-4284-9A74-6B0185E26948}" srcId="{F9DE5B0F-63BC-41C8-BB06-DB8311D0ECA4}" destId="{B20E6E9B-2C93-429F-B5E5-3E5A66688A78}" srcOrd="3" destOrd="0" parTransId="{3B6F510C-2FB1-4F38-A7C9-F39568DFEF8E}" sibTransId="{6C669FD4-1BB9-48F1-BFEF-78B9227C40FD}"/>
    <dgm:cxn modelId="{9B4EAF3A-8314-4896-AC62-EE11278CBB14}" srcId="{F9DE5B0F-63BC-41C8-BB06-DB8311D0ECA4}" destId="{E513F357-8C70-47E8-94EF-A203EF7B52F8}" srcOrd="5" destOrd="0" parTransId="{AB5486E2-2D54-4989-BC16-9401D53040AE}" sibTransId="{70E57C2C-FC14-4842-ACB2-BAC8D04AE590}"/>
    <dgm:cxn modelId="{E417373C-1964-4FC2-A81D-21B47BC2AFAC}" type="presOf" srcId="{11EEC0F4-EF5B-43AE-9AD8-6795189E5038}" destId="{3103E155-6B5B-4711-BEFA-F5D34599E5E7}" srcOrd="1" destOrd="0" presId="urn:microsoft.com/office/officeart/2011/layout/CircleProcess"/>
    <dgm:cxn modelId="{7183C63F-1058-425E-B154-6BEF5B838055}" srcId="{F9DE5B0F-63BC-41C8-BB06-DB8311D0ECA4}" destId="{F84413FA-28A5-4578-8184-5F9550F5057A}" srcOrd="2" destOrd="0" parTransId="{3F146120-A25C-4CEC-81C7-9411C1F461FB}" sibTransId="{2DFB16AF-BBCD-4A25-AD0A-2D43FEFD5016}"/>
    <dgm:cxn modelId="{D9642349-84CE-4C80-8AC6-7FCA6F66B9E5}" type="presOf" srcId="{11EEC0F4-EF5B-43AE-9AD8-6795189E5038}" destId="{50FDE272-5E03-40A8-8F94-B081F061FEE5}" srcOrd="0" destOrd="0" presId="urn:microsoft.com/office/officeart/2011/layout/CircleProcess"/>
    <dgm:cxn modelId="{04CF386E-0F27-4ACE-9306-5876E57F4A81}" type="presOf" srcId="{F84413FA-28A5-4578-8184-5F9550F5057A}" destId="{979836E7-62B6-4984-8379-CDCDC07DFDD1}" srcOrd="0" destOrd="0" presId="urn:microsoft.com/office/officeart/2011/layout/CircleProcess"/>
    <dgm:cxn modelId="{30668457-E9DC-4314-877D-254D50EA685F}" type="presOf" srcId="{F84413FA-28A5-4578-8184-5F9550F5057A}" destId="{6A612B74-8DA3-4B0C-B763-CB623764E7DF}" srcOrd="1" destOrd="0" presId="urn:microsoft.com/office/officeart/2011/layout/CircleProcess"/>
    <dgm:cxn modelId="{93C09394-18EC-4D9A-B78D-BFE7F3FCF01A}" type="presOf" srcId="{977F095A-F81D-4102-AF76-0C4D9A2FADEC}" destId="{BEA630D3-4429-4369-BCB1-F6A372948780}" srcOrd="1" destOrd="0" presId="urn:microsoft.com/office/officeart/2011/layout/CircleProcess"/>
    <dgm:cxn modelId="{7BDBA399-58C4-496E-A10C-F3786F3E3BFE}" type="presOf" srcId="{B20E6E9B-2C93-429F-B5E5-3E5A66688A78}" destId="{975BA83E-D4EE-42DB-8C40-A39B11A7286B}" srcOrd="1" destOrd="0" presId="urn:microsoft.com/office/officeart/2011/layout/CircleProcess"/>
    <dgm:cxn modelId="{E7015AA4-E0AE-4C8E-AF67-63AEBBDE4667}" type="presOf" srcId="{F9DE5B0F-63BC-41C8-BB06-DB8311D0ECA4}" destId="{FA485B61-7BA3-4237-AF48-41493E5B5B7D}" srcOrd="0" destOrd="0" presId="urn:microsoft.com/office/officeart/2011/layout/CircleProcess"/>
    <dgm:cxn modelId="{A56215A8-ABF9-4A5A-A541-7ED85E2E8B76}" srcId="{F9DE5B0F-63BC-41C8-BB06-DB8311D0ECA4}" destId="{11EEC0F4-EF5B-43AE-9AD8-6795189E5038}" srcOrd="4" destOrd="0" parTransId="{85DD48C3-6B95-41FF-A683-67C3B8DA28E9}" sibTransId="{6A960F48-EEA8-4E0D-AD37-098F13033625}"/>
    <dgm:cxn modelId="{3D2C49AB-CAD0-4243-B849-9BD6AD3E53BF}" srcId="{F9DE5B0F-63BC-41C8-BB06-DB8311D0ECA4}" destId="{977F095A-F81D-4102-AF76-0C4D9A2FADEC}" srcOrd="0" destOrd="0" parTransId="{C2F45D5E-525A-440A-8455-CE0DF01A60E7}" sibTransId="{4E3EA08A-5026-4606-A4F7-AEB8C168BC13}"/>
    <dgm:cxn modelId="{1A8D28BA-272A-4EA3-BFF4-75430F013071}" srcId="{F9DE5B0F-63BC-41C8-BB06-DB8311D0ECA4}" destId="{51DB4D5D-9218-4869-B333-C7C60865B2E8}" srcOrd="1" destOrd="0" parTransId="{D219957E-7292-4392-8AAD-CA6AD121382E}" sibTransId="{4F982226-DD06-4E47-8989-724AC608636F}"/>
    <dgm:cxn modelId="{87F291BB-E462-46F6-B6B5-63B13AED50AF}" type="presOf" srcId="{977F095A-F81D-4102-AF76-0C4D9A2FADEC}" destId="{2AFF99E3-390A-410E-A010-6A0AED61E981}" srcOrd="0" destOrd="0" presId="urn:microsoft.com/office/officeart/2011/layout/CircleProcess"/>
    <dgm:cxn modelId="{495113C8-918D-4F9E-87DC-F43D2DA4FA22}" type="presOf" srcId="{51DB4D5D-9218-4869-B333-C7C60865B2E8}" destId="{1EA766BB-7E4E-4AEA-B433-74091D7EF144}" srcOrd="0" destOrd="0" presId="urn:microsoft.com/office/officeart/2011/layout/CircleProcess"/>
    <dgm:cxn modelId="{32124BD6-0EE8-4D1B-868D-3CF2D6BDDFB0}" type="presOf" srcId="{51DB4D5D-9218-4869-B333-C7C60865B2E8}" destId="{A7DB0F96-FC8B-4534-9D86-4A94A9F67ACB}" srcOrd="1" destOrd="0" presId="urn:microsoft.com/office/officeart/2011/layout/CircleProcess"/>
    <dgm:cxn modelId="{2BACF7DD-197E-4636-91C5-956BF1E056A2}" type="presOf" srcId="{B20E6E9B-2C93-429F-B5E5-3E5A66688A78}" destId="{88B736CF-8A55-42C9-8F6D-6F1112D5C400}" srcOrd="0" destOrd="0" presId="urn:microsoft.com/office/officeart/2011/layout/CircleProcess"/>
    <dgm:cxn modelId="{92792B77-1964-40BD-B8DB-D44667E5FDB0}" type="presParOf" srcId="{FA485B61-7BA3-4237-AF48-41493E5B5B7D}" destId="{03706B77-2515-481F-BBF4-5C6A3C032036}" srcOrd="0" destOrd="0" presId="urn:microsoft.com/office/officeart/2011/layout/CircleProcess"/>
    <dgm:cxn modelId="{2CA589B7-B4C3-4293-9106-6C32CE4DD921}" type="presParOf" srcId="{03706B77-2515-481F-BBF4-5C6A3C032036}" destId="{C47B6667-9C1B-4549-A73F-854AFDD45257}" srcOrd="0" destOrd="0" presId="urn:microsoft.com/office/officeart/2011/layout/CircleProcess"/>
    <dgm:cxn modelId="{5013E55F-86B8-4641-B484-75DC6C41F910}" type="presParOf" srcId="{FA485B61-7BA3-4237-AF48-41493E5B5B7D}" destId="{7E839064-3C9F-44CF-9F60-36908653D21C}" srcOrd="1" destOrd="0" presId="urn:microsoft.com/office/officeart/2011/layout/CircleProcess"/>
    <dgm:cxn modelId="{6FE692F9-73E7-46D7-8CCF-202B687E825E}" type="presParOf" srcId="{7E839064-3C9F-44CF-9F60-36908653D21C}" destId="{0EE4FFAA-4FE4-450B-B8E6-80F6452B71B3}" srcOrd="0" destOrd="0" presId="urn:microsoft.com/office/officeart/2011/layout/CircleProcess"/>
    <dgm:cxn modelId="{A35BEFDD-BDEE-4B73-B29C-8C7648B43C89}" type="presParOf" srcId="{FA485B61-7BA3-4237-AF48-41493E5B5B7D}" destId="{12B20DBC-36F7-401A-8F8F-5D5C54B332CB}" srcOrd="2" destOrd="0" presId="urn:microsoft.com/office/officeart/2011/layout/CircleProcess"/>
    <dgm:cxn modelId="{E1984318-5754-41DA-ACCB-74FBE5DBEC5A}" type="presParOf" srcId="{FA485B61-7BA3-4237-AF48-41493E5B5B7D}" destId="{6FAC720B-6901-4AE6-99CF-8B3306C6540A}" srcOrd="3" destOrd="0" presId="urn:microsoft.com/office/officeart/2011/layout/CircleProcess"/>
    <dgm:cxn modelId="{B7E47CDC-B93B-4DE3-800F-C85BF0341D68}" type="presParOf" srcId="{6FAC720B-6901-4AE6-99CF-8B3306C6540A}" destId="{263B2448-BBC5-4359-B1BF-60C8FBCD78C5}" srcOrd="0" destOrd="0" presId="urn:microsoft.com/office/officeart/2011/layout/CircleProcess"/>
    <dgm:cxn modelId="{73A3C3E6-FBCC-4E7C-B4EB-FC299A3E041F}" type="presParOf" srcId="{FA485B61-7BA3-4237-AF48-41493E5B5B7D}" destId="{EAC2110A-4DBE-4FF0-8211-FA577A31683F}" srcOrd="4" destOrd="0" presId="urn:microsoft.com/office/officeart/2011/layout/CircleProcess"/>
    <dgm:cxn modelId="{967B52CC-04D8-4EFE-BE2A-41B9129999BD}" type="presParOf" srcId="{EAC2110A-4DBE-4FF0-8211-FA577A31683F}" destId="{50FDE272-5E03-40A8-8F94-B081F061FEE5}" srcOrd="0" destOrd="0" presId="urn:microsoft.com/office/officeart/2011/layout/CircleProcess"/>
    <dgm:cxn modelId="{FE38BD11-437F-4EE1-A189-3140A5EBD598}" type="presParOf" srcId="{FA485B61-7BA3-4237-AF48-41493E5B5B7D}" destId="{3103E155-6B5B-4711-BEFA-F5D34599E5E7}" srcOrd="5" destOrd="0" presId="urn:microsoft.com/office/officeart/2011/layout/CircleProcess"/>
    <dgm:cxn modelId="{87CFEA9E-C37A-4CE1-9F14-F1B8CAC19992}" type="presParOf" srcId="{FA485B61-7BA3-4237-AF48-41493E5B5B7D}" destId="{78BB5DD8-FE0A-4AEB-A14C-8DDD2A85C48B}" srcOrd="6" destOrd="0" presId="urn:microsoft.com/office/officeart/2011/layout/CircleProcess"/>
    <dgm:cxn modelId="{62BA42D8-7EDB-486F-A4BB-44FF29A48800}" type="presParOf" srcId="{78BB5DD8-FE0A-4AEB-A14C-8DDD2A85C48B}" destId="{BF71FDE3-19A2-4F97-B8FE-F2676EF51610}" srcOrd="0" destOrd="0" presId="urn:microsoft.com/office/officeart/2011/layout/CircleProcess"/>
    <dgm:cxn modelId="{11796D3E-FE08-48D7-B079-8395979D1991}" type="presParOf" srcId="{FA485B61-7BA3-4237-AF48-41493E5B5B7D}" destId="{CF8D3CB1-56D1-443C-A1E1-4601B585F65B}" srcOrd="7" destOrd="0" presId="urn:microsoft.com/office/officeart/2011/layout/CircleProcess"/>
    <dgm:cxn modelId="{A0967E90-A4BE-4F6E-8611-B45B84B1D0F0}" type="presParOf" srcId="{CF8D3CB1-56D1-443C-A1E1-4601B585F65B}" destId="{88B736CF-8A55-42C9-8F6D-6F1112D5C400}" srcOrd="0" destOrd="0" presId="urn:microsoft.com/office/officeart/2011/layout/CircleProcess"/>
    <dgm:cxn modelId="{D8FC6CE5-CE6A-4C84-BB30-0D7EFBD7F063}" type="presParOf" srcId="{FA485B61-7BA3-4237-AF48-41493E5B5B7D}" destId="{975BA83E-D4EE-42DB-8C40-A39B11A7286B}" srcOrd="8" destOrd="0" presId="urn:microsoft.com/office/officeart/2011/layout/CircleProcess"/>
    <dgm:cxn modelId="{6A8D502C-98DD-4EE3-B89D-290024663B3B}" type="presParOf" srcId="{FA485B61-7BA3-4237-AF48-41493E5B5B7D}" destId="{E5D0921F-FFEA-4C95-B0C0-4856343C24D0}" srcOrd="9" destOrd="0" presId="urn:microsoft.com/office/officeart/2011/layout/CircleProcess"/>
    <dgm:cxn modelId="{D4D25F04-D388-4764-8976-EC1414304F33}" type="presParOf" srcId="{E5D0921F-FFEA-4C95-B0C0-4856343C24D0}" destId="{6E06FADC-2490-45D1-8BEE-7624327EF0B7}" srcOrd="0" destOrd="0" presId="urn:microsoft.com/office/officeart/2011/layout/CircleProcess"/>
    <dgm:cxn modelId="{C7CA34FE-7841-4075-8DEB-E27FE2E50EFC}" type="presParOf" srcId="{FA485B61-7BA3-4237-AF48-41493E5B5B7D}" destId="{A970248B-8DBA-484D-B2A2-6F6958FF86CC}" srcOrd="10" destOrd="0" presId="urn:microsoft.com/office/officeart/2011/layout/CircleProcess"/>
    <dgm:cxn modelId="{86BB5FE1-6281-4F00-9297-7185850E659B}" type="presParOf" srcId="{A970248B-8DBA-484D-B2A2-6F6958FF86CC}" destId="{979836E7-62B6-4984-8379-CDCDC07DFDD1}" srcOrd="0" destOrd="0" presId="urn:microsoft.com/office/officeart/2011/layout/CircleProcess"/>
    <dgm:cxn modelId="{E7A4D834-C76F-4798-AD28-37E474AE1373}" type="presParOf" srcId="{FA485B61-7BA3-4237-AF48-41493E5B5B7D}" destId="{6A612B74-8DA3-4B0C-B763-CB623764E7DF}" srcOrd="11" destOrd="0" presId="urn:microsoft.com/office/officeart/2011/layout/CircleProcess"/>
    <dgm:cxn modelId="{08BCA804-C740-4A12-AAC0-541B64CD7A1C}" type="presParOf" srcId="{FA485B61-7BA3-4237-AF48-41493E5B5B7D}" destId="{75154944-461A-4BD4-9AE1-9E88CB449BF9}" srcOrd="12" destOrd="0" presId="urn:microsoft.com/office/officeart/2011/layout/CircleProcess"/>
    <dgm:cxn modelId="{1F2F5ECB-2E11-42BE-9118-F87F670BC001}" type="presParOf" srcId="{75154944-461A-4BD4-9AE1-9E88CB449BF9}" destId="{3F62480F-75BE-425A-9F4C-DAB61C1A2AB6}" srcOrd="0" destOrd="0" presId="urn:microsoft.com/office/officeart/2011/layout/CircleProcess"/>
    <dgm:cxn modelId="{DF50CB5A-066C-4705-A2B5-C470981E06DC}" type="presParOf" srcId="{FA485B61-7BA3-4237-AF48-41493E5B5B7D}" destId="{5B05DEAA-BF1A-46B7-ADD0-09767DFE36E1}" srcOrd="13" destOrd="0" presId="urn:microsoft.com/office/officeart/2011/layout/CircleProcess"/>
    <dgm:cxn modelId="{E7DE9524-8B6E-407E-BA5A-65555273464D}" type="presParOf" srcId="{5B05DEAA-BF1A-46B7-ADD0-09767DFE36E1}" destId="{1EA766BB-7E4E-4AEA-B433-74091D7EF144}" srcOrd="0" destOrd="0" presId="urn:microsoft.com/office/officeart/2011/layout/CircleProcess"/>
    <dgm:cxn modelId="{C10F63B4-3CA1-4F66-AA07-7070E90A9228}" type="presParOf" srcId="{FA485B61-7BA3-4237-AF48-41493E5B5B7D}" destId="{A7DB0F96-FC8B-4534-9D86-4A94A9F67ACB}" srcOrd="14" destOrd="0" presId="urn:microsoft.com/office/officeart/2011/layout/CircleProcess"/>
    <dgm:cxn modelId="{BBB236B4-D890-4836-9DFB-9C67646F401E}" type="presParOf" srcId="{FA485B61-7BA3-4237-AF48-41493E5B5B7D}" destId="{79C68DC3-3B24-4337-A7BA-CF5EB3A3C0B9}" srcOrd="15" destOrd="0" presId="urn:microsoft.com/office/officeart/2011/layout/CircleProcess"/>
    <dgm:cxn modelId="{DE2C0E9B-35FF-4495-A484-F071E597B20E}" type="presParOf" srcId="{79C68DC3-3B24-4337-A7BA-CF5EB3A3C0B9}" destId="{0BCC0D7F-1F9E-4558-A363-FC29179C9AF1}" srcOrd="0" destOrd="0" presId="urn:microsoft.com/office/officeart/2011/layout/CircleProcess"/>
    <dgm:cxn modelId="{C39058C4-9220-4877-9CC6-054BB9AB93FD}" type="presParOf" srcId="{FA485B61-7BA3-4237-AF48-41493E5B5B7D}" destId="{97AAACE8-81AD-4A93-9BBA-C10C4CAA31B7}" srcOrd="16" destOrd="0" presId="urn:microsoft.com/office/officeart/2011/layout/CircleProcess"/>
    <dgm:cxn modelId="{509AE23F-E018-4C75-AEEC-E8BD94575CEE}" type="presParOf" srcId="{97AAACE8-81AD-4A93-9BBA-C10C4CAA31B7}" destId="{2AFF99E3-390A-410E-A010-6A0AED61E981}" srcOrd="0" destOrd="0" presId="urn:microsoft.com/office/officeart/2011/layout/CircleProcess"/>
    <dgm:cxn modelId="{7CD3D86B-D8B0-4F9B-B38F-73BDD3561C69}" type="presParOf" srcId="{FA485B61-7BA3-4237-AF48-41493E5B5B7D}" destId="{BEA630D3-4429-4369-BCB1-F6A372948780}" srcOrd="17"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4EF9BD-7C91-445E-A940-03DDAB67812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1294346-B11D-4411-9DEF-3E4376788803}">
      <dgm:prSet/>
      <dgm:spPr/>
      <dgm:t>
        <a:bodyPr/>
        <a:lstStyle/>
        <a:p>
          <a:pPr>
            <a:lnSpc>
              <a:spcPct val="100000"/>
            </a:lnSpc>
          </a:pPr>
          <a:r>
            <a:rPr lang="en-GB" b="1"/>
            <a:t>Timeframe – </a:t>
          </a:r>
          <a:r>
            <a:rPr lang="en-GB" b="0"/>
            <a:t>almost all the schemes are funded on a proof-of-concept basis working with new or evolving technology, not long enough timeframe to produce evidence of long-term impact. </a:t>
          </a:r>
        </a:p>
      </dgm:t>
    </dgm:pt>
    <dgm:pt modelId="{03CA7C16-8CBE-40EB-A165-B83D267E9407}" type="parTrans" cxnId="{21C853CF-289C-4CC6-B07B-5FD67909DA74}">
      <dgm:prSet/>
      <dgm:spPr/>
      <dgm:t>
        <a:bodyPr/>
        <a:lstStyle/>
        <a:p>
          <a:endParaRPr lang="en-US"/>
        </a:p>
      </dgm:t>
    </dgm:pt>
    <dgm:pt modelId="{0120F66F-A3FC-4999-B195-061C6EC7D568}" type="sibTrans" cxnId="{21C853CF-289C-4CC6-B07B-5FD67909DA74}">
      <dgm:prSet/>
      <dgm:spPr/>
      <dgm:t>
        <a:bodyPr/>
        <a:lstStyle/>
        <a:p>
          <a:endParaRPr lang="en-US"/>
        </a:p>
      </dgm:t>
    </dgm:pt>
    <dgm:pt modelId="{99487A2C-AF85-44DA-BAF2-78B605673CBC}">
      <dgm:prSet/>
      <dgm:spPr/>
      <dgm:t>
        <a:bodyPr/>
        <a:lstStyle/>
        <a:p>
          <a:pPr>
            <a:lnSpc>
              <a:spcPct val="100000"/>
            </a:lnSpc>
          </a:pPr>
          <a:r>
            <a:rPr lang="en-GB" b="1"/>
            <a:t>DiSC team sustainability – </a:t>
          </a:r>
          <a:r>
            <a:rPr lang="en-GB" b="0"/>
            <a:t>formed in 2021, we brought together the four local authorities, hospitals and community services to support adult social care digital transformation across BLMK. As the national funding reduces each year, it’s difficult to sustain the current model for future transformation and support the delivery of strategic priorities consistently. </a:t>
          </a:r>
        </a:p>
      </dgm:t>
    </dgm:pt>
    <dgm:pt modelId="{6C30A8A2-6533-4B65-B60C-F08DC77BC39D}" type="parTrans" cxnId="{81DEA278-CD4C-4A23-9B3C-4D9778D6D762}">
      <dgm:prSet/>
      <dgm:spPr/>
      <dgm:t>
        <a:bodyPr/>
        <a:lstStyle/>
        <a:p>
          <a:endParaRPr lang="en-US"/>
        </a:p>
      </dgm:t>
    </dgm:pt>
    <dgm:pt modelId="{45956CC8-7D0A-4FC6-8AE6-57BBE79A29C6}" type="sibTrans" cxnId="{81DEA278-CD4C-4A23-9B3C-4D9778D6D762}">
      <dgm:prSet/>
      <dgm:spPr/>
      <dgm:t>
        <a:bodyPr/>
        <a:lstStyle/>
        <a:p>
          <a:endParaRPr lang="en-US"/>
        </a:p>
      </dgm:t>
    </dgm:pt>
    <dgm:pt modelId="{954C52D8-0836-45CE-B947-7FF196DFCAE1}">
      <dgm:prSet/>
      <dgm:spPr/>
      <dgm:t>
        <a:bodyPr/>
        <a:lstStyle/>
        <a:p>
          <a:pPr>
            <a:lnSpc>
              <a:spcPct val="100000"/>
            </a:lnSpc>
          </a:pPr>
          <a:r>
            <a:rPr lang="en-GB" b="1"/>
            <a:t>Building confidence with the care sector – </a:t>
          </a:r>
          <a:r>
            <a:rPr lang="en-GB" b="0"/>
            <a:t>barriers to engage and trust include change management, digital literacy, and data security and privacy concerns. We have continuously encouraged and supported through regular communication and engagement, providing resources, and strengthening relationships.</a:t>
          </a:r>
          <a:endParaRPr lang="en-US" b="0"/>
        </a:p>
      </dgm:t>
    </dgm:pt>
    <dgm:pt modelId="{DE7BFF02-7569-4AC2-AA3C-91622ECA0383}" type="parTrans" cxnId="{A0036BC4-93AF-417F-91CD-F6B0ABBC0FC6}">
      <dgm:prSet/>
      <dgm:spPr/>
      <dgm:t>
        <a:bodyPr/>
        <a:lstStyle/>
        <a:p>
          <a:endParaRPr lang="en-US"/>
        </a:p>
      </dgm:t>
    </dgm:pt>
    <dgm:pt modelId="{56FCAE94-C716-4297-88A2-319BD688B958}" type="sibTrans" cxnId="{A0036BC4-93AF-417F-91CD-F6B0ABBC0FC6}">
      <dgm:prSet/>
      <dgm:spPr/>
      <dgm:t>
        <a:bodyPr/>
        <a:lstStyle/>
        <a:p>
          <a:endParaRPr lang="en-US"/>
        </a:p>
      </dgm:t>
    </dgm:pt>
    <dgm:pt modelId="{8E06221A-019A-481D-A35A-FEEA094DDD79}" type="pres">
      <dgm:prSet presAssocID="{764EF9BD-7C91-445E-A940-03DDAB67812B}" presName="root" presStyleCnt="0">
        <dgm:presLayoutVars>
          <dgm:dir/>
          <dgm:resizeHandles val="exact"/>
        </dgm:presLayoutVars>
      </dgm:prSet>
      <dgm:spPr/>
    </dgm:pt>
    <dgm:pt modelId="{75721C2D-1156-448C-AD86-C5D5F15828C0}" type="pres">
      <dgm:prSet presAssocID="{71294346-B11D-4411-9DEF-3E4376788803}" presName="compNode" presStyleCnt="0"/>
      <dgm:spPr/>
    </dgm:pt>
    <dgm:pt modelId="{9D70A8E9-024B-4418-991A-BC849B3D4391}" type="pres">
      <dgm:prSet presAssocID="{71294346-B11D-4411-9DEF-3E4376788803}" presName="bgRect" presStyleLbl="bgShp" presStyleIdx="0" presStyleCnt="3"/>
      <dgm:spPr>
        <a:solidFill>
          <a:schemeClr val="accent4">
            <a:lumMod val="20000"/>
            <a:lumOff val="80000"/>
          </a:schemeClr>
        </a:solidFill>
      </dgm:spPr>
    </dgm:pt>
    <dgm:pt modelId="{D5AEE5FE-1D59-4CFF-9E48-488E549CB2CA}" type="pres">
      <dgm:prSet presAssocID="{71294346-B11D-4411-9DEF-3E4376788803}" presName="iconRect" presStyleLbl="node1" presStyleIdx="0" presStyleCnt="3" custScaleX="145392" custScaleY="14539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Daily calendar with solid fill"/>
        </a:ext>
      </dgm:extLst>
    </dgm:pt>
    <dgm:pt modelId="{0801F910-B598-42CB-9777-FDFF5E0E8EDA}" type="pres">
      <dgm:prSet presAssocID="{71294346-B11D-4411-9DEF-3E4376788803}" presName="spaceRect" presStyleCnt="0"/>
      <dgm:spPr/>
    </dgm:pt>
    <dgm:pt modelId="{2EB3CCE2-03F1-4628-BBC4-3AAB64FAB807}" type="pres">
      <dgm:prSet presAssocID="{71294346-B11D-4411-9DEF-3E4376788803}" presName="parTx" presStyleLbl="revTx" presStyleIdx="0" presStyleCnt="3">
        <dgm:presLayoutVars>
          <dgm:chMax val="0"/>
          <dgm:chPref val="0"/>
        </dgm:presLayoutVars>
      </dgm:prSet>
      <dgm:spPr/>
    </dgm:pt>
    <dgm:pt modelId="{6ECCEA34-560A-4CF8-86C7-11784B70E8AE}" type="pres">
      <dgm:prSet presAssocID="{0120F66F-A3FC-4999-B195-061C6EC7D568}" presName="sibTrans" presStyleCnt="0"/>
      <dgm:spPr/>
    </dgm:pt>
    <dgm:pt modelId="{2AB20DA4-079B-4FC7-9728-939FAE55DDE5}" type="pres">
      <dgm:prSet presAssocID="{99487A2C-AF85-44DA-BAF2-78B605673CBC}" presName="compNode" presStyleCnt="0"/>
      <dgm:spPr/>
    </dgm:pt>
    <dgm:pt modelId="{A2F360F8-BC9E-4E4F-9CCB-36D7CBA0EC69}" type="pres">
      <dgm:prSet presAssocID="{99487A2C-AF85-44DA-BAF2-78B605673CBC}" presName="bgRect" presStyleLbl="bgShp" presStyleIdx="1" presStyleCnt="3" custScaleY="127866"/>
      <dgm:spPr>
        <a:solidFill>
          <a:schemeClr val="accent4">
            <a:lumMod val="20000"/>
            <a:lumOff val="80000"/>
          </a:schemeClr>
        </a:solidFill>
      </dgm:spPr>
    </dgm:pt>
    <dgm:pt modelId="{5D4F5CA9-2E9D-4257-8712-18BE4336D0C9}" type="pres">
      <dgm:prSet presAssocID="{99487A2C-AF85-44DA-BAF2-78B605673CBC}" presName="iconRect" presStyleLbl="node1" presStyleIdx="1" presStyleCnt="3" custScaleX="145392" custScaleY="14539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Future with solid fill"/>
        </a:ext>
      </dgm:extLst>
    </dgm:pt>
    <dgm:pt modelId="{F66415D4-BDA6-4494-BD8C-0E03EEC2CFE3}" type="pres">
      <dgm:prSet presAssocID="{99487A2C-AF85-44DA-BAF2-78B605673CBC}" presName="spaceRect" presStyleCnt="0"/>
      <dgm:spPr/>
    </dgm:pt>
    <dgm:pt modelId="{F823C651-4D7E-4856-BFBE-75FC9495DB08}" type="pres">
      <dgm:prSet presAssocID="{99487A2C-AF85-44DA-BAF2-78B605673CBC}" presName="parTx" presStyleLbl="revTx" presStyleIdx="1" presStyleCnt="3" custLinFactNeighborX="0" custLinFactNeighborY="-1440">
        <dgm:presLayoutVars>
          <dgm:chMax val="0"/>
          <dgm:chPref val="0"/>
        </dgm:presLayoutVars>
      </dgm:prSet>
      <dgm:spPr/>
    </dgm:pt>
    <dgm:pt modelId="{5596D1EC-D1F4-4B0C-98F7-1E20F217FDE8}" type="pres">
      <dgm:prSet presAssocID="{45956CC8-7D0A-4FC6-8AE6-57BBE79A29C6}" presName="sibTrans" presStyleCnt="0"/>
      <dgm:spPr/>
    </dgm:pt>
    <dgm:pt modelId="{D4B2B240-FD1E-45F7-9266-2FC646910E8A}" type="pres">
      <dgm:prSet presAssocID="{954C52D8-0836-45CE-B947-7FF196DFCAE1}" presName="compNode" presStyleCnt="0"/>
      <dgm:spPr/>
    </dgm:pt>
    <dgm:pt modelId="{A65B0204-70CB-4145-8BEE-C2FA81BB36FF}" type="pres">
      <dgm:prSet presAssocID="{954C52D8-0836-45CE-B947-7FF196DFCAE1}" presName="bgRect" presStyleLbl="bgShp" presStyleIdx="2" presStyleCnt="3"/>
      <dgm:spPr>
        <a:solidFill>
          <a:schemeClr val="accent4">
            <a:lumMod val="20000"/>
            <a:lumOff val="80000"/>
          </a:schemeClr>
        </a:solidFill>
      </dgm:spPr>
    </dgm:pt>
    <dgm:pt modelId="{8A5F8504-4E5A-40B0-AFD0-D4E336BD2219}" type="pres">
      <dgm:prSet presAssocID="{954C52D8-0836-45CE-B947-7FF196DFCAE1}" presName="iconRect" presStyleLbl="node1" presStyleIdx="2" presStyleCnt="3" custScaleX="145392" custScaleY="145392"/>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Thumbs up sign with solid fill"/>
        </a:ext>
      </dgm:extLst>
    </dgm:pt>
    <dgm:pt modelId="{DD64666B-FC1C-43F6-B5A1-609FF31A6B07}" type="pres">
      <dgm:prSet presAssocID="{954C52D8-0836-45CE-B947-7FF196DFCAE1}" presName="spaceRect" presStyleCnt="0"/>
      <dgm:spPr/>
    </dgm:pt>
    <dgm:pt modelId="{A41890A1-2E61-4C60-8E9A-1EF58AB23661}" type="pres">
      <dgm:prSet presAssocID="{954C52D8-0836-45CE-B947-7FF196DFCAE1}" presName="parTx" presStyleLbl="revTx" presStyleIdx="2" presStyleCnt="3" custLinFactNeighborX="0" custLinFactNeighborY="1786">
        <dgm:presLayoutVars>
          <dgm:chMax val="0"/>
          <dgm:chPref val="0"/>
        </dgm:presLayoutVars>
      </dgm:prSet>
      <dgm:spPr/>
    </dgm:pt>
  </dgm:ptLst>
  <dgm:cxnLst>
    <dgm:cxn modelId="{5DAEE904-239D-4ECE-A42D-A0CFAB4B29DD}" type="presOf" srcId="{71294346-B11D-4411-9DEF-3E4376788803}" destId="{2EB3CCE2-03F1-4628-BBC4-3AAB64FAB807}" srcOrd="0" destOrd="0" presId="urn:microsoft.com/office/officeart/2018/2/layout/IconVerticalSolidList"/>
    <dgm:cxn modelId="{A5D1104D-B2B4-4AE9-96D6-FA177286A087}" type="presOf" srcId="{954C52D8-0836-45CE-B947-7FF196DFCAE1}" destId="{A41890A1-2E61-4C60-8E9A-1EF58AB23661}" srcOrd="0" destOrd="0" presId="urn:microsoft.com/office/officeart/2018/2/layout/IconVerticalSolidList"/>
    <dgm:cxn modelId="{B85E1D77-6735-462A-BF29-9D85658DADD9}" type="presOf" srcId="{764EF9BD-7C91-445E-A940-03DDAB67812B}" destId="{8E06221A-019A-481D-A35A-FEEA094DDD79}" srcOrd="0" destOrd="0" presId="urn:microsoft.com/office/officeart/2018/2/layout/IconVerticalSolidList"/>
    <dgm:cxn modelId="{81DEA278-CD4C-4A23-9B3C-4D9778D6D762}" srcId="{764EF9BD-7C91-445E-A940-03DDAB67812B}" destId="{99487A2C-AF85-44DA-BAF2-78B605673CBC}" srcOrd="1" destOrd="0" parTransId="{6C30A8A2-6533-4B65-B60C-F08DC77BC39D}" sibTransId="{45956CC8-7D0A-4FC6-8AE6-57BBE79A29C6}"/>
    <dgm:cxn modelId="{B44D8094-E0B3-484F-99E9-B143154B166D}" type="presOf" srcId="{99487A2C-AF85-44DA-BAF2-78B605673CBC}" destId="{F823C651-4D7E-4856-BFBE-75FC9495DB08}" srcOrd="0" destOrd="0" presId="urn:microsoft.com/office/officeart/2018/2/layout/IconVerticalSolidList"/>
    <dgm:cxn modelId="{A0036BC4-93AF-417F-91CD-F6B0ABBC0FC6}" srcId="{764EF9BD-7C91-445E-A940-03DDAB67812B}" destId="{954C52D8-0836-45CE-B947-7FF196DFCAE1}" srcOrd="2" destOrd="0" parTransId="{DE7BFF02-7569-4AC2-AA3C-91622ECA0383}" sibTransId="{56FCAE94-C716-4297-88A2-319BD688B958}"/>
    <dgm:cxn modelId="{21C853CF-289C-4CC6-B07B-5FD67909DA74}" srcId="{764EF9BD-7C91-445E-A940-03DDAB67812B}" destId="{71294346-B11D-4411-9DEF-3E4376788803}" srcOrd="0" destOrd="0" parTransId="{03CA7C16-8CBE-40EB-A165-B83D267E9407}" sibTransId="{0120F66F-A3FC-4999-B195-061C6EC7D568}"/>
    <dgm:cxn modelId="{7E407950-AF40-4F00-A843-5BE405D3A8A6}" type="presParOf" srcId="{8E06221A-019A-481D-A35A-FEEA094DDD79}" destId="{75721C2D-1156-448C-AD86-C5D5F15828C0}" srcOrd="0" destOrd="0" presId="urn:microsoft.com/office/officeart/2018/2/layout/IconVerticalSolidList"/>
    <dgm:cxn modelId="{798076DD-3B40-40CB-A99D-29F6021E9ECC}" type="presParOf" srcId="{75721C2D-1156-448C-AD86-C5D5F15828C0}" destId="{9D70A8E9-024B-4418-991A-BC849B3D4391}" srcOrd="0" destOrd="0" presId="urn:microsoft.com/office/officeart/2018/2/layout/IconVerticalSolidList"/>
    <dgm:cxn modelId="{51F6A8C0-D451-41F1-8562-338AC24CB69F}" type="presParOf" srcId="{75721C2D-1156-448C-AD86-C5D5F15828C0}" destId="{D5AEE5FE-1D59-4CFF-9E48-488E549CB2CA}" srcOrd="1" destOrd="0" presId="urn:microsoft.com/office/officeart/2018/2/layout/IconVerticalSolidList"/>
    <dgm:cxn modelId="{1F1B838D-0460-441C-8030-8C62AE2E9C89}" type="presParOf" srcId="{75721C2D-1156-448C-AD86-C5D5F15828C0}" destId="{0801F910-B598-42CB-9777-FDFF5E0E8EDA}" srcOrd="2" destOrd="0" presId="urn:microsoft.com/office/officeart/2018/2/layout/IconVerticalSolidList"/>
    <dgm:cxn modelId="{384EE3A2-89C6-468D-B1AF-1639AEF1C2B4}" type="presParOf" srcId="{75721C2D-1156-448C-AD86-C5D5F15828C0}" destId="{2EB3CCE2-03F1-4628-BBC4-3AAB64FAB807}" srcOrd="3" destOrd="0" presId="urn:microsoft.com/office/officeart/2018/2/layout/IconVerticalSolidList"/>
    <dgm:cxn modelId="{4FE30A03-45DA-44CE-BBD4-4A25FCEB2D4F}" type="presParOf" srcId="{8E06221A-019A-481D-A35A-FEEA094DDD79}" destId="{6ECCEA34-560A-4CF8-86C7-11784B70E8AE}" srcOrd="1" destOrd="0" presId="urn:microsoft.com/office/officeart/2018/2/layout/IconVerticalSolidList"/>
    <dgm:cxn modelId="{A256FC23-ECDB-4434-AF7A-DF91DA15F291}" type="presParOf" srcId="{8E06221A-019A-481D-A35A-FEEA094DDD79}" destId="{2AB20DA4-079B-4FC7-9728-939FAE55DDE5}" srcOrd="2" destOrd="0" presId="urn:microsoft.com/office/officeart/2018/2/layout/IconVerticalSolidList"/>
    <dgm:cxn modelId="{5430ABCF-F4F2-4291-BD87-F51CCBDF6CF9}" type="presParOf" srcId="{2AB20DA4-079B-4FC7-9728-939FAE55DDE5}" destId="{A2F360F8-BC9E-4E4F-9CCB-36D7CBA0EC69}" srcOrd="0" destOrd="0" presId="urn:microsoft.com/office/officeart/2018/2/layout/IconVerticalSolidList"/>
    <dgm:cxn modelId="{32028C4D-9944-456B-8EFD-D53862F2F62D}" type="presParOf" srcId="{2AB20DA4-079B-4FC7-9728-939FAE55DDE5}" destId="{5D4F5CA9-2E9D-4257-8712-18BE4336D0C9}" srcOrd="1" destOrd="0" presId="urn:microsoft.com/office/officeart/2018/2/layout/IconVerticalSolidList"/>
    <dgm:cxn modelId="{206426CB-5924-4037-8991-B82F823BC3F8}" type="presParOf" srcId="{2AB20DA4-079B-4FC7-9728-939FAE55DDE5}" destId="{F66415D4-BDA6-4494-BD8C-0E03EEC2CFE3}" srcOrd="2" destOrd="0" presId="urn:microsoft.com/office/officeart/2018/2/layout/IconVerticalSolidList"/>
    <dgm:cxn modelId="{1A6D9839-2278-4AFB-9C0D-42AFCA1AF393}" type="presParOf" srcId="{2AB20DA4-079B-4FC7-9728-939FAE55DDE5}" destId="{F823C651-4D7E-4856-BFBE-75FC9495DB08}" srcOrd="3" destOrd="0" presId="urn:microsoft.com/office/officeart/2018/2/layout/IconVerticalSolidList"/>
    <dgm:cxn modelId="{EEE8DDC0-65E0-427E-88E6-37A358F79BF0}" type="presParOf" srcId="{8E06221A-019A-481D-A35A-FEEA094DDD79}" destId="{5596D1EC-D1F4-4B0C-98F7-1E20F217FDE8}" srcOrd="3" destOrd="0" presId="urn:microsoft.com/office/officeart/2018/2/layout/IconVerticalSolidList"/>
    <dgm:cxn modelId="{CC5CE28E-529D-41AC-9440-5DF1B958824F}" type="presParOf" srcId="{8E06221A-019A-481D-A35A-FEEA094DDD79}" destId="{D4B2B240-FD1E-45F7-9266-2FC646910E8A}" srcOrd="4" destOrd="0" presId="urn:microsoft.com/office/officeart/2018/2/layout/IconVerticalSolidList"/>
    <dgm:cxn modelId="{70675AA2-C8F4-45A9-9A23-F80D564021AF}" type="presParOf" srcId="{D4B2B240-FD1E-45F7-9266-2FC646910E8A}" destId="{A65B0204-70CB-4145-8BEE-C2FA81BB36FF}" srcOrd="0" destOrd="0" presId="urn:microsoft.com/office/officeart/2018/2/layout/IconVerticalSolidList"/>
    <dgm:cxn modelId="{E2A3C9A7-5660-47BE-B720-CDC0A03A9C35}" type="presParOf" srcId="{D4B2B240-FD1E-45F7-9266-2FC646910E8A}" destId="{8A5F8504-4E5A-40B0-AFD0-D4E336BD2219}" srcOrd="1" destOrd="0" presId="urn:microsoft.com/office/officeart/2018/2/layout/IconVerticalSolidList"/>
    <dgm:cxn modelId="{E04BAC38-BD4B-4A05-9C9A-2A1E3A973668}" type="presParOf" srcId="{D4B2B240-FD1E-45F7-9266-2FC646910E8A}" destId="{DD64666B-FC1C-43F6-B5A1-609FF31A6B07}" srcOrd="2" destOrd="0" presId="urn:microsoft.com/office/officeart/2018/2/layout/IconVerticalSolidList"/>
    <dgm:cxn modelId="{580BF704-2F71-4614-9F1D-D7E1E66140C0}" type="presParOf" srcId="{D4B2B240-FD1E-45F7-9266-2FC646910E8A}" destId="{A41890A1-2E61-4C60-8E9A-1EF58AB2366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55DA94-01AE-4B82-8F7A-8927CE6BB129}"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n-GB"/>
        </a:p>
      </dgm:t>
    </dgm:pt>
    <dgm:pt modelId="{61D2D919-5521-4BE8-91C2-E9DAE644CB6F}">
      <dgm:prSet phldrT="[Text]" custT="1"/>
      <dgm:spPr/>
      <dgm:t>
        <a:bodyPr/>
        <a:lstStyle/>
        <a:p>
          <a:r>
            <a:rPr lang="en-GB" sz="1800" b="1">
              <a:solidFill>
                <a:schemeClr val="tx1"/>
              </a:solidFill>
            </a:rPr>
            <a:t>Year 1 </a:t>
          </a:r>
          <a:br>
            <a:rPr lang="en-GB" sz="1800" b="1">
              <a:solidFill>
                <a:schemeClr val="tx1"/>
              </a:solidFill>
            </a:rPr>
          </a:br>
          <a:r>
            <a:rPr lang="en-GB" sz="1400" b="1">
              <a:solidFill>
                <a:schemeClr val="tx1"/>
              </a:solidFill>
            </a:rPr>
            <a:t>(partial year)</a:t>
          </a:r>
        </a:p>
        <a:p>
          <a:r>
            <a:rPr lang="en-GB" sz="1800" b="1">
              <a:solidFill>
                <a:schemeClr val="tx1"/>
              </a:solidFill>
            </a:rPr>
            <a:t>2021/22</a:t>
          </a:r>
        </a:p>
        <a:p>
          <a:r>
            <a:rPr lang="en-GB" sz="1800">
              <a:solidFill>
                <a:schemeClr val="tx1"/>
              </a:solidFill>
            </a:rPr>
            <a:t>£738,000</a:t>
          </a:r>
        </a:p>
      </dgm:t>
    </dgm:pt>
    <dgm:pt modelId="{1BDE4F92-63C2-49E3-9647-177F3C3CD438}" type="parTrans" cxnId="{4EA91D6F-1A69-413D-8ECF-7F74CAF507BB}">
      <dgm:prSet/>
      <dgm:spPr/>
      <dgm:t>
        <a:bodyPr/>
        <a:lstStyle/>
        <a:p>
          <a:endParaRPr lang="en-GB" sz="1200"/>
        </a:p>
      </dgm:t>
    </dgm:pt>
    <dgm:pt modelId="{CB03C84B-D682-4581-ABDE-6DC0E6516F15}" type="sibTrans" cxnId="{4EA91D6F-1A69-413D-8ECF-7F74CAF507BB}">
      <dgm:prSet/>
      <dgm:spPr/>
      <dgm:t>
        <a:bodyPr/>
        <a:lstStyle/>
        <a:p>
          <a:endParaRPr lang="en-GB" sz="1200"/>
        </a:p>
      </dgm:t>
    </dgm:pt>
    <dgm:pt modelId="{B02FFA19-09B0-4E6D-9D05-EBD2C386615A}">
      <dgm:prSet phldrT="[Text]" custT="1"/>
      <dgm:spPr/>
      <dgm:t>
        <a:bodyPr/>
        <a:lstStyle/>
        <a:p>
          <a:r>
            <a:rPr lang="en-GB" sz="1800" b="1">
              <a:solidFill>
                <a:schemeClr val="tx1"/>
              </a:solidFill>
            </a:rPr>
            <a:t>Year 2</a:t>
          </a:r>
        </a:p>
        <a:p>
          <a:r>
            <a:rPr lang="en-GB" sz="1800" b="1">
              <a:solidFill>
                <a:schemeClr val="tx1"/>
              </a:solidFill>
            </a:rPr>
            <a:t>2022/23</a:t>
          </a:r>
        </a:p>
        <a:p>
          <a:r>
            <a:rPr lang="en-GB" sz="1800" b="0">
              <a:solidFill>
                <a:schemeClr val="tx1"/>
              </a:solidFill>
            </a:rPr>
            <a:t>£2,096,079</a:t>
          </a:r>
          <a:endParaRPr lang="en-GB" sz="1800">
            <a:solidFill>
              <a:schemeClr val="tx1"/>
            </a:solidFill>
          </a:endParaRPr>
        </a:p>
      </dgm:t>
    </dgm:pt>
    <dgm:pt modelId="{AA77EE37-B04F-464D-B844-35331EA3AA1C}" type="parTrans" cxnId="{53156454-BBAB-4CF9-AD22-8238083CA2C9}">
      <dgm:prSet/>
      <dgm:spPr/>
      <dgm:t>
        <a:bodyPr/>
        <a:lstStyle/>
        <a:p>
          <a:endParaRPr lang="en-GB" sz="1200"/>
        </a:p>
      </dgm:t>
    </dgm:pt>
    <dgm:pt modelId="{3FB550AB-7153-4555-9A70-729758C85BFF}" type="sibTrans" cxnId="{53156454-BBAB-4CF9-AD22-8238083CA2C9}">
      <dgm:prSet/>
      <dgm:spPr/>
      <dgm:t>
        <a:bodyPr/>
        <a:lstStyle/>
        <a:p>
          <a:endParaRPr lang="en-GB" sz="1200"/>
        </a:p>
      </dgm:t>
    </dgm:pt>
    <dgm:pt modelId="{B2CCF0D2-04B1-48EA-8A24-AA2D446E86FC}">
      <dgm:prSet phldrT="[Text]" custT="1"/>
      <dgm:spPr/>
      <dgm:t>
        <a:bodyPr/>
        <a:lstStyle/>
        <a:p>
          <a:r>
            <a:rPr lang="en-GB" sz="1800" b="1">
              <a:solidFill>
                <a:schemeClr val="tx1"/>
              </a:solidFill>
            </a:rPr>
            <a:t>Year 3</a:t>
          </a:r>
        </a:p>
        <a:p>
          <a:r>
            <a:rPr lang="en-GB" sz="1800" b="1">
              <a:solidFill>
                <a:schemeClr val="tx1"/>
              </a:solidFill>
            </a:rPr>
            <a:t>2023/24</a:t>
          </a:r>
        </a:p>
        <a:p>
          <a:r>
            <a:rPr lang="en-GB" sz="1800" b="0">
              <a:solidFill>
                <a:schemeClr val="tx1"/>
              </a:solidFill>
            </a:rPr>
            <a:t>£1,592,610 </a:t>
          </a:r>
          <a:endParaRPr lang="en-GB" sz="1800">
            <a:solidFill>
              <a:schemeClr val="tx1"/>
            </a:solidFill>
          </a:endParaRPr>
        </a:p>
      </dgm:t>
    </dgm:pt>
    <dgm:pt modelId="{36109DFD-A3BD-4452-A9AA-5DB7CFF51208}" type="parTrans" cxnId="{3B056D46-7106-417B-8C59-40840A87881C}">
      <dgm:prSet/>
      <dgm:spPr/>
      <dgm:t>
        <a:bodyPr/>
        <a:lstStyle/>
        <a:p>
          <a:endParaRPr lang="en-GB" sz="1200"/>
        </a:p>
      </dgm:t>
    </dgm:pt>
    <dgm:pt modelId="{E82E9345-2CD0-4BFE-A477-956753575D32}" type="sibTrans" cxnId="{3B056D46-7106-417B-8C59-40840A87881C}">
      <dgm:prSet/>
      <dgm:spPr/>
      <dgm:t>
        <a:bodyPr/>
        <a:lstStyle/>
        <a:p>
          <a:endParaRPr lang="en-GB" sz="1200"/>
        </a:p>
      </dgm:t>
    </dgm:pt>
    <dgm:pt modelId="{4CC63AB8-A0D1-460E-B0CA-D7EDE623E810}">
      <dgm:prSet phldrT="[Text]" custT="1"/>
      <dgm:spPr/>
      <dgm:t>
        <a:bodyPr/>
        <a:lstStyle/>
        <a:p>
          <a:r>
            <a:rPr lang="en-GB" sz="1800" b="1">
              <a:solidFill>
                <a:schemeClr val="tx1"/>
              </a:solidFill>
            </a:rPr>
            <a:t>Year 4 </a:t>
          </a:r>
          <a:br>
            <a:rPr lang="en-GB" sz="1800" b="1">
              <a:solidFill>
                <a:schemeClr val="tx1"/>
              </a:solidFill>
            </a:rPr>
          </a:br>
          <a:r>
            <a:rPr lang="en-GB" sz="1400" b="1">
              <a:solidFill>
                <a:schemeClr val="tx1"/>
              </a:solidFill>
            </a:rPr>
            <a:t>(partial year)</a:t>
          </a:r>
        </a:p>
        <a:p>
          <a:r>
            <a:rPr lang="en-GB" sz="1800" b="1">
              <a:solidFill>
                <a:schemeClr val="tx1"/>
              </a:solidFill>
            </a:rPr>
            <a:t>2024/25</a:t>
          </a:r>
        </a:p>
        <a:p>
          <a:r>
            <a:rPr lang="en-GB" sz="1800" b="0">
              <a:solidFill>
                <a:schemeClr val="tx1"/>
              </a:solidFill>
            </a:rPr>
            <a:t>£936,549</a:t>
          </a:r>
          <a:endParaRPr lang="en-GB" sz="1800">
            <a:solidFill>
              <a:schemeClr val="tx1"/>
            </a:solidFill>
          </a:endParaRPr>
        </a:p>
      </dgm:t>
    </dgm:pt>
    <dgm:pt modelId="{58AC9EC4-890A-4A57-99C5-66E8178A496B}" type="parTrans" cxnId="{394A8C2A-A37D-4641-8E18-06217ECF54C3}">
      <dgm:prSet/>
      <dgm:spPr/>
      <dgm:t>
        <a:bodyPr/>
        <a:lstStyle/>
        <a:p>
          <a:endParaRPr lang="en-GB" sz="1200"/>
        </a:p>
      </dgm:t>
    </dgm:pt>
    <dgm:pt modelId="{7D32BE5C-54D2-4846-85B0-EC52A832BDCE}" type="sibTrans" cxnId="{394A8C2A-A37D-4641-8E18-06217ECF54C3}">
      <dgm:prSet/>
      <dgm:spPr/>
      <dgm:t>
        <a:bodyPr/>
        <a:lstStyle/>
        <a:p>
          <a:endParaRPr lang="en-GB" sz="1200"/>
        </a:p>
      </dgm:t>
    </dgm:pt>
    <dgm:pt modelId="{B3685DC2-72E6-4ECA-AD1F-63A040E4E484}" type="pres">
      <dgm:prSet presAssocID="{8255DA94-01AE-4B82-8F7A-8927CE6BB129}" presName="list" presStyleCnt="0">
        <dgm:presLayoutVars>
          <dgm:dir/>
          <dgm:animLvl val="lvl"/>
        </dgm:presLayoutVars>
      </dgm:prSet>
      <dgm:spPr/>
    </dgm:pt>
    <dgm:pt modelId="{7DA98D68-444D-40F6-AB1D-1FF98FD34FFF}" type="pres">
      <dgm:prSet presAssocID="{61D2D919-5521-4BE8-91C2-E9DAE644CB6F}" presName="posSpace" presStyleCnt="0"/>
      <dgm:spPr/>
    </dgm:pt>
    <dgm:pt modelId="{9633EF4D-C954-4B0A-8D39-64DC9ABE9321}" type="pres">
      <dgm:prSet presAssocID="{61D2D919-5521-4BE8-91C2-E9DAE644CB6F}" presName="vertFlow" presStyleCnt="0"/>
      <dgm:spPr/>
    </dgm:pt>
    <dgm:pt modelId="{89FE9893-DF42-4B7F-9AB3-BFAECB161134}" type="pres">
      <dgm:prSet presAssocID="{61D2D919-5521-4BE8-91C2-E9DAE644CB6F}" presName="topSpace" presStyleCnt="0"/>
      <dgm:spPr/>
    </dgm:pt>
    <dgm:pt modelId="{EC811323-4BB9-4195-B622-16E3C70A4BD3}" type="pres">
      <dgm:prSet presAssocID="{61D2D919-5521-4BE8-91C2-E9DAE644CB6F}" presName="firstComp" presStyleCnt="0"/>
      <dgm:spPr/>
    </dgm:pt>
    <dgm:pt modelId="{2582CF99-6EF1-422D-ACAB-9FFB1E5CBB70}" type="pres">
      <dgm:prSet presAssocID="{61D2D919-5521-4BE8-91C2-E9DAE644CB6F}" presName="firstChild" presStyleLbl="bgAccFollowNode1" presStyleIdx="0" presStyleCnt="4" custLinFactNeighborX="92361" custLinFactNeighborY="2594"/>
      <dgm:spPr>
        <a:noFill/>
        <a:ln>
          <a:noFill/>
        </a:ln>
      </dgm:spPr>
    </dgm:pt>
    <dgm:pt modelId="{53674CF8-3A68-44C1-ABAA-9E903B8EF32E}" type="pres">
      <dgm:prSet presAssocID="{61D2D919-5521-4BE8-91C2-E9DAE644CB6F}" presName="firstChildTx" presStyleLbl="bgAccFollowNode1" presStyleIdx="0" presStyleCnt="4">
        <dgm:presLayoutVars>
          <dgm:bulletEnabled val="1"/>
        </dgm:presLayoutVars>
      </dgm:prSet>
      <dgm:spPr/>
    </dgm:pt>
    <dgm:pt modelId="{4FDEDA51-EA04-4E22-A21F-765B7C02AED0}" type="pres">
      <dgm:prSet presAssocID="{61D2D919-5521-4BE8-91C2-E9DAE644CB6F}" presName="negSpace" presStyleCnt="0"/>
      <dgm:spPr/>
    </dgm:pt>
    <dgm:pt modelId="{B165AB6B-C89C-4218-AC49-5524B34A0188}" type="pres">
      <dgm:prSet presAssocID="{61D2D919-5521-4BE8-91C2-E9DAE644CB6F}" presName="circle" presStyleLbl="node1" presStyleIdx="0" presStyleCnt="4" custScaleX="170053" custScaleY="170053" custLinFactX="100000" custLinFactNeighborX="124048" custLinFactNeighborY="42596"/>
      <dgm:spPr/>
    </dgm:pt>
    <dgm:pt modelId="{15B9432A-A035-4B2E-885D-DE2E3C0A799F}" type="pres">
      <dgm:prSet presAssocID="{CB03C84B-D682-4581-ABDE-6DC0E6516F15}" presName="transSpace" presStyleCnt="0"/>
      <dgm:spPr/>
    </dgm:pt>
    <dgm:pt modelId="{80FC03D6-E8E6-414B-8576-9DFD71E08424}" type="pres">
      <dgm:prSet presAssocID="{B02FFA19-09B0-4E6D-9D05-EBD2C386615A}" presName="posSpace" presStyleCnt="0"/>
      <dgm:spPr/>
    </dgm:pt>
    <dgm:pt modelId="{BF3B7772-B4F5-4350-9AEA-B3C32E928BED}" type="pres">
      <dgm:prSet presAssocID="{B02FFA19-09B0-4E6D-9D05-EBD2C386615A}" presName="vertFlow" presStyleCnt="0"/>
      <dgm:spPr/>
    </dgm:pt>
    <dgm:pt modelId="{9FB7AB75-DB05-4701-80B9-F8027C66BD41}" type="pres">
      <dgm:prSet presAssocID="{B02FFA19-09B0-4E6D-9D05-EBD2C386615A}" presName="topSpace" presStyleCnt="0"/>
      <dgm:spPr/>
    </dgm:pt>
    <dgm:pt modelId="{EC741D8C-503F-4A89-8151-1AD60CA3CF4D}" type="pres">
      <dgm:prSet presAssocID="{B02FFA19-09B0-4E6D-9D05-EBD2C386615A}" presName="firstComp" presStyleCnt="0"/>
      <dgm:spPr/>
    </dgm:pt>
    <dgm:pt modelId="{CA008029-C9E2-4A0A-A0C2-9D7E282613C5}" type="pres">
      <dgm:prSet presAssocID="{B02FFA19-09B0-4E6D-9D05-EBD2C386615A}" presName="firstChild" presStyleLbl="bgAccFollowNode1" presStyleIdx="1" presStyleCnt="4" custLinFactNeighborX="45838" custLinFactNeighborY="2594"/>
      <dgm:spPr>
        <a:noFill/>
        <a:ln>
          <a:noFill/>
        </a:ln>
      </dgm:spPr>
    </dgm:pt>
    <dgm:pt modelId="{C7ECD943-343F-463C-B98B-247FD5AAA70C}" type="pres">
      <dgm:prSet presAssocID="{B02FFA19-09B0-4E6D-9D05-EBD2C386615A}" presName="firstChildTx" presStyleLbl="bgAccFollowNode1" presStyleIdx="1" presStyleCnt="4">
        <dgm:presLayoutVars>
          <dgm:bulletEnabled val="1"/>
        </dgm:presLayoutVars>
      </dgm:prSet>
      <dgm:spPr/>
    </dgm:pt>
    <dgm:pt modelId="{FF5C79B7-AD98-4C52-B1CB-CC748395475A}" type="pres">
      <dgm:prSet presAssocID="{B02FFA19-09B0-4E6D-9D05-EBD2C386615A}" presName="negSpace" presStyleCnt="0"/>
      <dgm:spPr/>
    </dgm:pt>
    <dgm:pt modelId="{D3374B72-A46E-4C80-B11E-787EC6B4BAF1}" type="pres">
      <dgm:prSet presAssocID="{B02FFA19-09B0-4E6D-9D05-EBD2C386615A}" presName="circle" presStyleLbl="node1" presStyleIdx="1" presStyleCnt="4" custScaleX="170053" custScaleY="170053" custLinFactNeighborX="99123" custLinFactNeighborY="42596"/>
      <dgm:spPr/>
    </dgm:pt>
    <dgm:pt modelId="{7B351240-FB1F-435F-8118-F10FCD32E2D6}" type="pres">
      <dgm:prSet presAssocID="{3FB550AB-7153-4555-9A70-729758C85BFF}" presName="transSpace" presStyleCnt="0"/>
      <dgm:spPr/>
    </dgm:pt>
    <dgm:pt modelId="{DF8927C6-5A53-4FBD-932E-8E611F5938AF}" type="pres">
      <dgm:prSet presAssocID="{B2CCF0D2-04B1-48EA-8A24-AA2D446E86FC}" presName="posSpace" presStyleCnt="0"/>
      <dgm:spPr/>
    </dgm:pt>
    <dgm:pt modelId="{AD964B12-27ED-4C80-B5CE-CB219757F482}" type="pres">
      <dgm:prSet presAssocID="{B2CCF0D2-04B1-48EA-8A24-AA2D446E86FC}" presName="vertFlow" presStyleCnt="0"/>
      <dgm:spPr/>
    </dgm:pt>
    <dgm:pt modelId="{7EFAF660-E72C-4CB9-8BE2-7659D5CBFD5E}" type="pres">
      <dgm:prSet presAssocID="{B2CCF0D2-04B1-48EA-8A24-AA2D446E86FC}" presName="topSpace" presStyleCnt="0"/>
      <dgm:spPr/>
    </dgm:pt>
    <dgm:pt modelId="{F9664BA7-6073-4FD4-A862-E1AEE1C142DB}" type="pres">
      <dgm:prSet presAssocID="{B2CCF0D2-04B1-48EA-8A24-AA2D446E86FC}" presName="firstComp" presStyleCnt="0"/>
      <dgm:spPr/>
    </dgm:pt>
    <dgm:pt modelId="{B08898BA-1594-4957-9419-CA0DE52539FE}" type="pres">
      <dgm:prSet presAssocID="{B2CCF0D2-04B1-48EA-8A24-AA2D446E86FC}" presName="firstChild" presStyleLbl="bgAccFollowNode1" presStyleIdx="2" presStyleCnt="4"/>
      <dgm:spPr>
        <a:noFill/>
        <a:ln>
          <a:noFill/>
        </a:ln>
      </dgm:spPr>
    </dgm:pt>
    <dgm:pt modelId="{8D8265AE-6A45-4E44-BE7C-3C3F66A017EA}" type="pres">
      <dgm:prSet presAssocID="{B2CCF0D2-04B1-48EA-8A24-AA2D446E86FC}" presName="firstChildTx" presStyleLbl="bgAccFollowNode1" presStyleIdx="2" presStyleCnt="4">
        <dgm:presLayoutVars>
          <dgm:bulletEnabled val="1"/>
        </dgm:presLayoutVars>
      </dgm:prSet>
      <dgm:spPr/>
    </dgm:pt>
    <dgm:pt modelId="{28C02A32-F026-47D7-98C3-2A607718CCFF}" type="pres">
      <dgm:prSet presAssocID="{B2CCF0D2-04B1-48EA-8A24-AA2D446E86FC}" presName="negSpace" presStyleCnt="0"/>
      <dgm:spPr/>
    </dgm:pt>
    <dgm:pt modelId="{C07941D7-EC56-4F9B-9F6A-1F1C4564C9F7}" type="pres">
      <dgm:prSet presAssocID="{B2CCF0D2-04B1-48EA-8A24-AA2D446E86FC}" presName="circle" presStyleLbl="node1" presStyleIdx="2" presStyleCnt="4" custScaleX="170053" custScaleY="170053" custLinFactNeighborX="9835" custLinFactNeighborY="42596"/>
      <dgm:spPr/>
    </dgm:pt>
    <dgm:pt modelId="{769FD601-0CD6-4572-9DD8-53E10C5A5162}" type="pres">
      <dgm:prSet presAssocID="{E82E9345-2CD0-4BFE-A477-956753575D32}" presName="transSpace" presStyleCnt="0"/>
      <dgm:spPr/>
    </dgm:pt>
    <dgm:pt modelId="{D5EF2CF2-97CD-411F-9567-F35D79644007}" type="pres">
      <dgm:prSet presAssocID="{4CC63AB8-A0D1-460E-B0CA-D7EDE623E810}" presName="posSpace" presStyleCnt="0"/>
      <dgm:spPr/>
    </dgm:pt>
    <dgm:pt modelId="{7B810330-46E6-4856-B8E5-66A29F865DC6}" type="pres">
      <dgm:prSet presAssocID="{4CC63AB8-A0D1-460E-B0CA-D7EDE623E810}" presName="vertFlow" presStyleCnt="0"/>
      <dgm:spPr/>
    </dgm:pt>
    <dgm:pt modelId="{5E6353F2-4BDE-4533-A7F2-09415C90FFDB}" type="pres">
      <dgm:prSet presAssocID="{4CC63AB8-A0D1-460E-B0CA-D7EDE623E810}" presName="topSpace" presStyleCnt="0"/>
      <dgm:spPr/>
    </dgm:pt>
    <dgm:pt modelId="{787CA958-9CF7-482C-8151-34A554F70B7E}" type="pres">
      <dgm:prSet presAssocID="{4CC63AB8-A0D1-460E-B0CA-D7EDE623E810}" presName="firstComp" presStyleCnt="0"/>
      <dgm:spPr/>
    </dgm:pt>
    <dgm:pt modelId="{EEDF0F2A-6203-4610-A6DC-0EB56E7C38CF}" type="pres">
      <dgm:prSet presAssocID="{4CC63AB8-A0D1-460E-B0CA-D7EDE623E810}" presName="firstChild" presStyleLbl="bgAccFollowNode1" presStyleIdx="3" presStyleCnt="4" custLinFactNeighborX="-33916" custLinFactNeighborY="2594"/>
      <dgm:spPr>
        <a:noFill/>
        <a:ln>
          <a:noFill/>
        </a:ln>
      </dgm:spPr>
    </dgm:pt>
    <dgm:pt modelId="{230DFB54-DCF6-4FA5-876D-9F648886BA86}" type="pres">
      <dgm:prSet presAssocID="{4CC63AB8-A0D1-460E-B0CA-D7EDE623E810}" presName="firstChildTx" presStyleLbl="bgAccFollowNode1" presStyleIdx="3" presStyleCnt="4">
        <dgm:presLayoutVars>
          <dgm:bulletEnabled val="1"/>
        </dgm:presLayoutVars>
      </dgm:prSet>
      <dgm:spPr/>
    </dgm:pt>
    <dgm:pt modelId="{4C39977F-8B7D-4BF8-B985-691077BE86E6}" type="pres">
      <dgm:prSet presAssocID="{4CC63AB8-A0D1-460E-B0CA-D7EDE623E810}" presName="negSpace" presStyleCnt="0"/>
      <dgm:spPr/>
    </dgm:pt>
    <dgm:pt modelId="{D6F81FA2-8E23-4082-8240-E4CADDBB5238}" type="pres">
      <dgm:prSet presAssocID="{4CC63AB8-A0D1-460E-B0CA-D7EDE623E810}" presName="circle" presStyleLbl="node1" presStyleIdx="3" presStyleCnt="4" custScaleX="170053" custScaleY="170053" custLinFactNeighborX="-53258" custLinFactNeighborY="42596"/>
      <dgm:spPr/>
    </dgm:pt>
  </dgm:ptLst>
  <dgm:cxnLst>
    <dgm:cxn modelId="{85D8CF0A-9D29-4A44-943F-859F8556583D}" type="presOf" srcId="{B02FFA19-09B0-4E6D-9D05-EBD2C386615A}" destId="{D3374B72-A46E-4C80-B11E-787EC6B4BAF1}" srcOrd="0" destOrd="0" presId="urn:microsoft.com/office/officeart/2005/8/layout/hList9"/>
    <dgm:cxn modelId="{394A8C2A-A37D-4641-8E18-06217ECF54C3}" srcId="{8255DA94-01AE-4B82-8F7A-8927CE6BB129}" destId="{4CC63AB8-A0D1-460E-B0CA-D7EDE623E810}" srcOrd="3" destOrd="0" parTransId="{58AC9EC4-890A-4A57-99C5-66E8178A496B}" sibTransId="{7D32BE5C-54D2-4846-85B0-EC52A832BDCE}"/>
    <dgm:cxn modelId="{3B056D46-7106-417B-8C59-40840A87881C}" srcId="{8255DA94-01AE-4B82-8F7A-8927CE6BB129}" destId="{B2CCF0D2-04B1-48EA-8A24-AA2D446E86FC}" srcOrd="2" destOrd="0" parTransId="{36109DFD-A3BD-4452-A9AA-5DB7CFF51208}" sibTransId="{E82E9345-2CD0-4BFE-A477-956753575D32}"/>
    <dgm:cxn modelId="{4EA91D6F-1A69-413D-8ECF-7F74CAF507BB}" srcId="{8255DA94-01AE-4B82-8F7A-8927CE6BB129}" destId="{61D2D919-5521-4BE8-91C2-E9DAE644CB6F}" srcOrd="0" destOrd="0" parTransId="{1BDE4F92-63C2-49E3-9647-177F3C3CD438}" sibTransId="{CB03C84B-D682-4581-ABDE-6DC0E6516F15}"/>
    <dgm:cxn modelId="{53156454-BBAB-4CF9-AD22-8238083CA2C9}" srcId="{8255DA94-01AE-4B82-8F7A-8927CE6BB129}" destId="{B02FFA19-09B0-4E6D-9D05-EBD2C386615A}" srcOrd="1" destOrd="0" parTransId="{AA77EE37-B04F-464D-B844-35331EA3AA1C}" sibTransId="{3FB550AB-7153-4555-9A70-729758C85BFF}"/>
    <dgm:cxn modelId="{B2C0577E-CA60-4320-B15B-A4B80C0F1403}" type="presOf" srcId="{61D2D919-5521-4BE8-91C2-E9DAE644CB6F}" destId="{B165AB6B-C89C-4218-AC49-5524B34A0188}" srcOrd="0" destOrd="0" presId="urn:microsoft.com/office/officeart/2005/8/layout/hList9"/>
    <dgm:cxn modelId="{69A6AFA5-AF90-4E64-A1C8-368E2E4830C4}" type="presOf" srcId="{B2CCF0D2-04B1-48EA-8A24-AA2D446E86FC}" destId="{C07941D7-EC56-4F9B-9F6A-1F1C4564C9F7}" srcOrd="0" destOrd="0" presId="urn:microsoft.com/office/officeart/2005/8/layout/hList9"/>
    <dgm:cxn modelId="{37B7F4F2-2284-4894-98F3-EEF0AF29DD7B}" type="presOf" srcId="{4CC63AB8-A0D1-460E-B0CA-D7EDE623E810}" destId="{D6F81FA2-8E23-4082-8240-E4CADDBB5238}" srcOrd="0" destOrd="0" presId="urn:microsoft.com/office/officeart/2005/8/layout/hList9"/>
    <dgm:cxn modelId="{B7A386F8-C7EF-4886-B454-EA21C13B8F9F}" type="presOf" srcId="{8255DA94-01AE-4B82-8F7A-8927CE6BB129}" destId="{B3685DC2-72E6-4ECA-AD1F-63A040E4E484}" srcOrd="0" destOrd="0" presId="urn:microsoft.com/office/officeart/2005/8/layout/hList9"/>
    <dgm:cxn modelId="{050B6B5C-D105-437D-942F-69764A0E2D50}" type="presParOf" srcId="{B3685DC2-72E6-4ECA-AD1F-63A040E4E484}" destId="{7DA98D68-444D-40F6-AB1D-1FF98FD34FFF}" srcOrd="0" destOrd="0" presId="urn:microsoft.com/office/officeart/2005/8/layout/hList9"/>
    <dgm:cxn modelId="{392B441B-4DE6-4607-8BC0-5F63BBCB79BB}" type="presParOf" srcId="{B3685DC2-72E6-4ECA-AD1F-63A040E4E484}" destId="{9633EF4D-C954-4B0A-8D39-64DC9ABE9321}" srcOrd="1" destOrd="0" presId="urn:microsoft.com/office/officeart/2005/8/layout/hList9"/>
    <dgm:cxn modelId="{7CDA644D-A00D-41FA-BB50-38CD9A1FD7C2}" type="presParOf" srcId="{9633EF4D-C954-4B0A-8D39-64DC9ABE9321}" destId="{89FE9893-DF42-4B7F-9AB3-BFAECB161134}" srcOrd="0" destOrd="0" presId="urn:microsoft.com/office/officeart/2005/8/layout/hList9"/>
    <dgm:cxn modelId="{97E2DC0A-C06C-44D7-B896-A7D5CDC560D9}" type="presParOf" srcId="{9633EF4D-C954-4B0A-8D39-64DC9ABE9321}" destId="{EC811323-4BB9-4195-B622-16E3C70A4BD3}" srcOrd="1" destOrd="0" presId="urn:microsoft.com/office/officeart/2005/8/layout/hList9"/>
    <dgm:cxn modelId="{2BEE0EF4-C384-4D5A-8206-CCFEF1EE5D43}" type="presParOf" srcId="{EC811323-4BB9-4195-B622-16E3C70A4BD3}" destId="{2582CF99-6EF1-422D-ACAB-9FFB1E5CBB70}" srcOrd="0" destOrd="0" presId="urn:microsoft.com/office/officeart/2005/8/layout/hList9"/>
    <dgm:cxn modelId="{B716F826-BB94-4B15-9002-2D158FF1A601}" type="presParOf" srcId="{EC811323-4BB9-4195-B622-16E3C70A4BD3}" destId="{53674CF8-3A68-44C1-ABAA-9E903B8EF32E}" srcOrd="1" destOrd="0" presId="urn:microsoft.com/office/officeart/2005/8/layout/hList9"/>
    <dgm:cxn modelId="{8DC5F365-0755-4907-8FB8-AB7647256753}" type="presParOf" srcId="{B3685DC2-72E6-4ECA-AD1F-63A040E4E484}" destId="{4FDEDA51-EA04-4E22-A21F-765B7C02AED0}" srcOrd="2" destOrd="0" presId="urn:microsoft.com/office/officeart/2005/8/layout/hList9"/>
    <dgm:cxn modelId="{2282DE31-B3C8-4892-89B9-41DD2DE46F72}" type="presParOf" srcId="{B3685DC2-72E6-4ECA-AD1F-63A040E4E484}" destId="{B165AB6B-C89C-4218-AC49-5524B34A0188}" srcOrd="3" destOrd="0" presId="urn:microsoft.com/office/officeart/2005/8/layout/hList9"/>
    <dgm:cxn modelId="{B9E16C5A-DAF9-4E9C-A3C2-69B6279EEEB1}" type="presParOf" srcId="{B3685DC2-72E6-4ECA-AD1F-63A040E4E484}" destId="{15B9432A-A035-4B2E-885D-DE2E3C0A799F}" srcOrd="4" destOrd="0" presId="urn:microsoft.com/office/officeart/2005/8/layout/hList9"/>
    <dgm:cxn modelId="{CC0DC037-5605-4CC1-91A1-1BE7357586FF}" type="presParOf" srcId="{B3685DC2-72E6-4ECA-AD1F-63A040E4E484}" destId="{80FC03D6-E8E6-414B-8576-9DFD71E08424}" srcOrd="5" destOrd="0" presId="urn:microsoft.com/office/officeart/2005/8/layout/hList9"/>
    <dgm:cxn modelId="{EA266694-48D3-4451-9CBB-7BF84A5C104B}" type="presParOf" srcId="{B3685DC2-72E6-4ECA-AD1F-63A040E4E484}" destId="{BF3B7772-B4F5-4350-9AEA-B3C32E928BED}" srcOrd="6" destOrd="0" presId="urn:microsoft.com/office/officeart/2005/8/layout/hList9"/>
    <dgm:cxn modelId="{CAA467B8-8B46-4AFC-959D-A2492D9F6D62}" type="presParOf" srcId="{BF3B7772-B4F5-4350-9AEA-B3C32E928BED}" destId="{9FB7AB75-DB05-4701-80B9-F8027C66BD41}" srcOrd="0" destOrd="0" presId="urn:microsoft.com/office/officeart/2005/8/layout/hList9"/>
    <dgm:cxn modelId="{6C952148-4AD1-492D-8108-42509B2C1092}" type="presParOf" srcId="{BF3B7772-B4F5-4350-9AEA-B3C32E928BED}" destId="{EC741D8C-503F-4A89-8151-1AD60CA3CF4D}" srcOrd="1" destOrd="0" presId="urn:microsoft.com/office/officeart/2005/8/layout/hList9"/>
    <dgm:cxn modelId="{1A2B392B-84C5-431E-B0B0-F13113DFFB6C}" type="presParOf" srcId="{EC741D8C-503F-4A89-8151-1AD60CA3CF4D}" destId="{CA008029-C9E2-4A0A-A0C2-9D7E282613C5}" srcOrd="0" destOrd="0" presId="urn:microsoft.com/office/officeart/2005/8/layout/hList9"/>
    <dgm:cxn modelId="{767BEA91-E31A-4CDA-BC84-C676C47DFD47}" type="presParOf" srcId="{EC741D8C-503F-4A89-8151-1AD60CA3CF4D}" destId="{C7ECD943-343F-463C-B98B-247FD5AAA70C}" srcOrd="1" destOrd="0" presId="urn:microsoft.com/office/officeart/2005/8/layout/hList9"/>
    <dgm:cxn modelId="{D00D077B-6442-4A0A-B374-4F73A791BA1E}" type="presParOf" srcId="{B3685DC2-72E6-4ECA-AD1F-63A040E4E484}" destId="{FF5C79B7-AD98-4C52-B1CB-CC748395475A}" srcOrd="7" destOrd="0" presId="urn:microsoft.com/office/officeart/2005/8/layout/hList9"/>
    <dgm:cxn modelId="{448ED062-4C45-44DD-A8BA-E1CA372A7997}" type="presParOf" srcId="{B3685DC2-72E6-4ECA-AD1F-63A040E4E484}" destId="{D3374B72-A46E-4C80-B11E-787EC6B4BAF1}" srcOrd="8" destOrd="0" presId="urn:microsoft.com/office/officeart/2005/8/layout/hList9"/>
    <dgm:cxn modelId="{E1AE7172-B59A-436D-90F1-4B10D6F1CA2F}" type="presParOf" srcId="{B3685DC2-72E6-4ECA-AD1F-63A040E4E484}" destId="{7B351240-FB1F-435F-8118-F10FCD32E2D6}" srcOrd="9" destOrd="0" presId="urn:microsoft.com/office/officeart/2005/8/layout/hList9"/>
    <dgm:cxn modelId="{2A09BDE5-275F-4BDF-82ED-5F0D2A1FA0FC}" type="presParOf" srcId="{B3685DC2-72E6-4ECA-AD1F-63A040E4E484}" destId="{DF8927C6-5A53-4FBD-932E-8E611F5938AF}" srcOrd="10" destOrd="0" presId="urn:microsoft.com/office/officeart/2005/8/layout/hList9"/>
    <dgm:cxn modelId="{A0B57553-0647-404E-8563-29593979A169}" type="presParOf" srcId="{B3685DC2-72E6-4ECA-AD1F-63A040E4E484}" destId="{AD964B12-27ED-4C80-B5CE-CB219757F482}" srcOrd="11" destOrd="0" presId="urn:microsoft.com/office/officeart/2005/8/layout/hList9"/>
    <dgm:cxn modelId="{6C23F47F-E7A0-4D87-8827-CAB456E3CDC2}" type="presParOf" srcId="{AD964B12-27ED-4C80-B5CE-CB219757F482}" destId="{7EFAF660-E72C-4CB9-8BE2-7659D5CBFD5E}" srcOrd="0" destOrd="0" presId="urn:microsoft.com/office/officeart/2005/8/layout/hList9"/>
    <dgm:cxn modelId="{C955E61A-5D2C-4398-A48D-9953187A6416}" type="presParOf" srcId="{AD964B12-27ED-4C80-B5CE-CB219757F482}" destId="{F9664BA7-6073-4FD4-A862-E1AEE1C142DB}" srcOrd="1" destOrd="0" presId="urn:microsoft.com/office/officeart/2005/8/layout/hList9"/>
    <dgm:cxn modelId="{3BF0270D-A104-4B85-98D4-8962C668D7B1}" type="presParOf" srcId="{F9664BA7-6073-4FD4-A862-E1AEE1C142DB}" destId="{B08898BA-1594-4957-9419-CA0DE52539FE}" srcOrd="0" destOrd="0" presId="urn:microsoft.com/office/officeart/2005/8/layout/hList9"/>
    <dgm:cxn modelId="{44BE905B-DE25-44B1-A139-96D9EEA42444}" type="presParOf" srcId="{F9664BA7-6073-4FD4-A862-E1AEE1C142DB}" destId="{8D8265AE-6A45-4E44-BE7C-3C3F66A017EA}" srcOrd="1" destOrd="0" presId="urn:microsoft.com/office/officeart/2005/8/layout/hList9"/>
    <dgm:cxn modelId="{97F7B2FF-9A39-4CB6-AF0E-67AAC7F4FDE3}" type="presParOf" srcId="{B3685DC2-72E6-4ECA-AD1F-63A040E4E484}" destId="{28C02A32-F026-47D7-98C3-2A607718CCFF}" srcOrd="12" destOrd="0" presId="urn:microsoft.com/office/officeart/2005/8/layout/hList9"/>
    <dgm:cxn modelId="{A60A4289-4682-437D-8BEC-5605AE935B11}" type="presParOf" srcId="{B3685DC2-72E6-4ECA-AD1F-63A040E4E484}" destId="{C07941D7-EC56-4F9B-9F6A-1F1C4564C9F7}" srcOrd="13" destOrd="0" presId="urn:microsoft.com/office/officeart/2005/8/layout/hList9"/>
    <dgm:cxn modelId="{92D7D0D7-BED4-41B4-A341-DDEDAA7F7B72}" type="presParOf" srcId="{B3685DC2-72E6-4ECA-AD1F-63A040E4E484}" destId="{769FD601-0CD6-4572-9DD8-53E10C5A5162}" srcOrd="14" destOrd="0" presId="urn:microsoft.com/office/officeart/2005/8/layout/hList9"/>
    <dgm:cxn modelId="{B835336A-429B-46E1-B30C-0F322192814A}" type="presParOf" srcId="{B3685DC2-72E6-4ECA-AD1F-63A040E4E484}" destId="{D5EF2CF2-97CD-411F-9567-F35D79644007}" srcOrd="15" destOrd="0" presId="urn:microsoft.com/office/officeart/2005/8/layout/hList9"/>
    <dgm:cxn modelId="{1F977DE1-AF37-439D-85B8-3DCDB5886FE6}" type="presParOf" srcId="{B3685DC2-72E6-4ECA-AD1F-63A040E4E484}" destId="{7B810330-46E6-4856-B8E5-66A29F865DC6}" srcOrd="16" destOrd="0" presId="urn:microsoft.com/office/officeart/2005/8/layout/hList9"/>
    <dgm:cxn modelId="{74E26B16-C805-4462-BA34-A09BDDE590B0}" type="presParOf" srcId="{7B810330-46E6-4856-B8E5-66A29F865DC6}" destId="{5E6353F2-4BDE-4533-A7F2-09415C90FFDB}" srcOrd="0" destOrd="0" presId="urn:microsoft.com/office/officeart/2005/8/layout/hList9"/>
    <dgm:cxn modelId="{480958AE-35D0-4E42-97B7-536151925010}" type="presParOf" srcId="{7B810330-46E6-4856-B8E5-66A29F865DC6}" destId="{787CA958-9CF7-482C-8151-34A554F70B7E}" srcOrd="1" destOrd="0" presId="urn:microsoft.com/office/officeart/2005/8/layout/hList9"/>
    <dgm:cxn modelId="{AB09C4B4-176D-419E-ABB9-3E48FAE62E09}" type="presParOf" srcId="{787CA958-9CF7-482C-8151-34A554F70B7E}" destId="{EEDF0F2A-6203-4610-A6DC-0EB56E7C38CF}" srcOrd="0" destOrd="0" presId="urn:microsoft.com/office/officeart/2005/8/layout/hList9"/>
    <dgm:cxn modelId="{E33DB907-D356-4A8E-A1AD-5EE3EB927789}" type="presParOf" srcId="{787CA958-9CF7-482C-8151-34A554F70B7E}" destId="{230DFB54-DCF6-4FA5-876D-9F648886BA86}" srcOrd="1" destOrd="0" presId="urn:microsoft.com/office/officeart/2005/8/layout/hList9"/>
    <dgm:cxn modelId="{319B63E8-2DAE-4130-9B35-953BF2E8155F}" type="presParOf" srcId="{B3685DC2-72E6-4ECA-AD1F-63A040E4E484}" destId="{4C39977F-8B7D-4BF8-B985-691077BE86E6}" srcOrd="17" destOrd="0" presId="urn:microsoft.com/office/officeart/2005/8/layout/hList9"/>
    <dgm:cxn modelId="{E5DF9F8A-D632-487D-BBA7-8EA864C421D5}" type="presParOf" srcId="{B3685DC2-72E6-4ECA-AD1F-63A040E4E484}" destId="{D6F81FA2-8E23-4082-8240-E4CADDBB5238}"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42DDD6-7ACB-45B5-A133-14A3F8FA0A45}" type="doc">
      <dgm:prSet loTypeId="urn:microsoft.com/office/officeart/2005/8/layout/gear1" loCatId="process" qsTypeId="urn:microsoft.com/office/officeart/2005/8/quickstyle/simple1" qsCatId="simple" csTypeId="urn:microsoft.com/office/officeart/2005/8/colors/accent1_2" csCatId="accent1" phldr="1"/>
      <dgm:spPr/>
    </dgm:pt>
    <dgm:pt modelId="{D0BBA20F-1836-444A-B00E-C28644025E00}">
      <dgm:prSet phldrT="[Text]" custT="1"/>
      <dgm:spPr/>
      <dgm:t>
        <a:bodyPr/>
        <a:lstStyle/>
        <a:p>
          <a:r>
            <a:rPr lang="en-GB" sz="1400" b="1">
              <a:solidFill>
                <a:schemeClr val="tx1"/>
              </a:solidFill>
            </a:rPr>
            <a:t>Digital </a:t>
          </a:r>
          <a:br>
            <a:rPr lang="en-GB" sz="1400" b="1">
              <a:solidFill>
                <a:schemeClr val="tx1"/>
              </a:solidFill>
            </a:rPr>
          </a:br>
          <a:r>
            <a:rPr lang="en-GB" sz="1400" b="1">
              <a:solidFill>
                <a:schemeClr val="tx1"/>
              </a:solidFill>
            </a:rPr>
            <a:t>records</a:t>
          </a:r>
        </a:p>
      </dgm:t>
    </dgm:pt>
    <dgm:pt modelId="{0601B5F8-45A9-4DDF-B13F-BBA62408F6DC}" type="parTrans" cxnId="{96A9B3DD-8D12-4298-B10D-968728860853}">
      <dgm:prSet/>
      <dgm:spPr/>
      <dgm:t>
        <a:bodyPr/>
        <a:lstStyle/>
        <a:p>
          <a:endParaRPr lang="en-GB" sz="1800" b="1"/>
        </a:p>
      </dgm:t>
    </dgm:pt>
    <dgm:pt modelId="{CC12E463-3D4D-4BD4-B4AC-0D59F99EC229}" type="sibTrans" cxnId="{96A9B3DD-8D12-4298-B10D-968728860853}">
      <dgm:prSet/>
      <dgm:spPr/>
      <dgm:t>
        <a:bodyPr/>
        <a:lstStyle/>
        <a:p>
          <a:endParaRPr lang="en-GB" sz="1800" b="1"/>
        </a:p>
      </dgm:t>
    </dgm:pt>
    <dgm:pt modelId="{66C38468-48B6-4B2E-80B7-8F235FF54B1E}">
      <dgm:prSet phldrT="[Text]" custT="1"/>
      <dgm:spPr>
        <a:solidFill>
          <a:srgbClr val="00B050"/>
        </a:solidFill>
      </dgm:spPr>
      <dgm:t>
        <a:bodyPr lIns="0" tIns="0" rIns="0" bIns="0"/>
        <a:lstStyle/>
        <a:p>
          <a:endParaRPr lang="en-GB" sz="1100" b="1"/>
        </a:p>
      </dgm:t>
    </dgm:pt>
    <dgm:pt modelId="{25D44550-C2B7-492A-B970-500C0300D8A1}" type="parTrans" cxnId="{8BE4E560-5B51-49AD-B8DE-C2A28F0455BD}">
      <dgm:prSet/>
      <dgm:spPr/>
      <dgm:t>
        <a:bodyPr/>
        <a:lstStyle/>
        <a:p>
          <a:endParaRPr lang="en-GB" sz="1800" b="1"/>
        </a:p>
      </dgm:t>
    </dgm:pt>
    <dgm:pt modelId="{D6B96CAE-AE63-4536-9CDB-CCCE1C8E59CD}" type="sibTrans" cxnId="{8BE4E560-5B51-49AD-B8DE-C2A28F0455BD}">
      <dgm:prSet/>
      <dgm:spPr>
        <a:solidFill>
          <a:schemeClr val="accent5">
            <a:lumMod val="60000"/>
            <a:lumOff val="40000"/>
          </a:schemeClr>
        </a:solidFill>
      </dgm:spPr>
      <dgm:t>
        <a:bodyPr/>
        <a:lstStyle/>
        <a:p>
          <a:endParaRPr lang="en-GB" sz="1800" b="1"/>
        </a:p>
      </dgm:t>
    </dgm:pt>
    <dgm:pt modelId="{88BA80C3-112B-4577-AA1C-510A6BDAD2ED}">
      <dgm:prSet phldrT="[Text]" custT="1"/>
      <dgm:spPr>
        <a:solidFill>
          <a:schemeClr val="accent3"/>
        </a:solidFill>
      </dgm:spPr>
      <dgm:t>
        <a:bodyPr lIns="0" tIns="0" rIns="0" bIns="0"/>
        <a:lstStyle/>
        <a:p>
          <a:endParaRPr lang="en-GB" sz="1100" b="1"/>
        </a:p>
      </dgm:t>
    </dgm:pt>
    <dgm:pt modelId="{2DD6D265-5DD8-4A68-A55C-59410C7E260A}" type="parTrans" cxnId="{CAB421E8-25B5-4274-BC0E-49F4E46B27B5}">
      <dgm:prSet/>
      <dgm:spPr/>
      <dgm:t>
        <a:bodyPr/>
        <a:lstStyle/>
        <a:p>
          <a:endParaRPr lang="en-GB" sz="1800" b="1"/>
        </a:p>
      </dgm:t>
    </dgm:pt>
    <dgm:pt modelId="{33B4B09E-BBC7-4609-807C-2B6621C40B1E}" type="sibTrans" cxnId="{CAB421E8-25B5-4274-BC0E-49F4E46B27B5}">
      <dgm:prSet/>
      <dgm:spPr>
        <a:solidFill>
          <a:schemeClr val="accent3">
            <a:lumMod val="60000"/>
            <a:lumOff val="40000"/>
          </a:schemeClr>
        </a:solidFill>
      </dgm:spPr>
      <dgm:t>
        <a:bodyPr/>
        <a:lstStyle/>
        <a:p>
          <a:endParaRPr lang="en-GB" sz="1800" b="1"/>
        </a:p>
      </dgm:t>
    </dgm:pt>
    <dgm:pt modelId="{717CD535-B009-4623-9D5D-6C469E7035EE}" type="pres">
      <dgm:prSet presAssocID="{1442DDD6-7ACB-45B5-A133-14A3F8FA0A45}" presName="composite" presStyleCnt="0">
        <dgm:presLayoutVars>
          <dgm:chMax val="3"/>
          <dgm:animLvl val="lvl"/>
          <dgm:resizeHandles val="exact"/>
        </dgm:presLayoutVars>
      </dgm:prSet>
      <dgm:spPr/>
    </dgm:pt>
    <dgm:pt modelId="{CDAD9F4C-7036-4CD3-AD5D-4ECC4F1AC489}" type="pres">
      <dgm:prSet presAssocID="{D0BBA20F-1836-444A-B00E-C28644025E00}" presName="gear1" presStyleLbl="node1" presStyleIdx="0" presStyleCnt="3">
        <dgm:presLayoutVars>
          <dgm:chMax val="1"/>
          <dgm:bulletEnabled val="1"/>
        </dgm:presLayoutVars>
      </dgm:prSet>
      <dgm:spPr/>
    </dgm:pt>
    <dgm:pt modelId="{8AB7E5B2-5075-4FE4-9C15-48F856AA5592}" type="pres">
      <dgm:prSet presAssocID="{D0BBA20F-1836-444A-B00E-C28644025E00}" presName="gear1srcNode" presStyleLbl="node1" presStyleIdx="0" presStyleCnt="3"/>
      <dgm:spPr/>
    </dgm:pt>
    <dgm:pt modelId="{3DD5BE7F-4146-4A70-B9AA-51891C85C4F0}" type="pres">
      <dgm:prSet presAssocID="{D0BBA20F-1836-444A-B00E-C28644025E00}" presName="gear1dstNode" presStyleLbl="node1" presStyleIdx="0" presStyleCnt="3"/>
      <dgm:spPr/>
    </dgm:pt>
    <dgm:pt modelId="{56A67E93-307C-4A15-8E75-E4898F22A252}" type="pres">
      <dgm:prSet presAssocID="{66C38468-48B6-4B2E-80B7-8F235FF54B1E}" presName="gear2" presStyleLbl="node1" presStyleIdx="1" presStyleCnt="3" custLinFactNeighborX="5684" custLinFactNeighborY="-2048">
        <dgm:presLayoutVars>
          <dgm:chMax val="1"/>
          <dgm:bulletEnabled val="1"/>
        </dgm:presLayoutVars>
      </dgm:prSet>
      <dgm:spPr/>
    </dgm:pt>
    <dgm:pt modelId="{14131B59-8EA6-4F4D-83DC-E8C4CDCC371D}" type="pres">
      <dgm:prSet presAssocID="{66C38468-48B6-4B2E-80B7-8F235FF54B1E}" presName="gear2srcNode" presStyleLbl="node1" presStyleIdx="1" presStyleCnt="3"/>
      <dgm:spPr/>
    </dgm:pt>
    <dgm:pt modelId="{3E71778C-5DC4-426B-BA0C-80BC2D6669BC}" type="pres">
      <dgm:prSet presAssocID="{66C38468-48B6-4B2E-80B7-8F235FF54B1E}" presName="gear2dstNode" presStyleLbl="node1" presStyleIdx="1" presStyleCnt="3"/>
      <dgm:spPr/>
    </dgm:pt>
    <dgm:pt modelId="{24C5D4B7-17A3-497B-B041-5999D85A1F5B}" type="pres">
      <dgm:prSet presAssocID="{88BA80C3-112B-4577-AA1C-510A6BDAD2ED}" presName="gear3" presStyleLbl="node1" presStyleIdx="2" presStyleCnt="3"/>
      <dgm:spPr/>
    </dgm:pt>
    <dgm:pt modelId="{3E8E0632-D836-44FC-94E5-D5AFA75D6628}" type="pres">
      <dgm:prSet presAssocID="{88BA80C3-112B-4577-AA1C-510A6BDAD2ED}" presName="gear3tx" presStyleLbl="node1" presStyleIdx="2" presStyleCnt="3">
        <dgm:presLayoutVars>
          <dgm:chMax val="1"/>
          <dgm:bulletEnabled val="1"/>
        </dgm:presLayoutVars>
      </dgm:prSet>
      <dgm:spPr/>
    </dgm:pt>
    <dgm:pt modelId="{21FC28C5-4559-44BB-9C14-97DCEB6DC46A}" type="pres">
      <dgm:prSet presAssocID="{88BA80C3-112B-4577-AA1C-510A6BDAD2ED}" presName="gear3srcNode" presStyleLbl="node1" presStyleIdx="2" presStyleCnt="3"/>
      <dgm:spPr/>
    </dgm:pt>
    <dgm:pt modelId="{96315130-7F11-4CE1-AF86-67F132682D91}" type="pres">
      <dgm:prSet presAssocID="{88BA80C3-112B-4577-AA1C-510A6BDAD2ED}" presName="gear3dstNode" presStyleLbl="node1" presStyleIdx="2" presStyleCnt="3"/>
      <dgm:spPr/>
    </dgm:pt>
    <dgm:pt modelId="{C82679F2-5D79-4180-8463-44D7E4D05ED7}" type="pres">
      <dgm:prSet presAssocID="{CC12E463-3D4D-4BD4-B4AC-0D59F99EC229}" presName="connector1" presStyleLbl="sibTrans2D1" presStyleIdx="0" presStyleCnt="3"/>
      <dgm:spPr/>
    </dgm:pt>
    <dgm:pt modelId="{12AAB5CB-B7F7-4741-BAF6-501BDC857B15}" type="pres">
      <dgm:prSet presAssocID="{D6B96CAE-AE63-4536-9CDB-CCCE1C8E59CD}" presName="connector2" presStyleLbl="sibTrans2D1" presStyleIdx="1" presStyleCnt="3"/>
      <dgm:spPr/>
    </dgm:pt>
    <dgm:pt modelId="{1AAB05BC-30D6-44AA-9F4E-20FD0A6FCCE6}" type="pres">
      <dgm:prSet presAssocID="{33B4B09E-BBC7-4609-807C-2B6621C40B1E}" presName="connector3" presStyleLbl="sibTrans2D1" presStyleIdx="2" presStyleCnt="3"/>
      <dgm:spPr/>
    </dgm:pt>
  </dgm:ptLst>
  <dgm:cxnLst>
    <dgm:cxn modelId="{8EB3BB0F-7B21-4BB3-BE04-98570BD4DD59}" type="presOf" srcId="{88BA80C3-112B-4577-AA1C-510A6BDAD2ED}" destId="{96315130-7F11-4CE1-AF86-67F132682D91}" srcOrd="3" destOrd="0" presId="urn:microsoft.com/office/officeart/2005/8/layout/gear1"/>
    <dgm:cxn modelId="{3ECDAF28-6FEE-4E4B-BC91-6047D10312D7}" type="presOf" srcId="{88BA80C3-112B-4577-AA1C-510A6BDAD2ED}" destId="{24C5D4B7-17A3-497B-B041-5999D85A1F5B}" srcOrd="0" destOrd="0" presId="urn:microsoft.com/office/officeart/2005/8/layout/gear1"/>
    <dgm:cxn modelId="{6BFF862E-C643-4499-B367-FE17B2F73DD4}" type="presOf" srcId="{88BA80C3-112B-4577-AA1C-510A6BDAD2ED}" destId="{21FC28C5-4559-44BB-9C14-97DCEB6DC46A}" srcOrd="2" destOrd="0" presId="urn:microsoft.com/office/officeart/2005/8/layout/gear1"/>
    <dgm:cxn modelId="{8BE4E560-5B51-49AD-B8DE-C2A28F0455BD}" srcId="{1442DDD6-7ACB-45B5-A133-14A3F8FA0A45}" destId="{66C38468-48B6-4B2E-80B7-8F235FF54B1E}" srcOrd="1" destOrd="0" parTransId="{25D44550-C2B7-492A-B970-500C0300D8A1}" sibTransId="{D6B96CAE-AE63-4536-9CDB-CCCE1C8E59CD}"/>
    <dgm:cxn modelId="{1054756D-B4E1-4FE3-96C7-B90C52F4BC04}" type="presOf" srcId="{66C38468-48B6-4B2E-80B7-8F235FF54B1E}" destId="{3E71778C-5DC4-426B-BA0C-80BC2D6669BC}" srcOrd="2" destOrd="0" presId="urn:microsoft.com/office/officeart/2005/8/layout/gear1"/>
    <dgm:cxn modelId="{05E12C53-99DD-4691-A881-155538B82A69}" type="presOf" srcId="{D6B96CAE-AE63-4536-9CDB-CCCE1C8E59CD}" destId="{12AAB5CB-B7F7-4741-BAF6-501BDC857B15}" srcOrd="0" destOrd="0" presId="urn:microsoft.com/office/officeart/2005/8/layout/gear1"/>
    <dgm:cxn modelId="{86F48A56-21AD-414B-AE7D-280F9E21EB71}" type="presOf" srcId="{66C38468-48B6-4B2E-80B7-8F235FF54B1E}" destId="{14131B59-8EA6-4F4D-83DC-E8C4CDCC371D}" srcOrd="1" destOrd="0" presId="urn:microsoft.com/office/officeart/2005/8/layout/gear1"/>
    <dgm:cxn modelId="{8FDAE996-3081-4402-A68B-D4E8025549BD}" type="presOf" srcId="{D0BBA20F-1836-444A-B00E-C28644025E00}" destId="{CDAD9F4C-7036-4CD3-AD5D-4ECC4F1AC489}" srcOrd="0" destOrd="0" presId="urn:microsoft.com/office/officeart/2005/8/layout/gear1"/>
    <dgm:cxn modelId="{DD0F6D98-7D6A-4BC5-B166-9E0952DED28A}" type="presOf" srcId="{88BA80C3-112B-4577-AA1C-510A6BDAD2ED}" destId="{3E8E0632-D836-44FC-94E5-D5AFA75D6628}" srcOrd="1" destOrd="0" presId="urn:microsoft.com/office/officeart/2005/8/layout/gear1"/>
    <dgm:cxn modelId="{090FDDC0-B5F1-46E1-AE31-07425A36731B}" type="presOf" srcId="{1442DDD6-7ACB-45B5-A133-14A3F8FA0A45}" destId="{717CD535-B009-4623-9D5D-6C469E7035EE}" srcOrd="0" destOrd="0" presId="urn:microsoft.com/office/officeart/2005/8/layout/gear1"/>
    <dgm:cxn modelId="{62DB13C7-F46E-4997-A0FE-AC61DF2B84DD}" type="presOf" srcId="{66C38468-48B6-4B2E-80B7-8F235FF54B1E}" destId="{56A67E93-307C-4A15-8E75-E4898F22A252}" srcOrd="0" destOrd="0" presId="urn:microsoft.com/office/officeart/2005/8/layout/gear1"/>
    <dgm:cxn modelId="{5A49A1D5-0A36-4027-AD8C-AC12D3B9CB35}" type="presOf" srcId="{CC12E463-3D4D-4BD4-B4AC-0D59F99EC229}" destId="{C82679F2-5D79-4180-8463-44D7E4D05ED7}" srcOrd="0" destOrd="0" presId="urn:microsoft.com/office/officeart/2005/8/layout/gear1"/>
    <dgm:cxn modelId="{21297AD6-ABFE-4155-ABEB-F2554ACFBDB0}" type="presOf" srcId="{D0BBA20F-1836-444A-B00E-C28644025E00}" destId="{3DD5BE7F-4146-4A70-B9AA-51891C85C4F0}" srcOrd="2" destOrd="0" presId="urn:microsoft.com/office/officeart/2005/8/layout/gear1"/>
    <dgm:cxn modelId="{A4E97CDB-1741-42EE-9DBE-93F57B0A01E8}" type="presOf" srcId="{33B4B09E-BBC7-4609-807C-2B6621C40B1E}" destId="{1AAB05BC-30D6-44AA-9F4E-20FD0A6FCCE6}" srcOrd="0" destOrd="0" presId="urn:microsoft.com/office/officeart/2005/8/layout/gear1"/>
    <dgm:cxn modelId="{96A9B3DD-8D12-4298-B10D-968728860853}" srcId="{1442DDD6-7ACB-45B5-A133-14A3F8FA0A45}" destId="{D0BBA20F-1836-444A-B00E-C28644025E00}" srcOrd="0" destOrd="0" parTransId="{0601B5F8-45A9-4DDF-B13F-BBA62408F6DC}" sibTransId="{CC12E463-3D4D-4BD4-B4AC-0D59F99EC229}"/>
    <dgm:cxn modelId="{CAB421E8-25B5-4274-BC0E-49F4E46B27B5}" srcId="{1442DDD6-7ACB-45B5-A133-14A3F8FA0A45}" destId="{88BA80C3-112B-4577-AA1C-510A6BDAD2ED}" srcOrd="2" destOrd="0" parTransId="{2DD6D265-5DD8-4A68-A55C-59410C7E260A}" sibTransId="{33B4B09E-BBC7-4609-807C-2B6621C40B1E}"/>
    <dgm:cxn modelId="{29B14CF8-422E-4D3F-9B81-2ED471284065}" type="presOf" srcId="{D0BBA20F-1836-444A-B00E-C28644025E00}" destId="{8AB7E5B2-5075-4FE4-9C15-48F856AA5592}" srcOrd="1" destOrd="0" presId="urn:microsoft.com/office/officeart/2005/8/layout/gear1"/>
    <dgm:cxn modelId="{93A4C52B-4A2D-45D1-A74C-038223D51A8D}" type="presParOf" srcId="{717CD535-B009-4623-9D5D-6C469E7035EE}" destId="{CDAD9F4C-7036-4CD3-AD5D-4ECC4F1AC489}" srcOrd="0" destOrd="0" presId="urn:microsoft.com/office/officeart/2005/8/layout/gear1"/>
    <dgm:cxn modelId="{4F03E007-8969-48F3-9E17-FCFEC4AF4A16}" type="presParOf" srcId="{717CD535-B009-4623-9D5D-6C469E7035EE}" destId="{8AB7E5B2-5075-4FE4-9C15-48F856AA5592}" srcOrd="1" destOrd="0" presId="urn:microsoft.com/office/officeart/2005/8/layout/gear1"/>
    <dgm:cxn modelId="{4C9C60AE-3C19-42D1-84AA-C7200537B500}" type="presParOf" srcId="{717CD535-B009-4623-9D5D-6C469E7035EE}" destId="{3DD5BE7F-4146-4A70-B9AA-51891C85C4F0}" srcOrd="2" destOrd="0" presId="urn:microsoft.com/office/officeart/2005/8/layout/gear1"/>
    <dgm:cxn modelId="{A67DABB4-3F6D-4353-BC83-5448274761AE}" type="presParOf" srcId="{717CD535-B009-4623-9D5D-6C469E7035EE}" destId="{56A67E93-307C-4A15-8E75-E4898F22A252}" srcOrd="3" destOrd="0" presId="urn:microsoft.com/office/officeart/2005/8/layout/gear1"/>
    <dgm:cxn modelId="{C6997A65-69EB-4ECD-AD36-AC8EF082525E}" type="presParOf" srcId="{717CD535-B009-4623-9D5D-6C469E7035EE}" destId="{14131B59-8EA6-4F4D-83DC-E8C4CDCC371D}" srcOrd="4" destOrd="0" presId="urn:microsoft.com/office/officeart/2005/8/layout/gear1"/>
    <dgm:cxn modelId="{EE7B32DD-BF6D-4F57-AD45-197F6B44B8E6}" type="presParOf" srcId="{717CD535-B009-4623-9D5D-6C469E7035EE}" destId="{3E71778C-5DC4-426B-BA0C-80BC2D6669BC}" srcOrd="5" destOrd="0" presId="urn:microsoft.com/office/officeart/2005/8/layout/gear1"/>
    <dgm:cxn modelId="{D7BBF652-BE4B-4644-A055-FE3887025532}" type="presParOf" srcId="{717CD535-B009-4623-9D5D-6C469E7035EE}" destId="{24C5D4B7-17A3-497B-B041-5999D85A1F5B}" srcOrd="6" destOrd="0" presId="urn:microsoft.com/office/officeart/2005/8/layout/gear1"/>
    <dgm:cxn modelId="{C835910F-34CE-4ADD-A6A7-9D2C9340295D}" type="presParOf" srcId="{717CD535-B009-4623-9D5D-6C469E7035EE}" destId="{3E8E0632-D836-44FC-94E5-D5AFA75D6628}" srcOrd="7" destOrd="0" presId="urn:microsoft.com/office/officeart/2005/8/layout/gear1"/>
    <dgm:cxn modelId="{9406DDAF-E3C6-4B9E-B109-5122A0B94E56}" type="presParOf" srcId="{717CD535-B009-4623-9D5D-6C469E7035EE}" destId="{21FC28C5-4559-44BB-9C14-97DCEB6DC46A}" srcOrd="8" destOrd="0" presId="urn:microsoft.com/office/officeart/2005/8/layout/gear1"/>
    <dgm:cxn modelId="{E212535E-9285-43C1-AFFE-382DC1C8D0CB}" type="presParOf" srcId="{717CD535-B009-4623-9D5D-6C469E7035EE}" destId="{96315130-7F11-4CE1-AF86-67F132682D91}" srcOrd="9" destOrd="0" presId="urn:microsoft.com/office/officeart/2005/8/layout/gear1"/>
    <dgm:cxn modelId="{2FB6962F-7FD4-48D5-8B7B-8AAAEDD49AD1}" type="presParOf" srcId="{717CD535-B009-4623-9D5D-6C469E7035EE}" destId="{C82679F2-5D79-4180-8463-44D7E4D05ED7}" srcOrd="10" destOrd="0" presId="urn:microsoft.com/office/officeart/2005/8/layout/gear1"/>
    <dgm:cxn modelId="{8374A87D-06A6-4C15-BCBB-33EC2F0A2E2D}" type="presParOf" srcId="{717CD535-B009-4623-9D5D-6C469E7035EE}" destId="{12AAB5CB-B7F7-4741-BAF6-501BDC857B15}" srcOrd="11" destOrd="0" presId="urn:microsoft.com/office/officeart/2005/8/layout/gear1"/>
    <dgm:cxn modelId="{9255862D-95B5-4FCB-BCE6-9EEA610FFB91}" type="presParOf" srcId="{717CD535-B009-4623-9D5D-6C469E7035EE}" destId="{1AAB05BC-30D6-44AA-9F4E-20FD0A6FCCE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E12C48A-4730-451C-A0A3-CEB87DA80E0C}"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en-GB"/>
        </a:p>
      </dgm:t>
    </dgm:pt>
    <dgm:pt modelId="{62BA2A37-B356-4E56-951C-5B6492D580F6}">
      <dgm:prSet phldrT="[Text]"/>
      <dgm:spPr/>
      <dgm:t>
        <a:bodyPr/>
        <a:lstStyle/>
        <a:p>
          <a:pPr>
            <a:buClr>
              <a:schemeClr val="tx1"/>
            </a:buClr>
            <a:buFont typeface="Arial" panose="020B0604020202020204" pitchFamily="34" charset="0"/>
            <a:buChar char="•"/>
          </a:pPr>
          <a:r>
            <a:rPr lang="en-GB"/>
            <a:t>We have effective </a:t>
          </a:r>
          <a:r>
            <a:rPr lang="en-GB" b="1"/>
            <a:t>collaboration between health and social care partners</a:t>
          </a:r>
          <a:endParaRPr lang="en-GB"/>
        </a:p>
      </dgm:t>
    </dgm:pt>
    <dgm:pt modelId="{00C4B9CF-D550-4C84-B759-E23878C2D1AF}" type="parTrans" cxnId="{695DC589-9B9B-4612-8E80-1BC535B0CDE0}">
      <dgm:prSet/>
      <dgm:spPr/>
      <dgm:t>
        <a:bodyPr/>
        <a:lstStyle/>
        <a:p>
          <a:endParaRPr lang="en-GB"/>
        </a:p>
      </dgm:t>
    </dgm:pt>
    <dgm:pt modelId="{EC1F0F40-A293-4AD7-A4E4-CFCC6C8951BE}" type="sibTrans" cxnId="{695DC589-9B9B-4612-8E80-1BC535B0CDE0}">
      <dgm:prSet/>
      <dgm:spPr/>
      <dgm:t>
        <a:bodyPr/>
        <a:lstStyle/>
        <a:p>
          <a:endParaRPr lang="en-GB"/>
        </a:p>
      </dgm:t>
    </dgm:pt>
    <dgm:pt modelId="{CFA65FC7-5C8F-4994-BCF0-F753E3C63F12}">
      <dgm:prSet/>
      <dgm:spPr/>
      <dgm:t>
        <a:bodyPr/>
        <a:lstStyle/>
        <a:p>
          <a:r>
            <a:rPr lang="en-GB"/>
            <a:t>We are </a:t>
          </a:r>
          <a:r>
            <a:rPr lang="en-GB" b="1"/>
            <a:t>increasingly familiar with working together</a:t>
          </a:r>
          <a:r>
            <a:rPr lang="en-GB"/>
            <a:t> </a:t>
          </a:r>
        </a:p>
      </dgm:t>
    </dgm:pt>
    <dgm:pt modelId="{3C9CC1EA-4E63-4193-B96A-8D4D065EF3CE}" type="parTrans" cxnId="{5BE6048D-321F-421A-872B-A9D01B4431CB}">
      <dgm:prSet/>
      <dgm:spPr/>
      <dgm:t>
        <a:bodyPr/>
        <a:lstStyle/>
        <a:p>
          <a:endParaRPr lang="en-GB"/>
        </a:p>
      </dgm:t>
    </dgm:pt>
    <dgm:pt modelId="{7C02282B-628A-41C1-84A4-03ACEFB696B5}" type="sibTrans" cxnId="{5BE6048D-321F-421A-872B-A9D01B4431CB}">
      <dgm:prSet/>
      <dgm:spPr/>
      <dgm:t>
        <a:bodyPr/>
        <a:lstStyle/>
        <a:p>
          <a:endParaRPr lang="en-GB"/>
        </a:p>
      </dgm:t>
    </dgm:pt>
    <dgm:pt modelId="{3D8F68F9-B21A-46F1-BE06-648BFCD89FCB}">
      <dgm:prSet/>
      <dgm:spPr/>
      <dgm:t>
        <a:bodyPr/>
        <a:lstStyle/>
        <a:p>
          <a:r>
            <a:rPr lang="en-GB"/>
            <a:t>The way we do business is to </a:t>
          </a:r>
          <a:r>
            <a:rPr lang="en-GB" b="1"/>
            <a:t>co-design with care providers and product companies </a:t>
          </a:r>
        </a:p>
      </dgm:t>
    </dgm:pt>
    <dgm:pt modelId="{F0E3F5E7-51A6-4E73-81D8-61D9550FAC85}" type="parTrans" cxnId="{A79BBB3C-BFCC-467D-BE51-51BFAC0045F3}">
      <dgm:prSet/>
      <dgm:spPr/>
      <dgm:t>
        <a:bodyPr/>
        <a:lstStyle/>
        <a:p>
          <a:endParaRPr lang="en-GB"/>
        </a:p>
      </dgm:t>
    </dgm:pt>
    <dgm:pt modelId="{57A4DFF9-C1F2-4A4E-AAF2-ECE57C962F71}" type="sibTrans" cxnId="{A79BBB3C-BFCC-467D-BE51-51BFAC0045F3}">
      <dgm:prSet/>
      <dgm:spPr/>
      <dgm:t>
        <a:bodyPr/>
        <a:lstStyle/>
        <a:p>
          <a:endParaRPr lang="en-GB"/>
        </a:p>
      </dgm:t>
    </dgm:pt>
    <dgm:pt modelId="{A942681F-193D-4AA6-B287-12453C6D77B4}">
      <dgm:prSet/>
      <dgm:spPr/>
      <dgm:t>
        <a:bodyPr/>
        <a:lstStyle/>
        <a:p>
          <a:r>
            <a:rPr lang="en-GB"/>
            <a:t>Our annual</a:t>
          </a:r>
          <a:r>
            <a:rPr lang="en-GB" b="1"/>
            <a:t> Digitising Social Care event</a:t>
          </a:r>
          <a:r>
            <a:rPr lang="en-GB"/>
            <a:t> is open to the care market and digital system providers</a:t>
          </a:r>
        </a:p>
      </dgm:t>
    </dgm:pt>
    <dgm:pt modelId="{022C96A8-9FED-4978-8189-5AB8A5B22ABD}" type="parTrans" cxnId="{CF252428-9AED-49B8-A746-6C88D3B670C5}">
      <dgm:prSet/>
      <dgm:spPr/>
      <dgm:t>
        <a:bodyPr/>
        <a:lstStyle/>
        <a:p>
          <a:endParaRPr lang="en-GB"/>
        </a:p>
      </dgm:t>
    </dgm:pt>
    <dgm:pt modelId="{48423813-0F6E-42EC-9D35-0B438EC954EC}" type="sibTrans" cxnId="{CF252428-9AED-49B8-A746-6C88D3B670C5}">
      <dgm:prSet/>
      <dgm:spPr/>
      <dgm:t>
        <a:bodyPr/>
        <a:lstStyle/>
        <a:p>
          <a:endParaRPr lang="en-GB"/>
        </a:p>
      </dgm:t>
    </dgm:pt>
    <dgm:pt modelId="{714C2B55-50A9-4FBA-8C09-B9DD94683496}">
      <dgm:prSet/>
      <dgm:spPr/>
      <dgm:t>
        <a:bodyPr/>
        <a:lstStyle/>
        <a:p>
          <a:r>
            <a:rPr lang="en-GB"/>
            <a:t>We attend </a:t>
          </a:r>
          <a:r>
            <a:rPr lang="en-GB" b="1"/>
            <a:t>regular meetings </a:t>
          </a:r>
          <a:r>
            <a:rPr lang="en-GB"/>
            <a:t>to ensure our partners are updated on our progress</a:t>
          </a:r>
        </a:p>
      </dgm:t>
    </dgm:pt>
    <dgm:pt modelId="{75B8867F-F8EE-4250-9B0C-F5F539A3DA0A}" type="parTrans" cxnId="{6EDB5997-77CA-4EBA-A2B4-86766EE275D7}">
      <dgm:prSet/>
      <dgm:spPr/>
      <dgm:t>
        <a:bodyPr/>
        <a:lstStyle/>
        <a:p>
          <a:endParaRPr lang="en-GB"/>
        </a:p>
      </dgm:t>
    </dgm:pt>
    <dgm:pt modelId="{C2C0739D-3B3D-43C3-9E96-E4D6E7C859E6}" type="sibTrans" cxnId="{6EDB5997-77CA-4EBA-A2B4-86766EE275D7}">
      <dgm:prSet/>
      <dgm:spPr/>
      <dgm:t>
        <a:bodyPr/>
        <a:lstStyle/>
        <a:p>
          <a:endParaRPr lang="en-GB"/>
        </a:p>
      </dgm:t>
    </dgm:pt>
    <dgm:pt modelId="{AF4DCB8C-8893-48B0-A788-70B6FFC01FF9}">
      <dgm:prSet/>
      <dgm:spPr/>
      <dgm:t>
        <a:bodyPr/>
        <a:lstStyle/>
        <a:p>
          <a:r>
            <a:rPr lang="en-GB"/>
            <a:t>We </a:t>
          </a:r>
          <a:r>
            <a:rPr lang="en-GB" b="1"/>
            <a:t>regularly review how are products are working </a:t>
          </a:r>
          <a:r>
            <a:rPr lang="en-GB"/>
            <a:t>to ensure they meet the needs of care homes and residents</a:t>
          </a:r>
        </a:p>
      </dgm:t>
    </dgm:pt>
    <dgm:pt modelId="{E7D5B00D-A2ED-44B5-B1BE-24137501B9CA}" type="parTrans" cxnId="{9A5B4FC9-452F-4C4B-B2CE-397F84224910}">
      <dgm:prSet/>
      <dgm:spPr/>
      <dgm:t>
        <a:bodyPr/>
        <a:lstStyle/>
        <a:p>
          <a:endParaRPr lang="en-GB"/>
        </a:p>
      </dgm:t>
    </dgm:pt>
    <dgm:pt modelId="{FD6CA82D-6576-408D-9D0D-8497C22F5A4E}" type="sibTrans" cxnId="{9A5B4FC9-452F-4C4B-B2CE-397F84224910}">
      <dgm:prSet/>
      <dgm:spPr/>
      <dgm:t>
        <a:bodyPr/>
        <a:lstStyle/>
        <a:p>
          <a:endParaRPr lang="en-GB"/>
        </a:p>
      </dgm:t>
    </dgm:pt>
    <dgm:pt modelId="{8A22D527-5FC3-4F10-8CB6-1528260D0171}" type="pres">
      <dgm:prSet presAssocID="{3E12C48A-4730-451C-A0A3-CEB87DA80E0C}" presName="diagram" presStyleCnt="0">
        <dgm:presLayoutVars>
          <dgm:dir/>
          <dgm:resizeHandles val="exact"/>
        </dgm:presLayoutVars>
      </dgm:prSet>
      <dgm:spPr/>
    </dgm:pt>
    <dgm:pt modelId="{DDD51A17-B4C7-4720-80D4-B8E99155E332}" type="pres">
      <dgm:prSet presAssocID="{62BA2A37-B356-4E56-951C-5B6492D580F6}" presName="node" presStyleLbl="node1" presStyleIdx="0" presStyleCnt="6">
        <dgm:presLayoutVars>
          <dgm:bulletEnabled val="1"/>
        </dgm:presLayoutVars>
      </dgm:prSet>
      <dgm:spPr/>
    </dgm:pt>
    <dgm:pt modelId="{1FE5C800-9DBB-4B80-B3C7-F2497189D523}" type="pres">
      <dgm:prSet presAssocID="{EC1F0F40-A293-4AD7-A4E4-CFCC6C8951BE}" presName="sibTrans" presStyleCnt="0"/>
      <dgm:spPr/>
    </dgm:pt>
    <dgm:pt modelId="{F1C70EB6-4928-4A6A-AE4E-58BF1665AC42}" type="pres">
      <dgm:prSet presAssocID="{CFA65FC7-5C8F-4994-BCF0-F753E3C63F12}" presName="node" presStyleLbl="node1" presStyleIdx="1" presStyleCnt="6">
        <dgm:presLayoutVars>
          <dgm:bulletEnabled val="1"/>
        </dgm:presLayoutVars>
      </dgm:prSet>
      <dgm:spPr/>
    </dgm:pt>
    <dgm:pt modelId="{E3FC7293-2BB5-4092-8075-6BBA9A692BE3}" type="pres">
      <dgm:prSet presAssocID="{7C02282B-628A-41C1-84A4-03ACEFB696B5}" presName="sibTrans" presStyleCnt="0"/>
      <dgm:spPr/>
    </dgm:pt>
    <dgm:pt modelId="{0B1CB338-4A3D-4888-B064-124D90293C87}" type="pres">
      <dgm:prSet presAssocID="{3D8F68F9-B21A-46F1-BE06-648BFCD89FCB}" presName="node" presStyleLbl="node1" presStyleIdx="2" presStyleCnt="6">
        <dgm:presLayoutVars>
          <dgm:bulletEnabled val="1"/>
        </dgm:presLayoutVars>
      </dgm:prSet>
      <dgm:spPr/>
    </dgm:pt>
    <dgm:pt modelId="{F8E89F42-9713-4CB4-A849-E11C8C81D6FD}" type="pres">
      <dgm:prSet presAssocID="{57A4DFF9-C1F2-4A4E-AAF2-ECE57C962F71}" presName="sibTrans" presStyleCnt="0"/>
      <dgm:spPr/>
    </dgm:pt>
    <dgm:pt modelId="{AF472D6B-6FFE-426E-ABA5-275649A13318}" type="pres">
      <dgm:prSet presAssocID="{A942681F-193D-4AA6-B287-12453C6D77B4}" presName="node" presStyleLbl="node1" presStyleIdx="3" presStyleCnt="6">
        <dgm:presLayoutVars>
          <dgm:bulletEnabled val="1"/>
        </dgm:presLayoutVars>
      </dgm:prSet>
      <dgm:spPr/>
    </dgm:pt>
    <dgm:pt modelId="{6224FD40-B146-4721-8C25-098C9D7A76B2}" type="pres">
      <dgm:prSet presAssocID="{48423813-0F6E-42EC-9D35-0B438EC954EC}" presName="sibTrans" presStyleCnt="0"/>
      <dgm:spPr/>
    </dgm:pt>
    <dgm:pt modelId="{9D204FFA-E51A-46E7-8958-1DF84A892127}" type="pres">
      <dgm:prSet presAssocID="{714C2B55-50A9-4FBA-8C09-B9DD94683496}" presName="node" presStyleLbl="node1" presStyleIdx="4" presStyleCnt="6">
        <dgm:presLayoutVars>
          <dgm:bulletEnabled val="1"/>
        </dgm:presLayoutVars>
      </dgm:prSet>
      <dgm:spPr/>
    </dgm:pt>
    <dgm:pt modelId="{A6EBB993-AF4F-4FFC-8987-4B8F954F677F}" type="pres">
      <dgm:prSet presAssocID="{C2C0739D-3B3D-43C3-9E96-E4D6E7C859E6}" presName="sibTrans" presStyleCnt="0"/>
      <dgm:spPr/>
    </dgm:pt>
    <dgm:pt modelId="{F55C40A8-D6E2-43EB-A584-74C7746F656F}" type="pres">
      <dgm:prSet presAssocID="{AF4DCB8C-8893-48B0-A788-70B6FFC01FF9}" presName="node" presStyleLbl="node1" presStyleIdx="5" presStyleCnt="6">
        <dgm:presLayoutVars>
          <dgm:bulletEnabled val="1"/>
        </dgm:presLayoutVars>
      </dgm:prSet>
      <dgm:spPr/>
    </dgm:pt>
  </dgm:ptLst>
  <dgm:cxnLst>
    <dgm:cxn modelId="{FBB9561A-AFB7-4238-9424-4E4E880F2BD3}" type="presOf" srcId="{CFA65FC7-5C8F-4994-BCF0-F753E3C63F12}" destId="{F1C70EB6-4928-4A6A-AE4E-58BF1665AC42}" srcOrd="0" destOrd="0" presId="urn:microsoft.com/office/officeart/2005/8/layout/default"/>
    <dgm:cxn modelId="{CF252428-9AED-49B8-A746-6C88D3B670C5}" srcId="{3E12C48A-4730-451C-A0A3-CEB87DA80E0C}" destId="{A942681F-193D-4AA6-B287-12453C6D77B4}" srcOrd="3" destOrd="0" parTransId="{022C96A8-9FED-4978-8189-5AB8A5B22ABD}" sibTransId="{48423813-0F6E-42EC-9D35-0B438EC954EC}"/>
    <dgm:cxn modelId="{FA4E133A-424D-4EE4-8D4C-ED28EF1FF729}" type="presOf" srcId="{3E12C48A-4730-451C-A0A3-CEB87DA80E0C}" destId="{8A22D527-5FC3-4F10-8CB6-1528260D0171}" srcOrd="0" destOrd="0" presId="urn:microsoft.com/office/officeart/2005/8/layout/default"/>
    <dgm:cxn modelId="{A79BBB3C-BFCC-467D-BE51-51BFAC0045F3}" srcId="{3E12C48A-4730-451C-A0A3-CEB87DA80E0C}" destId="{3D8F68F9-B21A-46F1-BE06-648BFCD89FCB}" srcOrd="2" destOrd="0" parTransId="{F0E3F5E7-51A6-4E73-81D8-61D9550FAC85}" sibTransId="{57A4DFF9-C1F2-4A4E-AAF2-ECE57C962F71}"/>
    <dgm:cxn modelId="{0A9F1A6A-2846-43A4-B83D-6A28DEABDFDF}" type="presOf" srcId="{3D8F68F9-B21A-46F1-BE06-648BFCD89FCB}" destId="{0B1CB338-4A3D-4888-B064-124D90293C87}" srcOrd="0" destOrd="0" presId="urn:microsoft.com/office/officeart/2005/8/layout/default"/>
    <dgm:cxn modelId="{695DC589-9B9B-4612-8E80-1BC535B0CDE0}" srcId="{3E12C48A-4730-451C-A0A3-CEB87DA80E0C}" destId="{62BA2A37-B356-4E56-951C-5B6492D580F6}" srcOrd="0" destOrd="0" parTransId="{00C4B9CF-D550-4C84-B759-E23878C2D1AF}" sibTransId="{EC1F0F40-A293-4AD7-A4E4-CFCC6C8951BE}"/>
    <dgm:cxn modelId="{5BE6048D-321F-421A-872B-A9D01B4431CB}" srcId="{3E12C48A-4730-451C-A0A3-CEB87DA80E0C}" destId="{CFA65FC7-5C8F-4994-BCF0-F753E3C63F12}" srcOrd="1" destOrd="0" parTransId="{3C9CC1EA-4E63-4193-B96A-8D4D065EF3CE}" sibTransId="{7C02282B-628A-41C1-84A4-03ACEFB696B5}"/>
    <dgm:cxn modelId="{39DD1992-C5C1-4431-A045-5D308FBFBF64}" type="presOf" srcId="{AF4DCB8C-8893-48B0-A788-70B6FFC01FF9}" destId="{F55C40A8-D6E2-43EB-A584-74C7746F656F}" srcOrd="0" destOrd="0" presId="urn:microsoft.com/office/officeart/2005/8/layout/default"/>
    <dgm:cxn modelId="{6EDB5997-77CA-4EBA-A2B4-86766EE275D7}" srcId="{3E12C48A-4730-451C-A0A3-CEB87DA80E0C}" destId="{714C2B55-50A9-4FBA-8C09-B9DD94683496}" srcOrd="4" destOrd="0" parTransId="{75B8867F-F8EE-4250-9B0C-F5F539A3DA0A}" sibTransId="{C2C0739D-3B3D-43C3-9E96-E4D6E7C859E6}"/>
    <dgm:cxn modelId="{BAC103B2-A963-4DFB-A0AD-E5F538D22E0A}" type="presOf" srcId="{62BA2A37-B356-4E56-951C-5B6492D580F6}" destId="{DDD51A17-B4C7-4720-80D4-B8E99155E332}" srcOrd="0" destOrd="0" presId="urn:microsoft.com/office/officeart/2005/8/layout/default"/>
    <dgm:cxn modelId="{9A5B4FC9-452F-4C4B-B2CE-397F84224910}" srcId="{3E12C48A-4730-451C-A0A3-CEB87DA80E0C}" destId="{AF4DCB8C-8893-48B0-A788-70B6FFC01FF9}" srcOrd="5" destOrd="0" parTransId="{E7D5B00D-A2ED-44B5-B1BE-24137501B9CA}" sibTransId="{FD6CA82D-6576-408D-9D0D-8497C22F5A4E}"/>
    <dgm:cxn modelId="{E84790E9-FA16-4520-9FC6-E0E2A336766E}" type="presOf" srcId="{714C2B55-50A9-4FBA-8C09-B9DD94683496}" destId="{9D204FFA-E51A-46E7-8958-1DF84A892127}" srcOrd="0" destOrd="0" presId="urn:microsoft.com/office/officeart/2005/8/layout/default"/>
    <dgm:cxn modelId="{9D22C3EB-7917-43AE-8C58-B303A0CDE3E1}" type="presOf" srcId="{A942681F-193D-4AA6-B287-12453C6D77B4}" destId="{AF472D6B-6FFE-426E-ABA5-275649A13318}" srcOrd="0" destOrd="0" presId="urn:microsoft.com/office/officeart/2005/8/layout/default"/>
    <dgm:cxn modelId="{34D64077-60F2-40E9-B984-BA8FF1F66031}" type="presParOf" srcId="{8A22D527-5FC3-4F10-8CB6-1528260D0171}" destId="{DDD51A17-B4C7-4720-80D4-B8E99155E332}" srcOrd="0" destOrd="0" presId="urn:microsoft.com/office/officeart/2005/8/layout/default"/>
    <dgm:cxn modelId="{A2EB4E0E-D666-4685-9C6D-3B7EDD12028A}" type="presParOf" srcId="{8A22D527-5FC3-4F10-8CB6-1528260D0171}" destId="{1FE5C800-9DBB-4B80-B3C7-F2497189D523}" srcOrd="1" destOrd="0" presId="urn:microsoft.com/office/officeart/2005/8/layout/default"/>
    <dgm:cxn modelId="{13361835-64DF-489B-A026-B2C4D0CCEF5D}" type="presParOf" srcId="{8A22D527-5FC3-4F10-8CB6-1528260D0171}" destId="{F1C70EB6-4928-4A6A-AE4E-58BF1665AC42}" srcOrd="2" destOrd="0" presId="urn:microsoft.com/office/officeart/2005/8/layout/default"/>
    <dgm:cxn modelId="{38AA5E82-0055-4563-AA0D-C843B50DA443}" type="presParOf" srcId="{8A22D527-5FC3-4F10-8CB6-1528260D0171}" destId="{E3FC7293-2BB5-4092-8075-6BBA9A692BE3}" srcOrd="3" destOrd="0" presId="urn:microsoft.com/office/officeart/2005/8/layout/default"/>
    <dgm:cxn modelId="{C4C0FEC1-37CD-46CA-9038-BD7BC17B1FED}" type="presParOf" srcId="{8A22D527-5FC3-4F10-8CB6-1528260D0171}" destId="{0B1CB338-4A3D-4888-B064-124D90293C87}" srcOrd="4" destOrd="0" presId="urn:microsoft.com/office/officeart/2005/8/layout/default"/>
    <dgm:cxn modelId="{58FE2338-F11C-47D1-AFE8-749E65B308A6}" type="presParOf" srcId="{8A22D527-5FC3-4F10-8CB6-1528260D0171}" destId="{F8E89F42-9713-4CB4-A849-E11C8C81D6FD}" srcOrd="5" destOrd="0" presId="urn:microsoft.com/office/officeart/2005/8/layout/default"/>
    <dgm:cxn modelId="{67245AC4-E1E8-43EE-8C9E-DA8849C84913}" type="presParOf" srcId="{8A22D527-5FC3-4F10-8CB6-1528260D0171}" destId="{AF472D6B-6FFE-426E-ABA5-275649A13318}" srcOrd="6" destOrd="0" presId="urn:microsoft.com/office/officeart/2005/8/layout/default"/>
    <dgm:cxn modelId="{2AE4F9DE-27DC-428A-A8F0-469736ADA074}" type="presParOf" srcId="{8A22D527-5FC3-4F10-8CB6-1528260D0171}" destId="{6224FD40-B146-4721-8C25-098C9D7A76B2}" srcOrd="7" destOrd="0" presId="urn:microsoft.com/office/officeart/2005/8/layout/default"/>
    <dgm:cxn modelId="{34BAA556-9227-45E5-8892-DD715ED8D212}" type="presParOf" srcId="{8A22D527-5FC3-4F10-8CB6-1528260D0171}" destId="{9D204FFA-E51A-46E7-8958-1DF84A892127}" srcOrd="8" destOrd="0" presId="urn:microsoft.com/office/officeart/2005/8/layout/default"/>
    <dgm:cxn modelId="{B2453ADC-9F74-49BD-B281-A23906D3A6CD}" type="presParOf" srcId="{8A22D527-5FC3-4F10-8CB6-1528260D0171}" destId="{A6EBB993-AF4F-4FFC-8987-4B8F954F677F}" srcOrd="9" destOrd="0" presId="urn:microsoft.com/office/officeart/2005/8/layout/default"/>
    <dgm:cxn modelId="{C41FE857-0599-46B3-AE2E-2C9AEC074CB6}" type="presParOf" srcId="{8A22D527-5FC3-4F10-8CB6-1528260D0171}" destId="{F55C40A8-D6E2-43EB-A584-74C7746F656F}"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64EF9BD-7C91-445E-A940-03DDAB67812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1294346-B11D-4411-9DEF-3E4376788803}">
      <dgm:prSet/>
      <dgm:spPr>
        <a:noFill/>
      </dgm:spPr>
      <dgm:t>
        <a:bodyPr/>
        <a:lstStyle/>
        <a:p>
          <a:pPr>
            <a:lnSpc>
              <a:spcPct val="100000"/>
            </a:lnSpc>
          </a:pPr>
          <a:r>
            <a:rPr lang="en-GB" b="1"/>
            <a:t>Scaling up remote monitoring – </a:t>
          </a:r>
          <a:r>
            <a:rPr lang="en-GB" b="0"/>
            <a:t>supporting 181 Discharge to Assess Beds, 53 additional care locations, pilot to test how it will work in domiciliary care settings, and S1 integration. </a:t>
          </a:r>
          <a:r>
            <a:rPr lang="en-GB" b="1"/>
            <a:t>Scaling up falls prevention –</a:t>
          </a:r>
          <a:r>
            <a:rPr lang="en-GB" b="0"/>
            <a:t> piloting how </a:t>
          </a:r>
          <a:r>
            <a:rPr lang="en-GB" b="0" err="1"/>
            <a:t>Raizer</a:t>
          </a:r>
          <a:r>
            <a:rPr lang="en-GB" b="0"/>
            <a:t> Chairs in domiciliary care settings will support residents living at home.</a:t>
          </a:r>
          <a:endParaRPr lang="en-US" b="0"/>
        </a:p>
      </dgm:t>
    </dgm:pt>
    <dgm:pt modelId="{03CA7C16-8CBE-40EB-A165-B83D267E9407}" type="parTrans" cxnId="{21C853CF-289C-4CC6-B07B-5FD67909DA74}">
      <dgm:prSet/>
      <dgm:spPr/>
      <dgm:t>
        <a:bodyPr/>
        <a:lstStyle/>
        <a:p>
          <a:endParaRPr lang="en-US"/>
        </a:p>
      </dgm:t>
    </dgm:pt>
    <dgm:pt modelId="{0120F66F-A3FC-4999-B195-061C6EC7D568}" type="sibTrans" cxnId="{21C853CF-289C-4CC6-B07B-5FD67909DA74}">
      <dgm:prSet/>
      <dgm:spPr/>
      <dgm:t>
        <a:bodyPr/>
        <a:lstStyle/>
        <a:p>
          <a:endParaRPr lang="en-US"/>
        </a:p>
      </dgm:t>
    </dgm:pt>
    <dgm:pt modelId="{99487A2C-AF85-44DA-BAF2-78B605673CBC}">
      <dgm:prSet/>
      <dgm:spPr>
        <a:noFill/>
      </dgm:spPr>
      <dgm:t>
        <a:bodyPr/>
        <a:lstStyle/>
        <a:p>
          <a:pPr>
            <a:lnSpc>
              <a:spcPct val="100000"/>
            </a:lnSpc>
          </a:pPr>
          <a:r>
            <a:rPr lang="en-GB" b="1"/>
            <a:t>Data-driven decision-making – </a:t>
          </a:r>
          <a:r>
            <a:rPr lang="en-GB"/>
            <a:t>leveraging the power of data analytics to inform service delivery for remote monitoring, pain management, mental health and fall prevention – enabling a more targeted interventions improving outcomes for service users.</a:t>
          </a:r>
          <a:endParaRPr lang="en-US"/>
        </a:p>
      </dgm:t>
    </dgm:pt>
    <dgm:pt modelId="{6C30A8A2-6533-4B65-B60C-F08DC77BC39D}" type="parTrans" cxnId="{81DEA278-CD4C-4A23-9B3C-4D9778D6D762}">
      <dgm:prSet/>
      <dgm:spPr/>
      <dgm:t>
        <a:bodyPr/>
        <a:lstStyle/>
        <a:p>
          <a:endParaRPr lang="en-US"/>
        </a:p>
      </dgm:t>
    </dgm:pt>
    <dgm:pt modelId="{45956CC8-7D0A-4FC6-8AE6-57BBE79A29C6}" type="sibTrans" cxnId="{81DEA278-CD4C-4A23-9B3C-4D9778D6D762}">
      <dgm:prSet/>
      <dgm:spPr/>
      <dgm:t>
        <a:bodyPr/>
        <a:lstStyle/>
        <a:p>
          <a:endParaRPr lang="en-US"/>
        </a:p>
      </dgm:t>
    </dgm:pt>
    <dgm:pt modelId="{954C52D8-0836-45CE-B947-7FF196DFCAE1}">
      <dgm:prSet/>
      <dgm:spPr>
        <a:noFill/>
      </dgm:spPr>
      <dgm:t>
        <a:bodyPr/>
        <a:lstStyle/>
        <a:p>
          <a:pPr>
            <a:lnSpc>
              <a:spcPct val="100000"/>
            </a:lnSpc>
          </a:pPr>
          <a:r>
            <a:rPr lang="en-GB" b="1"/>
            <a:t>Integration and interoperability – </a:t>
          </a:r>
          <a:r>
            <a:rPr lang="en-GB"/>
            <a:t>ensuring seamless integration and interoperability between different digital platforms used in social care to create a more holistic view of service users' needs and streamline care coordination.</a:t>
          </a:r>
          <a:endParaRPr lang="en-US"/>
        </a:p>
      </dgm:t>
    </dgm:pt>
    <dgm:pt modelId="{DE7BFF02-7569-4AC2-AA3C-91622ECA0383}" type="parTrans" cxnId="{A0036BC4-93AF-417F-91CD-F6B0ABBC0FC6}">
      <dgm:prSet/>
      <dgm:spPr/>
      <dgm:t>
        <a:bodyPr/>
        <a:lstStyle/>
        <a:p>
          <a:endParaRPr lang="en-US"/>
        </a:p>
      </dgm:t>
    </dgm:pt>
    <dgm:pt modelId="{56FCAE94-C716-4297-88A2-319BD688B958}" type="sibTrans" cxnId="{A0036BC4-93AF-417F-91CD-F6B0ABBC0FC6}">
      <dgm:prSet/>
      <dgm:spPr/>
      <dgm:t>
        <a:bodyPr/>
        <a:lstStyle/>
        <a:p>
          <a:endParaRPr lang="en-US"/>
        </a:p>
      </dgm:t>
    </dgm:pt>
    <dgm:pt modelId="{D675814E-CCFE-4497-BAF2-86D2C20CB33B}">
      <dgm:prSet/>
      <dgm:spPr>
        <a:noFill/>
      </dgm:spPr>
      <dgm:t>
        <a:bodyPr/>
        <a:lstStyle/>
        <a:p>
          <a:pPr>
            <a:lnSpc>
              <a:spcPct val="100000"/>
            </a:lnSpc>
          </a:pPr>
          <a:r>
            <a:rPr lang="en-GB" b="1"/>
            <a:t>Collaboration and innovation – </a:t>
          </a:r>
          <a:r>
            <a:rPr lang="en-GB"/>
            <a:t>continuing to foster collaboration between stakeholders (including government agencies, technology providers, social care providers and service users) to drive further innovation in the digital transformation of social care.</a:t>
          </a:r>
          <a:endParaRPr lang="en-US"/>
        </a:p>
      </dgm:t>
    </dgm:pt>
    <dgm:pt modelId="{572E9B64-FC26-45E7-89CB-49CFC9B1041E}" type="parTrans" cxnId="{B5238AE0-BD17-4D38-8191-35F081773708}">
      <dgm:prSet/>
      <dgm:spPr/>
      <dgm:t>
        <a:bodyPr/>
        <a:lstStyle/>
        <a:p>
          <a:endParaRPr lang="en-US"/>
        </a:p>
      </dgm:t>
    </dgm:pt>
    <dgm:pt modelId="{F8BB544C-B14E-4BF2-8F0A-B951999F9DAD}" type="sibTrans" cxnId="{B5238AE0-BD17-4D38-8191-35F081773708}">
      <dgm:prSet/>
      <dgm:spPr/>
      <dgm:t>
        <a:bodyPr/>
        <a:lstStyle/>
        <a:p>
          <a:endParaRPr lang="en-US"/>
        </a:p>
      </dgm:t>
    </dgm:pt>
    <dgm:pt modelId="{8E06221A-019A-481D-A35A-FEEA094DDD79}" type="pres">
      <dgm:prSet presAssocID="{764EF9BD-7C91-445E-A940-03DDAB67812B}" presName="root" presStyleCnt="0">
        <dgm:presLayoutVars>
          <dgm:dir/>
          <dgm:resizeHandles val="exact"/>
        </dgm:presLayoutVars>
      </dgm:prSet>
      <dgm:spPr/>
    </dgm:pt>
    <dgm:pt modelId="{75721C2D-1156-448C-AD86-C5D5F15828C0}" type="pres">
      <dgm:prSet presAssocID="{71294346-B11D-4411-9DEF-3E4376788803}" presName="compNode" presStyleCnt="0"/>
      <dgm:spPr/>
    </dgm:pt>
    <dgm:pt modelId="{9D70A8E9-024B-4418-991A-BC849B3D4391}" type="pres">
      <dgm:prSet presAssocID="{71294346-B11D-4411-9DEF-3E4376788803}" presName="bgRect" presStyleLbl="bgShp" presStyleIdx="0" presStyleCnt="4"/>
      <dgm:spPr>
        <a:solidFill>
          <a:schemeClr val="tx2">
            <a:lumMod val="20000"/>
            <a:lumOff val="80000"/>
          </a:schemeClr>
        </a:solidFill>
      </dgm:spPr>
    </dgm:pt>
    <dgm:pt modelId="{D5AEE5FE-1D59-4CFF-9E48-488E549CB2CA}" type="pres">
      <dgm:prSet presAssocID="{71294346-B11D-4411-9DEF-3E4376788803}" presName="iconRect" presStyleLbl="node1" presStyleIdx="0" presStyleCnt="4" custScaleX="145392" custScaleY="14539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siness Growth"/>
        </a:ext>
      </dgm:extLst>
    </dgm:pt>
    <dgm:pt modelId="{0801F910-B598-42CB-9777-FDFF5E0E8EDA}" type="pres">
      <dgm:prSet presAssocID="{71294346-B11D-4411-9DEF-3E4376788803}" presName="spaceRect" presStyleCnt="0"/>
      <dgm:spPr/>
    </dgm:pt>
    <dgm:pt modelId="{2EB3CCE2-03F1-4628-BBC4-3AAB64FAB807}" type="pres">
      <dgm:prSet presAssocID="{71294346-B11D-4411-9DEF-3E4376788803}" presName="parTx" presStyleLbl="revTx" presStyleIdx="0" presStyleCnt="4">
        <dgm:presLayoutVars>
          <dgm:chMax val="0"/>
          <dgm:chPref val="0"/>
        </dgm:presLayoutVars>
      </dgm:prSet>
      <dgm:spPr/>
    </dgm:pt>
    <dgm:pt modelId="{6ECCEA34-560A-4CF8-86C7-11784B70E8AE}" type="pres">
      <dgm:prSet presAssocID="{0120F66F-A3FC-4999-B195-061C6EC7D568}" presName="sibTrans" presStyleCnt="0"/>
      <dgm:spPr/>
    </dgm:pt>
    <dgm:pt modelId="{2AB20DA4-079B-4FC7-9728-939FAE55DDE5}" type="pres">
      <dgm:prSet presAssocID="{99487A2C-AF85-44DA-BAF2-78B605673CBC}" presName="compNode" presStyleCnt="0"/>
      <dgm:spPr/>
    </dgm:pt>
    <dgm:pt modelId="{A2F360F8-BC9E-4E4F-9CCB-36D7CBA0EC69}" type="pres">
      <dgm:prSet presAssocID="{99487A2C-AF85-44DA-BAF2-78B605673CBC}" presName="bgRect" presStyleLbl="bgShp" presStyleIdx="1" presStyleCnt="4"/>
      <dgm:spPr>
        <a:solidFill>
          <a:schemeClr val="tx2">
            <a:lumMod val="20000"/>
            <a:lumOff val="80000"/>
          </a:schemeClr>
        </a:solidFill>
      </dgm:spPr>
    </dgm:pt>
    <dgm:pt modelId="{5D4F5CA9-2E9D-4257-8712-18BE4336D0C9}" type="pres">
      <dgm:prSet presAssocID="{99487A2C-AF85-44DA-BAF2-78B605673CBC}" presName="iconRect" presStyleLbl="node1" presStyleIdx="1" presStyleCnt="4" custScaleX="145392" custScaleY="14539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F66415D4-BDA6-4494-BD8C-0E03EEC2CFE3}" type="pres">
      <dgm:prSet presAssocID="{99487A2C-AF85-44DA-BAF2-78B605673CBC}" presName="spaceRect" presStyleCnt="0"/>
      <dgm:spPr/>
    </dgm:pt>
    <dgm:pt modelId="{F823C651-4D7E-4856-BFBE-75FC9495DB08}" type="pres">
      <dgm:prSet presAssocID="{99487A2C-AF85-44DA-BAF2-78B605673CBC}" presName="parTx" presStyleLbl="revTx" presStyleIdx="1" presStyleCnt="4">
        <dgm:presLayoutVars>
          <dgm:chMax val="0"/>
          <dgm:chPref val="0"/>
        </dgm:presLayoutVars>
      </dgm:prSet>
      <dgm:spPr/>
    </dgm:pt>
    <dgm:pt modelId="{5596D1EC-D1F4-4B0C-98F7-1E20F217FDE8}" type="pres">
      <dgm:prSet presAssocID="{45956CC8-7D0A-4FC6-8AE6-57BBE79A29C6}" presName="sibTrans" presStyleCnt="0"/>
      <dgm:spPr/>
    </dgm:pt>
    <dgm:pt modelId="{D4B2B240-FD1E-45F7-9266-2FC646910E8A}" type="pres">
      <dgm:prSet presAssocID="{954C52D8-0836-45CE-B947-7FF196DFCAE1}" presName="compNode" presStyleCnt="0"/>
      <dgm:spPr/>
    </dgm:pt>
    <dgm:pt modelId="{A65B0204-70CB-4145-8BEE-C2FA81BB36FF}" type="pres">
      <dgm:prSet presAssocID="{954C52D8-0836-45CE-B947-7FF196DFCAE1}" presName="bgRect" presStyleLbl="bgShp" presStyleIdx="2" presStyleCnt="4"/>
      <dgm:spPr>
        <a:solidFill>
          <a:schemeClr val="tx2">
            <a:lumMod val="20000"/>
            <a:lumOff val="80000"/>
          </a:schemeClr>
        </a:solidFill>
      </dgm:spPr>
    </dgm:pt>
    <dgm:pt modelId="{8A5F8504-4E5A-40B0-AFD0-D4E336BD2219}" type="pres">
      <dgm:prSet presAssocID="{954C52D8-0836-45CE-B947-7FF196DFCAE1}" presName="iconRect" presStyleLbl="node1" presStyleIdx="2" presStyleCnt="4" custScaleX="145392" custScaleY="14539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cessor"/>
        </a:ext>
      </dgm:extLst>
    </dgm:pt>
    <dgm:pt modelId="{DD64666B-FC1C-43F6-B5A1-609FF31A6B07}" type="pres">
      <dgm:prSet presAssocID="{954C52D8-0836-45CE-B947-7FF196DFCAE1}" presName="spaceRect" presStyleCnt="0"/>
      <dgm:spPr/>
    </dgm:pt>
    <dgm:pt modelId="{A41890A1-2E61-4C60-8E9A-1EF58AB23661}" type="pres">
      <dgm:prSet presAssocID="{954C52D8-0836-45CE-B947-7FF196DFCAE1}" presName="parTx" presStyleLbl="revTx" presStyleIdx="2" presStyleCnt="4">
        <dgm:presLayoutVars>
          <dgm:chMax val="0"/>
          <dgm:chPref val="0"/>
        </dgm:presLayoutVars>
      </dgm:prSet>
      <dgm:spPr/>
    </dgm:pt>
    <dgm:pt modelId="{C57D7DC2-5A20-4B1E-9BAD-60EA34483140}" type="pres">
      <dgm:prSet presAssocID="{56FCAE94-C716-4297-88A2-319BD688B958}" presName="sibTrans" presStyleCnt="0"/>
      <dgm:spPr/>
    </dgm:pt>
    <dgm:pt modelId="{7DA68B25-C5EE-481C-B003-3DE418360548}" type="pres">
      <dgm:prSet presAssocID="{D675814E-CCFE-4497-BAF2-86D2C20CB33B}" presName="compNode" presStyleCnt="0"/>
      <dgm:spPr/>
    </dgm:pt>
    <dgm:pt modelId="{94E48E24-4BDA-4446-A6D6-DAE27CD0B6E5}" type="pres">
      <dgm:prSet presAssocID="{D675814E-CCFE-4497-BAF2-86D2C20CB33B}" presName="bgRect" presStyleLbl="bgShp" presStyleIdx="3" presStyleCnt="4"/>
      <dgm:spPr>
        <a:solidFill>
          <a:schemeClr val="tx2">
            <a:lumMod val="20000"/>
            <a:lumOff val="80000"/>
          </a:schemeClr>
        </a:solidFill>
      </dgm:spPr>
    </dgm:pt>
    <dgm:pt modelId="{832BCACE-6BA1-4ECE-8F45-92DD2392C6FB}" type="pres">
      <dgm:prSet presAssocID="{D675814E-CCFE-4497-BAF2-86D2C20CB33B}" presName="iconRect" presStyleLbl="node1" presStyleIdx="3" presStyleCnt="4" custScaleX="145392" custScaleY="14539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Cheers with solid fill"/>
        </a:ext>
      </dgm:extLst>
    </dgm:pt>
    <dgm:pt modelId="{DF87ED02-1ACE-4D67-B135-1DD77C7A07F0}" type="pres">
      <dgm:prSet presAssocID="{D675814E-CCFE-4497-BAF2-86D2C20CB33B}" presName="spaceRect" presStyleCnt="0"/>
      <dgm:spPr/>
    </dgm:pt>
    <dgm:pt modelId="{35CB0716-39B8-4865-9186-43624C78C175}" type="pres">
      <dgm:prSet presAssocID="{D675814E-CCFE-4497-BAF2-86D2C20CB33B}" presName="parTx" presStyleLbl="revTx" presStyleIdx="3" presStyleCnt="4">
        <dgm:presLayoutVars>
          <dgm:chMax val="0"/>
          <dgm:chPref val="0"/>
        </dgm:presLayoutVars>
      </dgm:prSet>
      <dgm:spPr/>
    </dgm:pt>
  </dgm:ptLst>
  <dgm:cxnLst>
    <dgm:cxn modelId="{5DAEE904-239D-4ECE-A42D-A0CFAB4B29DD}" type="presOf" srcId="{71294346-B11D-4411-9DEF-3E4376788803}" destId="{2EB3CCE2-03F1-4628-BBC4-3AAB64FAB807}" srcOrd="0" destOrd="0" presId="urn:microsoft.com/office/officeart/2018/2/layout/IconVerticalSolidList"/>
    <dgm:cxn modelId="{A5D1104D-B2B4-4AE9-96D6-FA177286A087}" type="presOf" srcId="{954C52D8-0836-45CE-B947-7FF196DFCAE1}" destId="{A41890A1-2E61-4C60-8E9A-1EF58AB23661}" srcOrd="0" destOrd="0" presId="urn:microsoft.com/office/officeart/2018/2/layout/IconVerticalSolidList"/>
    <dgm:cxn modelId="{B85E1D77-6735-462A-BF29-9D85658DADD9}" type="presOf" srcId="{764EF9BD-7C91-445E-A940-03DDAB67812B}" destId="{8E06221A-019A-481D-A35A-FEEA094DDD79}" srcOrd="0" destOrd="0" presId="urn:microsoft.com/office/officeart/2018/2/layout/IconVerticalSolidList"/>
    <dgm:cxn modelId="{81DEA278-CD4C-4A23-9B3C-4D9778D6D762}" srcId="{764EF9BD-7C91-445E-A940-03DDAB67812B}" destId="{99487A2C-AF85-44DA-BAF2-78B605673CBC}" srcOrd="1" destOrd="0" parTransId="{6C30A8A2-6533-4B65-B60C-F08DC77BC39D}" sibTransId="{45956CC8-7D0A-4FC6-8AE6-57BBE79A29C6}"/>
    <dgm:cxn modelId="{B44D8094-E0B3-484F-99E9-B143154B166D}" type="presOf" srcId="{99487A2C-AF85-44DA-BAF2-78B605673CBC}" destId="{F823C651-4D7E-4856-BFBE-75FC9495DB08}" srcOrd="0" destOrd="0" presId="urn:microsoft.com/office/officeart/2018/2/layout/IconVerticalSolidList"/>
    <dgm:cxn modelId="{05E3AD96-86CE-44B3-9E57-5BC7BE1AB075}" type="presOf" srcId="{D675814E-CCFE-4497-BAF2-86D2C20CB33B}" destId="{35CB0716-39B8-4865-9186-43624C78C175}" srcOrd="0" destOrd="0" presId="urn:microsoft.com/office/officeart/2018/2/layout/IconVerticalSolidList"/>
    <dgm:cxn modelId="{A0036BC4-93AF-417F-91CD-F6B0ABBC0FC6}" srcId="{764EF9BD-7C91-445E-A940-03DDAB67812B}" destId="{954C52D8-0836-45CE-B947-7FF196DFCAE1}" srcOrd="2" destOrd="0" parTransId="{DE7BFF02-7569-4AC2-AA3C-91622ECA0383}" sibTransId="{56FCAE94-C716-4297-88A2-319BD688B958}"/>
    <dgm:cxn modelId="{21C853CF-289C-4CC6-B07B-5FD67909DA74}" srcId="{764EF9BD-7C91-445E-A940-03DDAB67812B}" destId="{71294346-B11D-4411-9DEF-3E4376788803}" srcOrd="0" destOrd="0" parTransId="{03CA7C16-8CBE-40EB-A165-B83D267E9407}" sibTransId="{0120F66F-A3FC-4999-B195-061C6EC7D568}"/>
    <dgm:cxn modelId="{B5238AE0-BD17-4D38-8191-35F081773708}" srcId="{764EF9BD-7C91-445E-A940-03DDAB67812B}" destId="{D675814E-CCFE-4497-BAF2-86D2C20CB33B}" srcOrd="3" destOrd="0" parTransId="{572E9B64-FC26-45E7-89CB-49CFC9B1041E}" sibTransId="{F8BB544C-B14E-4BF2-8F0A-B951999F9DAD}"/>
    <dgm:cxn modelId="{7E407950-AF40-4F00-A843-5BE405D3A8A6}" type="presParOf" srcId="{8E06221A-019A-481D-A35A-FEEA094DDD79}" destId="{75721C2D-1156-448C-AD86-C5D5F15828C0}" srcOrd="0" destOrd="0" presId="urn:microsoft.com/office/officeart/2018/2/layout/IconVerticalSolidList"/>
    <dgm:cxn modelId="{798076DD-3B40-40CB-A99D-29F6021E9ECC}" type="presParOf" srcId="{75721C2D-1156-448C-AD86-C5D5F15828C0}" destId="{9D70A8E9-024B-4418-991A-BC849B3D4391}" srcOrd="0" destOrd="0" presId="urn:microsoft.com/office/officeart/2018/2/layout/IconVerticalSolidList"/>
    <dgm:cxn modelId="{51F6A8C0-D451-41F1-8562-338AC24CB69F}" type="presParOf" srcId="{75721C2D-1156-448C-AD86-C5D5F15828C0}" destId="{D5AEE5FE-1D59-4CFF-9E48-488E549CB2CA}" srcOrd="1" destOrd="0" presId="urn:microsoft.com/office/officeart/2018/2/layout/IconVerticalSolidList"/>
    <dgm:cxn modelId="{1F1B838D-0460-441C-8030-8C62AE2E9C89}" type="presParOf" srcId="{75721C2D-1156-448C-AD86-C5D5F15828C0}" destId="{0801F910-B598-42CB-9777-FDFF5E0E8EDA}" srcOrd="2" destOrd="0" presId="urn:microsoft.com/office/officeart/2018/2/layout/IconVerticalSolidList"/>
    <dgm:cxn modelId="{384EE3A2-89C6-468D-B1AF-1639AEF1C2B4}" type="presParOf" srcId="{75721C2D-1156-448C-AD86-C5D5F15828C0}" destId="{2EB3CCE2-03F1-4628-BBC4-3AAB64FAB807}" srcOrd="3" destOrd="0" presId="urn:microsoft.com/office/officeart/2018/2/layout/IconVerticalSolidList"/>
    <dgm:cxn modelId="{4FE30A03-45DA-44CE-BBD4-4A25FCEB2D4F}" type="presParOf" srcId="{8E06221A-019A-481D-A35A-FEEA094DDD79}" destId="{6ECCEA34-560A-4CF8-86C7-11784B70E8AE}" srcOrd="1" destOrd="0" presId="urn:microsoft.com/office/officeart/2018/2/layout/IconVerticalSolidList"/>
    <dgm:cxn modelId="{A256FC23-ECDB-4434-AF7A-DF91DA15F291}" type="presParOf" srcId="{8E06221A-019A-481D-A35A-FEEA094DDD79}" destId="{2AB20DA4-079B-4FC7-9728-939FAE55DDE5}" srcOrd="2" destOrd="0" presId="urn:microsoft.com/office/officeart/2018/2/layout/IconVerticalSolidList"/>
    <dgm:cxn modelId="{5430ABCF-F4F2-4291-BD87-F51CCBDF6CF9}" type="presParOf" srcId="{2AB20DA4-079B-4FC7-9728-939FAE55DDE5}" destId="{A2F360F8-BC9E-4E4F-9CCB-36D7CBA0EC69}" srcOrd="0" destOrd="0" presId="urn:microsoft.com/office/officeart/2018/2/layout/IconVerticalSolidList"/>
    <dgm:cxn modelId="{32028C4D-9944-456B-8EFD-D53862F2F62D}" type="presParOf" srcId="{2AB20DA4-079B-4FC7-9728-939FAE55DDE5}" destId="{5D4F5CA9-2E9D-4257-8712-18BE4336D0C9}" srcOrd="1" destOrd="0" presId="urn:microsoft.com/office/officeart/2018/2/layout/IconVerticalSolidList"/>
    <dgm:cxn modelId="{206426CB-5924-4037-8991-B82F823BC3F8}" type="presParOf" srcId="{2AB20DA4-079B-4FC7-9728-939FAE55DDE5}" destId="{F66415D4-BDA6-4494-BD8C-0E03EEC2CFE3}" srcOrd="2" destOrd="0" presId="urn:microsoft.com/office/officeart/2018/2/layout/IconVerticalSolidList"/>
    <dgm:cxn modelId="{1A6D9839-2278-4AFB-9C0D-42AFCA1AF393}" type="presParOf" srcId="{2AB20DA4-079B-4FC7-9728-939FAE55DDE5}" destId="{F823C651-4D7E-4856-BFBE-75FC9495DB08}" srcOrd="3" destOrd="0" presId="urn:microsoft.com/office/officeart/2018/2/layout/IconVerticalSolidList"/>
    <dgm:cxn modelId="{EEE8DDC0-65E0-427E-88E6-37A358F79BF0}" type="presParOf" srcId="{8E06221A-019A-481D-A35A-FEEA094DDD79}" destId="{5596D1EC-D1F4-4B0C-98F7-1E20F217FDE8}" srcOrd="3" destOrd="0" presId="urn:microsoft.com/office/officeart/2018/2/layout/IconVerticalSolidList"/>
    <dgm:cxn modelId="{CC5CE28E-529D-41AC-9440-5DF1B958824F}" type="presParOf" srcId="{8E06221A-019A-481D-A35A-FEEA094DDD79}" destId="{D4B2B240-FD1E-45F7-9266-2FC646910E8A}" srcOrd="4" destOrd="0" presId="urn:microsoft.com/office/officeart/2018/2/layout/IconVerticalSolidList"/>
    <dgm:cxn modelId="{70675AA2-C8F4-45A9-9A23-F80D564021AF}" type="presParOf" srcId="{D4B2B240-FD1E-45F7-9266-2FC646910E8A}" destId="{A65B0204-70CB-4145-8BEE-C2FA81BB36FF}" srcOrd="0" destOrd="0" presId="urn:microsoft.com/office/officeart/2018/2/layout/IconVerticalSolidList"/>
    <dgm:cxn modelId="{E2A3C9A7-5660-47BE-B720-CDC0A03A9C35}" type="presParOf" srcId="{D4B2B240-FD1E-45F7-9266-2FC646910E8A}" destId="{8A5F8504-4E5A-40B0-AFD0-D4E336BD2219}" srcOrd="1" destOrd="0" presId="urn:microsoft.com/office/officeart/2018/2/layout/IconVerticalSolidList"/>
    <dgm:cxn modelId="{E04BAC38-BD4B-4A05-9C9A-2A1E3A973668}" type="presParOf" srcId="{D4B2B240-FD1E-45F7-9266-2FC646910E8A}" destId="{DD64666B-FC1C-43F6-B5A1-609FF31A6B07}" srcOrd="2" destOrd="0" presId="urn:microsoft.com/office/officeart/2018/2/layout/IconVerticalSolidList"/>
    <dgm:cxn modelId="{580BF704-2F71-4614-9F1D-D7E1E66140C0}" type="presParOf" srcId="{D4B2B240-FD1E-45F7-9266-2FC646910E8A}" destId="{A41890A1-2E61-4C60-8E9A-1EF58AB23661}" srcOrd="3" destOrd="0" presId="urn:microsoft.com/office/officeart/2018/2/layout/IconVerticalSolidList"/>
    <dgm:cxn modelId="{92BE313E-C5CE-4DC0-BA55-95E2A5353BF9}" type="presParOf" srcId="{8E06221A-019A-481D-A35A-FEEA094DDD79}" destId="{C57D7DC2-5A20-4B1E-9BAD-60EA34483140}" srcOrd="5" destOrd="0" presId="urn:microsoft.com/office/officeart/2018/2/layout/IconVerticalSolidList"/>
    <dgm:cxn modelId="{FAFD298B-30C8-4B5B-B9F4-72EC626C54AB}" type="presParOf" srcId="{8E06221A-019A-481D-A35A-FEEA094DDD79}" destId="{7DA68B25-C5EE-481C-B003-3DE418360548}" srcOrd="6" destOrd="0" presId="urn:microsoft.com/office/officeart/2018/2/layout/IconVerticalSolidList"/>
    <dgm:cxn modelId="{E90E8A0B-7D2E-488F-9C45-18C10226CDC3}" type="presParOf" srcId="{7DA68B25-C5EE-481C-B003-3DE418360548}" destId="{94E48E24-4BDA-4446-A6D6-DAE27CD0B6E5}" srcOrd="0" destOrd="0" presId="urn:microsoft.com/office/officeart/2018/2/layout/IconVerticalSolidList"/>
    <dgm:cxn modelId="{4F8A5832-0C1F-4566-B94C-1F1A7DBBBF55}" type="presParOf" srcId="{7DA68B25-C5EE-481C-B003-3DE418360548}" destId="{832BCACE-6BA1-4ECE-8F45-92DD2392C6FB}" srcOrd="1" destOrd="0" presId="urn:microsoft.com/office/officeart/2018/2/layout/IconVerticalSolidList"/>
    <dgm:cxn modelId="{C6175DCA-B19F-438A-88B7-A4A145B26927}" type="presParOf" srcId="{7DA68B25-C5EE-481C-B003-3DE418360548}" destId="{DF87ED02-1ACE-4D67-B135-1DD77C7A07F0}" srcOrd="2" destOrd="0" presId="urn:microsoft.com/office/officeart/2018/2/layout/IconVerticalSolidList"/>
    <dgm:cxn modelId="{EB065417-6F07-433C-9B5F-17D6383A8735}" type="presParOf" srcId="{7DA68B25-C5EE-481C-B003-3DE418360548}" destId="{35CB0716-39B8-4865-9186-43624C78C1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442DDD6-7ACB-45B5-A133-14A3F8FA0A45}" type="doc">
      <dgm:prSet loTypeId="urn:microsoft.com/office/officeart/2005/8/layout/gear1" loCatId="process" qsTypeId="urn:microsoft.com/office/officeart/2005/8/quickstyle/simple1" qsCatId="simple" csTypeId="urn:microsoft.com/office/officeart/2005/8/colors/accent1_2" csCatId="accent1" phldr="1"/>
      <dgm:spPr/>
    </dgm:pt>
    <dgm:pt modelId="{D0BBA20F-1836-444A-B00E-C28644025E00}">
      <dgm:prSet phldrT="[Text]" custT="1"/>
      <dgm:spPr/>
      <dgm:t>
        <a:bodyPr/>
        <a:lstStyle/>
        <a:p>
          <a:r>
            <a:rPr lang="en-GB" sz="1400" b="1">
              <a:solidFill>
                <a:schemeClr val="tx1"/>
              </a:solidFill>
            </a:rPr>
            <a:t>Digital </a:t>
          </a:r>
          <a:br>
            <a:rPr lang="en-GB" sz="1400" b="1">
              <a:solidFill>
                <a:schemeClr val="tx1"/>
              </a:solidFill>
            </a:rPr>
          </a:br>
          <a:r>
            <a:rPr lang="en-GB" sz="1400" b="1">
              <a:solidFill>
                <a:schemeClr val="tx1"/>
              </a:solidFill>
            </a:rPr>
            <a:t>records</a:t>
          </a:r>
        </a:p>
      </dgm:t>
    </dgm:pt>
    <dgm:pt modelId="{0601B5F8-45A9-4DDF-B13F-BBA62408F6DC}" type="parTrans" cxnId="{96A9B3DD-8D12-4298-B10D-968728860853}">
      <dgm:prSet/>
      <dgm:spPr/>
      <dgm:t>
        <a:bodyPr/>
        <a:lstStyle/>
        <a:p>
          <a:endParaRPr lang="en-GB" sz="1800" b="1"/>
        </a:p>
      </dgm:t>
    </dgm:pt>
    <dgm:pt modelId="{CC12E463-3D4D-4BD4-B4AC-0D59F99EC229}" type="sibTrans" cxnId="{96A9B3DD-8D12-4298-B10D-968728860853}">
      <dgm:prSet/>
      <dgm:spPr/>
      <dgm:t>
        <a:bodyPr/>
        <a:lstStyle/>
        <a:p>
          <a:endParaRPr lang="en-GB" sz="1800" b="1"/>
        </a:p>
      </dgm:t>
    </dgm:pt>
    <dgm:pt modelId="{66C38468-48B6-4B2E-80B7-8F235FF54B1E}">
      <dgm:prSet phldrT="[Text]" custT="1"/>
      <dgm:spPr>
        <a:solidFill>
          <a:srgbClr val="00B050"/>
        </a:solidFill>
      </dgm:spPr>
      <dgm:t>
        <a:bodyPr lIns="0" tIns="0" rIns="0" bIns="0"/>
        <a:lstStyle/>
        <a:p>
          <a:endParaRPr lang="en-GB" sz="1100" b="1"/>
        </a:p>
      </dgm:t>
    </dgm:pt>
    <dgm:pt modelId="{25D44550-C2B7-492A-B970-500C0300D8A1}" type="parTrans" cxnId="{8BE4E560-5B51-49AD-B8DE-C2A28F0455BD}">
      <dgm:prSet/>
      <dgm:spPr/>
      <dgm:t>
        <a:bodyPr/>
        <a:lstStyle/>
        <a:p>
          <a:endParaRPr lang="en-GB" sz="1800" b="1"/>
        </a:p>
      </dgm:t>
    </dgm:pt>
    <dgm:pt modelId="{D6B96CAE-AE63-4536-9CDB-CCCE1C8E59CD}" type="sibTrans" cxnId="{8BE4E560-5B51-49AD-B8DE-C2A28F0455BD}">
      <dgm:prSet/>
      <dgm:spPr>
        <a:solidFill>
          <a:schemeClr val="accent5">
            <a:lumMod val="60000"/>
            <a:lumOff val="40000"/>
          </a:schemeClr>
        </a:solidFill>
      </dgm:spPr>
      <dgm:t>
        <a:bodyPr/>
        <a:lstStyle/>
        <a:p>
          <a:endParaRPr lang="en-GB" sz="1800" b="1"/>
        </a:p>
      </dgm:t>
    </dgm:pt>
    <dgm:pt modelId="{88BA80C3-112B-4577-AA1C-510A6BDAD2ED}">
      <dgm:prSet phldrT="[Text]" custT="1"/>
      <dgm:spPr>
        <a:solidFill>
          <a:schemeClr val="accent3"/>
        </a:solidFill>
      </dgm:spPr>
      <dgm:t>
        <a:bodyPr lIns="0" tIns="0" rIns="0" bIns="0"/>
        <a:lstStyle/>
        <a:p>
          <a:endParaRPr lang="en-GB" sz="1100" b="1"/>
        </a:p>
      </dgm:t>
    </dgm:pt>
    <dgm:pt modelId="{2DD6D265-5DD8-4A68-A55C-59410C7E260A}" type="parTrans" cxnId="{CAB421E8-25B5-4274-BC0E-49F4E46B27B5}">
      <dgm:prSet/>
      <dgm:spPr/>
      <dgm:t>
        <a:bodyPr/>
        <a:lstStyle/>
        <a:p>
          <a:endParaRPr lang="en-GB" sz="1800" b="1"/>
        </a:p>
      </dgm:t>
    </dgm:pt>
    <dgm:pt modelId="{33B4B09E-BBC7-4609-807C-2B6621C40B1E}" type="sibTrans" cxnId="{CAB421E8-25B5-4274-BC0E-49F4E46B27B5}">
      <dgm:prSet/>
      <dgm:spPr>
        <a:solidFill>
          <a:schemeClr val="accent3">
            <a:lumMod val="60000"/>
            <a:lumOff val="40000"/>
          </a:schemeClr>
        </a:solidFill>
      </dgm:spPr>
      <dgm:t>
        <a:bodyPr/>
        <a:lstStyle/>
        <a:p>
          <a:endParaRPr lang="en-GB" sz="1800" b="1"/>
        </a:p>
      </dgm:t>
    </dgm:pt>
    <dgm:pt modelId="{717CD535-B009-4623-9D5D-6C469E7035EE}" type="pres">
      <dgm:prSet presAssocID="{1442DDD6-7ACB-45B5-A133-14A3F8FA0A45}" presName="composite" presStyleCnt="0">
        <dgm:presLayoutVars>
          <dgm:chMax val="3"/>
          <dgm:animLvl val="lvl"/>
          <dgm:resizeHandles val="exact"/>
        </dgm:presLayoutVars>
      </dgm:prSet>
      <dgm:spPr/>
    </dgm:pt>
    <dgm:pt modelId="{CDAD9F4C-7036-4CD3-AD5D-4ECC4F1AC489}" type="pres">
      <dgm:prSet presAssocID="{D0BBA20F-1836-444A-B00E-C28644025E00}" presName="gear1" presStyleLbl="node1" presStyleIdx="0" presStyleCnt="3">
        <dgm:presLayoutVars>
          <dgm:chMax val="1"/>
          <dgm:bulletEnabled val="1"/>
        </dgm:presLayoutVars>
      </dgm:prSet>
      <dgm:spPr/>
    </dgm:pt>
    <dgm:pt modelId="{8AB7E5B2-5075-4FE4-9C15-48F856AA5592}" type="pres">
      <dgm:prSet presAssocID="{D0BBA20F-1836-444A-B00E-C28644025E00}" presName="gear1srcNode" presStyleLbl="node1" presStyleIdx="0" presStyleCnt="3"/>
      <dgm:spPr/>
    </dgm:pt>
    <dgm:pt modelId="{3DD5BE7F-4146-4A70-B9AA-51891C85C4F0}" type="pres">
      <dgm:prSet presAssocID="{D0BBA20F-1836-444A-B00E-C28644025E00}" presName="gear1dstNode" presStyleLbl="node1" presStyleIdx="0" presStyleCnt="3"/>
      <dgm:spPr/>
    </dgm:pt>
    <dgm:pt modelId="{56A67E93-307C-4A15-8E75-E4898F22A252}" type="pres">
      <dgm:prSet presAssocID="{66C38468-48B6-4B2E-80B7-8F235FF54B1E}" presName="gear2" presStyleLbl="node1" presStyleIdx="1" presStyleCnt="3" custLinFactNeighborX="5684" custLinFactNeighborY="-2048">
        <dgm:presLayoutVars>
          <dgm:chMax val="1"/>
          <dgm:bulletEnabled val="1"/>
        </dgm:presLayoutVars>
      </dgm:prSet>
      <dgm:spPr/>
    </dgm:pt>
    <dgm:pt modelId="{14131B59-8EA6-4F4D-83DC-E8C4CDCC371D}" type="pres">
      <dgm:prSet presAssocID="{66C38468-48B6-4B2E-80B7-8F235FF54B1E}" presName="gear2srcNode" presStyleLbl="node1" presStyleIdx="1" presStyleCnt="3"/>
      <dgm:spPr/>
    </dgm:pt>
    <dgm:pt modelId="{3E71778C-5DC4-426B-BA0C-80BC2D6669BC}" type="pres">
      <dgm:prSet presAssocID="{66C38468-48B6-4B2E-80B7-8F235FF54B1E}" presName="gear2dstNode" presStyleLbl="node1" presStyleIdx="1" presStyleCnt="3"/>
      <dgm:spPr/>
    </dgm:pt>
    <dgm:pt modelId="{24C5D4B7-17A3-497B-B041-5999D85A1F5B}" type="pres">
      <dgm:prSet presAssocID="{88BA80C3-112B-4577-AA1C-510A6BDAD2ED}" presName="gear3" presStyleLbl="node1" presStyleIdx="2" presStyleCnt="3"/>
      <dgm:spPr/>
    </dgm:pt>
    <dgm:pt modelId="{3E8E0632-D836-44FC-94E5-D5AFA75D6628}" type="pres">
      <dgm:prSet presAssocID="{88BA80C3-112B-4577-AA1C-510A6BDAD2ED}" presName="gear3tx" presStyleLbl="node1" presStyleIdx="2" presStyleCnt="3">
        <dgm:presLayoutVars>
          <dgm:chMax val="1"/>
          <dgm:bulletEnabled val="1"/>
        </dgm:presLayoutVars>
      </dgm:prSet>
      <dgm:spPr/>
    </dgm:pt>
    <dgm:pt modelId="{21FC28C5-4559-44BB-9C14-97DCEB6DC46A}" type="pres">
      <dgm:prSet presAssocID="{88BA80C3-112B-4577-AA1C-510A6BDAD2ED}" presName="gear3srcNode" presStyleLbl="node1" presStyleIdx="2" presStyleCnt="3"/>
      <dgm:spPr/>
    </dgm:pt>
    <dgm:pt modelId="{96315130-7F11-4CE1-AF86-67F132682D91}" type="pres">
      <dgm:prSet presAssocID="{88BA80C3-112B-4577-AA1C-510A6BDAD2ED}" presName="gear3dstNode" presStyleLbl="node1" presStyleIdx="2" presStyleCnt="3"/>
      <dgm:spPr/>
    </dgm:pt>
    <dgm:pt modelId="{C82679F2-5D79-4180-8463-44D7E4D05ED7}" type="pres">
      <dgm:prSet presAssocID="{CC12E463-3D4D-4BD4-B4AC-0D59F99EC229}" presName="connector1" presStyleLbl="sibTrans2D1" presStyleIdx="0" presStyleCnt="3"/>
      <dgm:spPr/>
    </dgm:pt>
    <dgm:pt modelId="{12AAB5CB-B7F7-4741-BAF6-501BDC857B15}" type="pres">
      <dgm:prSet presAssocID="{D6B96CAE-AE63-4536-9CDB-CCCE1C8E59CD}" presName="connector2" presStyleLbl="sibTrans2D1" presStyleIdx="1" presStyleCnt="3"/>
      <dgm:spPr/>
    </dgm:pt>
    <dgm:pt modelId="{1AAB05BC-30D6-44AA-9F4E-20FD0A6FCCE6}" type="pres">
      <dgm:prSet presAssocID="{33B4B09E-BBC7-4609-807C-2B6621C40B1E}" presName="connector3" presStyleLbl="sibTrans2D1" presStyleIdx="2" presStyleCnt="3"/>
      <dgm:spPr/>
    </dgm:pt>
  </dgm:ptLst>
  <dgm:cxnLst>
    <dgm:cxn modelId="{8EB3BB0F-7B21-4BB3-BE04-98570BD4DD59}" type="presOf" srcId="{88BA80C3-112B-4577-AA1C-510A6BDAD2ED}" destId="{96315130-7F11-4CE1-AF86-67F132682D91}" srcOrd="3" destOrd="0" presId="urn:microsoft.com/office/officeart/2005/8/layout/gear1"/>
    <dgm:cxn modelId="{3ECDAF28-6FEE-4E4B-BC91-6047D10312D7}" type="presOf" srcId="{88BA80C3-112B-4577-AA1C-510A6BDAD2ED}" destId="{24C5D4B7-17A3-497B-B041-5999D85A1F5B}" srcOrd="0" destOrd="0" presId="urn:microsoft.com/office/officeart/2005/8/layout/gear1"/>
    <dgm:cxn modelId="{6BFF862E-C643-4499-B367-FE17B2F73DD4}" type="presOf" srcId="{88BA80C3-112B-4577-AA1C-510A6BDAD2ED}" destId="{21FC28C5-4559-44BB-9C14-97DCEB6DC46A}" srcOrd="2" destOrd="0" presId="urn:microsoft.com/office/officeart/2005/8/layout/gear1"/>
    <dgm:cxn modelId="{8BE4E560-5B51-49AD-B8DE-C2A28F0455BD}" srcId="{1442DDD6-7ACB-45B5-A133-14A3F8FA0A45}" destId="{66C38468-48B6-4B2E-80B7-8F235FF54B1E}" srcOrd="1" destOrd="0" parTransId="{25D44550-C2B7-492A-B970-500C0300D8A1}" sibTransId="{D6B96CAE-AE63-4536-9CDB-CCCE1C8E59CD}"/>
    <dgm:cxn modelId="{1054756D-B4E1-4FE3-96C7-B90C52F4BC04}" type="presOf" srcId="{66C38468-48B6-4B2E-80B7-8F235FF54B1E}" destId="{3E71778C-5DC4-426B-BA0C-80BC2D6669BC}" srcOrd="2" destOrd="0" presId="urn:microsoft.com/office/officeart/2005/8/layout/gear1"/>
    <dgm:cxn modelId="{05E12C53-99DD-4691-A881-155538B82A69}" type="presOf" srcId="{D6B96CAE-AE63-4536-9CDB-CCCE1C8E59CD}" destId="{12AAB5CB-B7F7-4741-BAF6-501BDC857B15}" srcOrd="0" destOrd="0" presId="urn:microsoft.com/office/officeart/2005/8/layout/gear1"/>
    <dgm:cxn modelId="{86F48A56-21AD-414B-AE7D-280F9E21EB71}" type="presOf" srcId="{66C38468-48B6-4B2E-80B7-8F235FF54B1E}" destId="{14131B59-8EA6-4F4D-83DC-E8C4CDCC371D}" srcOrd="1" destOrd="0" presId="urn:microsoft.com/office/officeart/2005/8/layout/gear1"/>
    <dgm:cxn modelId="{8FDAE996-3081-4402-A68B-D4E8025549BD}" type="presOf" srcId="{D0BBA20F-1836-444A-B00E-C28644025E00}" destId="{CDAD9F4C-7036-4CD3-AD5D-4ECC4F1AC489}" srcOrd="0" destOrd="0" presId="urn:microsoft.com/office/officeart/2005/8/layout/gear1"/>
    <dgm:cxn modelId="{DD0F6D98-7D6A-4BC5-B166-9E0952DED28A}" type="presOf" srcId="{88BA80C3-112B-4577-AA1C-510A6BDAD2ED}" destId="{3E8E0632-D836-44FC-94E5-D5AFA75D6628}" srcOrd="1" destOrd="0" presId="urn:microsoft.com/office/officeart/2005/8/layout/gear1"/>
    <dgm:cxn modelId="{090FDDC0-B5F1-46E1-AE31-07425A36731B}" type="presOf" srcId="{1442DDD6-7ACB-45B5-A133-14A3F8FA0A45}" destId="{717CD535-B009-4623-9D5D-6C469E7035EE}" srcOrd="0" destOrd="0" presId="urn:microsoft.com/office/officeart/2005/8/layout/gear1"/>
    <dgm:cxn modelId="{62DB13C7-F46E-4997-A0FE-AC61DF2B84DD}" type="presOf" srcId="{66C38468-48B6-4B2E-80B7-8F235FF54B1E}" destId="{56A67E93-307C-4A15-8E75-E4898F22A252}" srcOrd="0" destOrd="0" presId="urn:microsoft.com/office/officeart/2005/8/layout/gear1"/>
    <dgm:cxn modelId="{5A49A1D5-0A36-4027-AD8C-AC12D3B9CB35}" type="presOf" srcId="{CC12E463-3D4D-4BD4-B4AC-0D59F99EC229}" destId="{C82679F2-5D79-4180-8463-44D7E4D05ED7}" srcOrd="0" destOrd="0" presId="urn:microsoft.com/office/officeart/2005/8/layout/gear1"/>
    <dgm:cxn modelId="{21297AD6-ABFE-4155-ABEB-F2554ACFBDB0}" type="presOf" srcId="{D0BBA20F-1836-444A-B00E-C28644025E00}" destId="{3DD5BE7F-4146-4A70-B9AA-51891C85C4F0}" srcOrd="2" destOrd="0" presId="urn:microsoft.com/office/officeart/2005/8/layout/gear1"/>
    <dgm:cxn modelId="{A4E97CDB-1741-42EE-9DBE-93F57B0A01E8}" type="presOf" srcId="{33B4B09E-BBC7-4609-807C-2B6621C40B1E}" destId="{1AAB05BC-30D6-44AA-9F4E-20FD0A6FCCE6}" srcOrd="0" destOrd="0" presId="urn:microsoft.com/office/officeart/2005/8/layout/gear1"/>
    <dgm:cxn modelId="{96A9B3DD-8D12-4298-B10D-968728860853}" srcId="{1442DDD6-7ACB-45B5-A133-14A3F8FA0A45}" destId="{D0BBA20F-1836-444A-B00E-C28644025E00}" srcOrd="0" destOrd="0" parTransId="{0601B5F8-45A9-4DDF-B13F-BBA62408F6DC}" sibTransId="{CC12E463-3D4D-4BD4-B4AC-0D59F99EC229}"/>
    <dgm:cxn modelId="{CAB421E8-25B5-4274-BC0E-49F4E46B27B5}" srcId="{1442DDD6-7ACB-45B5-A133-14A3F8FA0A45}" destId="{88BA80C3-112B-4577-AA1C-510A6BDAD2ED}" srcOrd="2" destOrd="0" parTransId="{2DD6D265-5DD8-4A68-A55C-59410C7E260A}" sibTransId="{33B4B09E-BBC7-4609-807C-2B6621C40B1E}"/>
    <dgm:cxn modelId="{29B14CF8-422E-4D3F-9B81-2ED471284065}" type="presOf" srcId="{D0BBA20F-1836-444A-B00E-C28644025E00}" destId="{8AB7E5B2-5075-4FE4-9C15-48F856AA5592}" srcOrd="1" destOrd="0" presId="urn:microsoft.com/office/officeart/2005/8/layout/gear1"/>
    <dgm:cxn modelId="{93A4C52B-4A2D-45D1-A74C-038223D51A8D}" type="presParOf" srcId="{717CD535-B009-4623-9D5D-6C469E7035EE}" destId="{CDAD9F4C-7036-4CD3-AD5D-4ECC4F1AC489}" srcOrd="0" destOrd="0" presId="urn:microsoft.com/office/officeart/2005/8/layout/gear1"/>
    <dgm:cxn modelId="{4F03E007-8969-48F3-9E17-FCFEC4AF4A16}" type="presParOf" srcId="{717CD535-B009-4623-9D5D-6C469E7035EE}" destId="{8AB7E5B2-5075-4FE4-9C15-48F856AA5592}" srcOrd="1" destOrd="0" presId="urn:microsoft.com/office/officeart/2005/8/layout/gear1"/>
    <dgm:cxn modelId="{4C9C60AE-3C19-42D1-84AA-C7200537B500}" type="presParOf" srcId="{717CD535-B009-4623-9D5D-6C469E7035EE}" destId="{3DD5BE7F-4146-4A70-B9AA-51891C85C4F0}" srcOrd="2" destOrd="0" presId="urn:microsoft.com/office/officeart/2005/8/layout/gear1"/>
    <dgm:cxn modelId="{A67DABB4-3F6D-4353-BC83-5448274761AE}" type="presParOf" srcId="{717CD535-B009-4623-9D5D-6C469E7035EE}" destId="{56A67E93-307C-4A15-8E75-E4898F22A252}" srcOrd="3" destOrd="0" presId="urn:microsoft.com/office/officeart/2005/8/layout/gear1"/>
    <dgm:cxn modelId="{C6997A65-69EB-4ECD-AD36-AC8EF082525E}" type="presParOf" srcId="{717CD535-B009-4623-9D5D-6C469E7035EE}" destId="{14131B59-8EA6-4F4D-83DC-E8C4CDCC371D}" srcOrd="4" destOrd="0" presId="urn:microsoft.com/office/officeart/2005/8/layout/gear1"/>
    <dgm:cxn modelId="{EE7B32DD-BF6D-4F57-AD45-197F6B44B8E6}" type="presParOf" srcId="{717CD535-B009-4623-9D5D-6C469E7035EE}" destId="{3E71778C-5DC4-426B-BA0C-80BC2D6669BC}" srcOrd="5" destOrd="0" presId="urn:microsoft.com/office/officeart/2005/8/layout/gear1"/>
    <dgm:cxn modelId="{D7BBF652-BE4B-4644-A055-FE3887025532}" type="presParOf" srcId="{717CD535-B009-4623-9D5D-6C469E7035EE}" destId="{24C5D4B7-17A3-497B-B041-5999D85A1F5B}" srcOrd="6" destOrd="0" presId="urn:microsoft.com/office/officeart/2005/8/layout/gear1"/>
    <dgm:cxn modelId="{C835910F-34CE-4ADD-A6A7-9D2C9340295D}" type="presParOf" srcId="{717CD535-B009-4623-9D5D-6C469E7035EE}" destId="{3E8E0632-D836-44FC-94E5-D5AFA75D6628}" srcOrd="7" destOrd="0" presId="urn:microsoft.com/office/officeart/2005/8/layout/gear1"/>
    <dgm:cxn modelId="{9406DDAF-E3C6-4B9E-B109-5122A0B94E56}" type="presParOf" srcId="{717CD535-B009-4623-9D5D-6C469E7035EE}" destId="{21FC28C5-4559-44BB-9C14-97DCEB6DC46A}" srcOrd="8" destOrd="0" presId="urn:microsoft.com/office/officeart/2005/8/layout/gear1"/>
    <dgm:cxn modelId="{E212535E-9285-43C1-AFFE-382DC1C8D0CB}" type="presParOf" srcId="{717CD535-B009-4623-9D5D-6C469E7035EE}" destId="{96315130-7F11-4CE1-AF86-67F132682D91}" srcOrd="9" destOrd="0" presId="urn:microsoft.com/office/officeart/2005/8/layout/gear1"/>
    <dgm:cxn modelId="{2FB6962F-7FD4-48D5-8B7B-8AAAEDD49AD1}" type="presParOf" srcId="{717CD535-B009-4623-9D5D-6C469E7035EE}" destId="{C82679F2-5D79-4180-8463-44D7E4D05ED7}" srcOrd="10" destOrd="0" presId="urn:microsoft.com/office/officeart/2005/8/layout/gear1"/>
    <dgm:cxn modelId="{8374A87D-06A6-4C15-BCBB-33EC2F0A2E2D}" type="presParOf" srcId="{717CD535-B009-4623-9D5D-6C469E7035EE}" destId="{12AAB5CB-B7F7-4741-BAF6-501BDC857B15}" srcOrd="11" destOrd="0" presId="urn:microsoft.com/office/officeart/2005/8/layout/gear1"/>
    <dgm:cxn modelId="{9255862D-95B5-4FCB-BCE6-9EEA610FFB91}" type="presParOf" srcId="{717CD535-B009-4623-9D5D-6C469E7035EE}" destId="{1AAB05BC-30D6-44AA-9F4E-20FD0A6FCCE6}"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7003E9-BAF2-46BB-BB32-A317166387DF}">
      <dsp:nvSpPr>
        <dsp:cNvPr id="0" name=""/>
        <dsp:cNvSpPr/>
      </dsp:nvSpPr>
      <dsp:spPr>
        <a:xfrm>
          <a:off x="197395" y="588043"/>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D2A054-17E7-4209-BAA5-7BA9DCCFB07A}">
      <dsp:nvSpPr>
        <dsp:cNvPr id="0" name=""/>
        <dsp:cNvSpPr/>
      </dsp:nvSpPr>
      <dsp:spPr>
        <a:xfrm>
          <a:off x="297510" y="688158"/>
          <a:ext cx="720002" cy="7200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EE8A33-4044-403B-924D-D3BBCBC3BD36}">
      <dsp:nvSpPr>
        <dsp:cNvPr id="0" name=""/>
        <dsp:cNvSpPr/>
      </dsp:nvSpPr>
      <dsp:spPr>
        <a:xfrm>
          <a:off x="1312466" y="572068"/>
          <a:ext cx="2250827"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i="0" kern="1200"/>
            <a:t>Share knowledge and good practice </a:t>
          </a:r>
          <a:r>
            <a:rPr lang="en-GB" sz="1400" b="0" i="0" kern="1200"/>
            <a:t>in digital transformation, leadership, management and service delivery</a:t>
          </a:r>
          <a:endParaRPr lang="en-US" sz="1400" kern="1200"/>
        </a:p>
      </dsp:txBody>
      <dsp:txXfrm>
        <a:off x="1312466" y="572068"/>
        <a:ext cx="2250827" cy="920231"/>
      </dsp:txXfrm>
    </dsp:sp>
    <dsp:sp modelId="{A53EB510-07B6-443C-BC12-9C9CF54A8D85}">
      <dsp:nvSpPr>
        <dsp:cNvPr id="0" name=""/>
        <dsp:cNvSpPr/>
      </dsp:nvSpPr>
      <dsp:spPr>
        <a:xfrm>
          <a:off x="3902744" y="588043"/>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09F123-65B0-49E5-AE99-823C836D48AB}">
      <dsp:nvSpPr>
        <dsp:cNvPr id="0" name=""/>
        <dsp:cNvSpPr/>
      </dsp:nvSpPr>
      <dsp:spPr>
        <a:xfrm>
          <a:off x="4002859" y="688158"/>
          <a:ext cx="720002" cy="7200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2EE580-2320-49B2-8694-C296315B022D}">
      <dsp:nvSpPr>
        <dsp:cNvPr id="0" name=""/>
        <dsp:cNvSpPr/>
      </dsp:nvSpPr>
      <dsp:spPr>
        <a:xfrm>
          <a:off x="5020168" y="588043"/>
          <a:ext cx="2169117"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i="0" kern="1200"/>
            <a:t>Exchange </a:t>
          </a:r>
          <a:r>
            <a:rPr lang="en-GB" sz="1400" b="0" i="0" kern="1200"/>
            <a:t>new ideas and innovations</a:t>
          </a:r>
          <a:endParaRPr lang="en-US" sz="1400" kern="1200"/>
        </a:p>
      </dsp:txBody>
      <dsp:txXfrm>
        <a:off x="5020168" y="588043"/>
        <a:ext cx="2169117" cy="920231"/>
      </dsp:txXfrm>
    </dsp:sp>
    <dsp:sp modelId="{B2EF7AC0-6595-4AEB-8F2D-D53183D30C4C}">
      <dsp:nvSpPr>
        <dsp:cNvPr id="0" name=""/>
        <dsp:cNvSpPr/>
      </dsp:nvSpPr>
      <dsp:spPr>
        <a:xfrm>
          <a:off x="7567238" y="588043"/>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9DB40E-9BC6-4B34-B8C6-33C3B8795F09}">
      <dsp:nvSpPr>
        <dsp:cNvPr id="0" name=""/>
        <dsp:cNvSpPr/>
      </dsp:nvSpPr>
      <dsp:spPr>
        <a:xfrm>
          <a:off x="7667352" y="688158"/>
          <a:ext cx="720002" cy="7200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E4EF160-FD2E-41AE-AAE3-46BE415CA9D0}">
      <dsp:nvSpPr>
        <dsp:cNvPr id="0" name=""/>
        <dsp:cNvSpPr/>
      </dsp:nvSpPr>
      <dsp:spPr>
        <a:xfrm>
          <a:off x="8563506" y="588043"/>
          <a:ext cx="2411429"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i="0" kern="1200"/>
            <a:t>Network</a:t>
          </a:r>
          <a:r>
            <a:rPr lang="en-GB" sz="1400" b="0" i="0" kern="1200"/>
            <a:t> with colleagues, system providers, regulator, NHSE, and professionals from across the healthcare community</a:t>
          </a:r>
          <a:endParaRPr lang="en-US" sz="1400" kern="1200"/>
        </a:p>
      </dsp:txBody>
      <dsp:txXfrm>
        <a:off x="8563506" y="588043"/>
        <a:ext cx="2411429" cy="920231"/>
      </dsp:txXfrm>
    </dsp:sp>
    <dsp:sp modelId="{1ED6F178-5B86-4438-B6EC-6F62FB14AE9B}">
      <dsp:nvSpPr>
        <dsp:cNvPr id="0" name=""/>
        <dsp:cNvSpPr/>
      </dsp:nvSpPr>
      <dsp:spPr>
        <a:xfrm>
          <a:off x="197395" y="2126122"/>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FECC3C-EC95-4B7A-9A8E-CA2B022EF37A}">
      <dsp:nvSpPr>
        <dsp:cNvPr id="0" name=""/>
        <dsp:cNvSpPr/>
      </dsp:nvSpPr>
      <dsp:spPr>
        <a:xfrm>
          <a:off x="297510" y="2226237"/>
          <a:ext cx="720002" cy="72000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880D0D-EF4C-4B3A-8740-2C926650F2EA}">
      <dsp:nvSpPr>
        <dsp:cNvPr id="0" name=""/>
        <dsp:cNvSpPr/>
      </dsp:nvSpPr>
      <dsp:spPr>
        <a:xfrm>
          <a:off x="1314819" y="2126122"/>
          <a:ext cx="2169117"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i="0" kern="1200"/>
            <a:t>Showcase</a:t>
          </a:r>
          <a:r>
            <a:rPr lang="en-GB" sz="1400" b="0" i="0" kern="1200"/>
            <a:t> DiSC accomplishments and share future plans </a:t>
          </a:r>
          <a:endParaRPr lang="en-US" sz="1400" kern="1200"/>
        </a:p>
      </dsp:txBody>
      <dsp:txXfrm>
        <a:off x="1314819" y="2126122"/>
        <a:ext cx="2169117" cy="920231"/>
      </dsp:txXfrm>
    </dsp:sp>
    <dsp:sp modelId="{9ADBA257-2048-410A-B14D-863420551701}">
      <dsp:nvSpPr>
        <dsp:cNvPr id="0" name=""/>
        <dsp:cNvSpPr/>
      </dsp:nvSpPr>
      <dsp:spPr>
        <a:xfrm>
          <a:off x="3861889" y="2126122"/>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7602E3-093E-450E-9C91-52659B62895B}">
      <dsp:nvSpPr>
        <dsp:cNvPr id="0" name=""/>
        <dsp:cNvSpPr/>
      </dsp:nvSpPr>
      <dsp:spPr>
        <a:xfrm>
          <a:off x="3962003" y="2226237"/>
          <a:ext cx="720002" cy="72000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8AB750-050E-4BA4-B6D6-124A666495C0}">
      <dsp:nvSpPr>
        <dsp:cNvPr id="0" name=""/>
        <dsp:cNvSpPr/>
      </dsp:nvSpPr>
      <dsp:spPr>
        <a:xfrm>
          <a:off x="4979313" y="2126122"/>
          <a:ext cx="2169117"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kern="1200"/>
            <a:t>Listen</a:t>
          </a:r>
          <a:r>
            <a:rPr lang="en-GB" sz="1400" kern="1200"/>
            <a:t> to your peers' experiences of using digital technology </a:t>
          </a:r>
          <a:endParaRPr lang="en-US" sz="1400" kern="1200"/>
        </a:p>
      </dsp:txBody>
      <dsp:txXfrm>
        <a:off x="4979313" y="2126122"/>
        <a:ext cx="2169117" cy="920231"/>
      </dsp:txXfrm>
    </dsp:sp>
    <dsp:sp modelId="{83D2AAE3-36F0-42EF-AB38-03DD5D778298}">
      <dsp:nvSpPr>
        <dsp:cNvPr id="0" name=""/>
        <dsp:cNvSpPr/>
      </dsp:nvSpPr>
      <dsp:spPr>
        <a:xfrm>
          <a:off x="7526382" y="2126122"/>
          <a:ext cx="920231" cy="92023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C76FDE-1DF8-40F2-9410-1E5E287A783C}">
      <dsp:nvSpPr>
        <dsp:cNvPr id="0" name=""/>
        <dsp:cNvSpPr/>
      </dsp:nvSpPr>
      <dsp:spPr>
        <a:xfrm>
          <a:off x="7626497" y="2226237"/>
          <a:ext cx="720002" cy="72000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6A8A8D4-547E-40F1-A428-1587CC6EF25B}">
      <dsp:nvSpPr>
        <dsp:cNvPr id="0" name=""/>
        <dsp:cNvSpPr/>
      </dsp:nvSpPr>
      <dsp:spPr>
        <a:xfrm>
          <a:off x="8643806" y="2126122"/>
          <a:ext cx="2169117" cy="9202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GB" sz="1400" b="1" kern="1200"/>
            <a:t>Share your experiences</a:t>
          </a:r>
          <a:r>
            <a:rPr lang="en-GB" sz="1400" kern="1200"/>
            <a:t>, views, and requirements   </a:t>
          </a:r>
          <a:endParaRPr lang="en-US" sz="1400" kern="1200"/>
        </a:p>
      </dsp:txBody>
      <dsp:txXfrm>
        <a:off x="8643806" y="2126122"/>
        <a:ext cx="2169117" cy="9202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B6667-9C1B-4549-A73F-854AFDD45257}">
      <dsp:nvSpPr>
        <dsp:cNvPr id="0" name=""/>
        <dsp:cNvSpPr/>
      </dsp:nvSpPr>
      <dsp:spPr>
        <a:xfrm>
          <a:off x="10103780" y="801571"/>
          <a:ext cx="1862529" cy="186217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E4FFAA-4FE4-450B-B8E6-80F6452B71B3}">
      <dsp:nvSpPr>
        <dsp:cNvPr id="0" name=""/>
        <dsp:cNvSpPr/>
      </dsp:nvSpPr>
      <dsp:spPr>
        <a:xfrm>
          <a:off x="10166495" y="863655"/>
          <a:ext cx="1738281" cy="1738008"/>
        </a:xfrm>
        <a:prstGeom prst="ellipse">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484</a:t>
          </a:r>
          <a:r>
            <a:rPr lang="en-GB" sz="1600" kern="1200"/>
            <a:t> </a:t>
          </a:r>
          <a:br>
            <a:rPr lang="en-GB" sz="1600" kern="1200"/>
          </a:br>
          <a:r>
            <a:rPr lang="en-GB" sz="1600" kern="1200"/>
            <a:t>care providers</a:t>
          </a:r>
        </a:p>
      </dsp:txBody>
      <dsp:txXfrm>
        <a:off x="10414990" y="1111988"/>
        <a:ext cx="1241291" cy="1241341"/>
      </dsp:txXfrm>
    </dsp:sp>
    <dsp:sp modelId="{263B2448-BBC5-4359-B1BF-60C8FBCD78C5}">
      <dsp:nvSpPr>
        <dsp:cNvPr id="0" name=""/>
        <dsp:cNvSpPr/>
      </dsp:nvSpPr>
      <dsp:spPr>
        <a:xfrm rot="2700000">
          <a:off x="8179850" y="801362"/>
          <a:ext cx="1862266" cy="1862266"/>
        </a:xfrm>
        <a:prstGeom prst="teardrop">
          <a:avLst>
            <a:gd name="adj" fmla="val 100000"/>
          </a:avLst>
        </a:prstGeom>
        <a:solidFill>
          <a:schemeClr val="accent3">
            <a:hueOff val="-2447104"/>
            <a:satOff val="12719"/>
            <a:lumOff val="2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FDE272-5E03-40A8-8F94-B081F061FEE5}">
      <dsp:nvSpPr>
        <dsp:cNvPr id="0" name=""/>
        <dsp:cNvSpPr/>
      </dsp:nvSpPr>
      <dsp:spPr>
        <a:xfrm>
          <a:off x="8242434" y="863655"/>
          <a:ext cx="1738281" cy="1738008"/>
        </a:xfrm>
        <a:prstGeom prst="ellipse">
          <a:avLst/>
        </a:prstGeom>
        <a:solidFill>
          <a:schemeClr val="lt1">
            <a:alpha val="90000"/>
            <a:hueOff val="0"/>
            <a:satOff val="0"/>
            <a:lumOff val="0"/>
            <a:alphaOff val="0"/>
          </a:schemeClr>
        </a:solidFill>
        <a:ln w="25400" cap="flat" cmpd="sng" algn="ctr">
          <a:solidFill>
            <a:schemeClr val="accent3">
              <a:hueOff val="-2447104"/>
              <a:satOff val="12719"/>
              <a:lumOff val="29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25</a:t>
          </a:r>
          <a:r>
            <a:rPr lang="en-GB" sz="1600" kern="1200"/>
            <a:t> </a:t>
          </a:r>
          <a:br>
            <a:rPr lang="en-GB" sz="1600" kern="1200"/>
          </a:br>
          <a:r>
            <a:rPr lang="en-GB" sz="1600" kern="1200"/>
            <a:t>primary care networks</a:t>
          </a:r>
        </a:p>
      </dsp:txBody>
      <dsp:txXfrm>
        <a:off x="8490929" y="1111988"/>
        <a:ext cx="1241291" cy="1241341"/>
      </dsp:txXfrm>
    </dsp:sp>
    <dsp:sp modelId="{BF71FDE3-19A2-4F97-B8FE-F2676EF51610}">
      <dsp:nvSpPr>
        <dsp:cNvPr id="0" name=""/>
        <dsp:cNvSpPr/>
      </dsp:nvSpPr>
      <dsp:spPr>
        <a:xfrm rot="2700000">
          <a:off x="6255789" y="801362"/>
          <a:ext cx="1862266" cy="1862266"/>
        </a:xfrm>
        <a:prstGeom prst="teardrop">
          <a:avLst>
            <a:gd name="adj" fmla="val 100000"/>
          </a:avLst>
        </a:prstGeom>
        <a:solidFill>
          <a:schemeClr val="accent3">
            <a:hueOff val="-4894208"/>
            <a:satOff val="25438"/>
            <a:lumOff val="5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B736CF-8A55-42C9-8F6D-6F1112D5C400}">
      <dsp:nvSpPr>
        <dsp:cNvPr id="0" name=""/>
        <dsp:cNvSpPr/>
      </dsp:nvSpPr>
      <dsp:spPr>
        <a:xfrm>
          <a:off x="6318373" y="863655"/>
          <a:ext cx="1738281" cy="1738008"/>
        </a:xfrm>
        <a:prstGeom prst="ellipse">
          <a:avLst/>
        </a:prstGeom>
        <a:solidFill>
          <a:schemeClr val="lt1">
            <a:alpha val="90000"/>
            <a:hueOff val="0"/>
            <a:satOff val="0"/>
            <a:lumOff val="0"/>
            <a:alphaOff val="0"/>
          </a:schemeClr>
        </a:solidFill>
        <a:ln w="25400" cap="flat" cmpd="sng" algn="ctr">
          <a:solidFill>
            <a:schemeClr val="accent3">
              <a:hueOff val="-4894208"/>
              <a:satOff val="25438"/>
              <a:lumOff val="59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2</a:t>
          </a:r>
          <a:r>
            <a:rPr lang="en-GB" sz="1600" kern="1200"/>
            <a:t> ambulance services</a:t>
          </a:r>
        </a:p>
      </dsp:txBody>
      <dsp:txXfrm>
        <a:off x="6566868" y="1111988"/>
        <a:ext cx="1241291" cy="1241341"/>
      </dsp:txXfrm>
    </dsp:sp>
    <dsp:sp modelId="{6E06FADC-2490-45D1-8BEE-7624327EF0B7}">
      <dsp:nvSpPr>
        <dsp:cNvPr id="0" name=""/>
        <dsp:cNvSpPr/>
      </dsp:nvSpPr>
      <dsp:spPr>
        <a:xfrm rot="2700000">
          <a:off x="4331727" y="801362"/>
          <a:ext cx="1862266" cy="1862266"/>
        </a:xfrm>
        <a:prstGeom prst="teardrop">
          <a:avLst>
            <a:gd name="adj" fmla="val 100000"/>
          </a:avLst>
        </a:prstGeom>
        <a:solidFill>
          <a:schemeClr val="accent3">
            <a:hueOff val="-7341312"/>
            <a:satOff val="38156"/>
            <a:lumOff val="8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9836E7-62B6-4984-8379-CDCDC07DFDD1}">
      <dsp:nvSpPr>
        <dsp:cNvPr id="0" name=""/>
        <dsp:cNvSpPr/>
      </dsp:nvSpPr>
      <dsp:spPr>
        <a:xfrm>
          <a:off x="4394312" y="863655"/>
          <a:ext cx="1738281" cy="1738008"/>
        </a:xfrm>
        <a:prstGeom prst="ellipse">
          <a:avLst/>
        </a:prstGeom>
        <a:solidFill>
          <a:schemeClr val="lt1">
            <a:alpha val="90000"/>
            <a:hueOff val="0"/>
            <a:satOff val="0"/>
            <a:lumOff val="0"/>
            <a:alphaOff val="0"/>
          </a:schemeClr>
        </a:solidFill>
        <a:ln w="25400" cap="flat" cmpd="sng" algn="ctr">
          <a:solidFill>
            <a:schemeClr val="accent3">
              <a:hueOff val="-7341312"/>
              <a:satOff val="38156"/>
              <a:lumOff val="894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3</a:t>
          </a:r>
          <a:r>
            <a:rPr lang="en-GB" sz="3200" kern="1200"/>
            <a:t> </a:t>
          </a:r>
          <a:br>
            <a:rPr lang="en-GB" sz="1600" kern="1200"/>
          </a:br>
          <a:r>
            <a:rPr lang="en-GB" sz="1600" kern="1200"/>
            <a:t>mental health trusts</a:t>
          </a:r>
        </a:p>
      </dsp:txBody>
      <dsp:txXfrm>
        <a:off x="4641623" y="1111988"/>
        <a:ext cx="1241291" cy="1241341"/>
      </dsp:txXfrm>
    </dsp:sp>
    <dsp:sp modelId="{3F62480F-75BE-425A-9F4C-DAB61C1A2AB6}">
      <dsp:nvSpPr>
        <dsp:cNvPr id="0" name=""/>
        <dsp:cNvSpPr/>
      </dsp:nvSpPr>
      <dsp:spPr>
        <a:xfrm rot="2700000">
          <a:off x="2407666" y="801362"/>
          <a:ext cx="1862266" cy="1862266"/>
        </a:xfrm>
        <a:prstGeom prst="teardrop">
          <a:avLst>
            <a:gd name="adj" fmla="val 100000"/>
          </a:avLst>
        </a:prstGeom>
        <a:solidFill>
          <a:schemeClr val="accent3">
            <a:hueOff val="-9788416"/>
            <a:satOff val="50875"/>
            <a:lumOff val="11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A766BB-7E4E-4AEA-B433-74091D7EF144}">
      <dsp:nvSpPr>
        <dsp:cNvPr id="0" name=""/>
        <dsp:cNvSpPr/>
      </dsp:nvSpPr>
      <dsp:spPr>
        <a:xfrm>
          <a:off x="2470250" y="863655"/>
          <a:ext cx="1738281" cy="1738008"/>
        </a:xfrm>
        <a:prstGeom prst="ellipse">
          <a:avLst/>
        </a:prstGeom>
        <a:solidFill>
          <a:schemeClr val="lt1">
            <a:alpha val="90000"/>
            <a:hueOff val="0"/>
            <a:satOff val="0"/>
            <a:lumOff val="0"/>
            <a:alphaOff val="0"/>
          </a:schemeClr>
        </a:solidFill>
        <a:ln w="25400" cap="flat" cmpd="sng" algn="ctr">
          <a:solidFill>
            <a:schemeClr val="accent3">
              <a:hueOff val="-9788416"/>
              <a:satOff val="50875"/>
              <a:lumOff val="119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2</a:t>
          </a:r>
          <a:r>
            <a:rPr lang="en-GB" sz="1600" kern="1200"/>
            <a:t> </a:t>
          </a:r>
          <a:br>
            <a:rPr lang="en-GB" sz="1600" kern="1200"/>
          </a:br>
          <a:r>
            <a:rPr lang="en-GB" sz="1600" kern="1200"/>
            <a:t>acute trusts</a:t>
          </a:r>
        </a:p>
      </dsp:txBody>
      <dsp:txXfrm>
        <a:off x="2717562" y="1111988"/>
        <a:ext cx="1241291" cy="1241341"/>
      </dsp:txXfrm>
    </dsp:sp>
    <dsp:sp modelId="{0BCC0D7F-1F9E-4558-A363-FC29179C9AF1}">
      <dsp:nvSpPr>
        <dsp:cNvPr id="0" name=""/>
        <dsp:cNvSpPr/>
      </dsp:nvSpPr>
      <dsp:spPr>
        <a:xfrm rot="2700000">
          <a:off x="483605" y="801362"/>
          <a:ext cx="1862266" cy="1862266"/>
        </a:xfrm>
        <a:prstGeom prst="teardrop">
          <a:avLst>
            <a:gd name="adj" fmla="val 100000"/>
          </a:avLst>
        </a:prstGeom>
        <a:solidFill>
          <a:schemeClr val="accent3">
            <a:hueOff val="-12235519"/>
            <a:satOff val="63594"/>
            <a:lumOff val="14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FF99E3-390A-410E-A010-6A0AED61E981}">
      <dsp:nvSpPr>
        <dsp:cNvPr id="0" name=""/>
        <dsp:cNvSpPr/>
      </dsp:nvSpPr>
      <dsp:spPr>
        <a:xfrm>
          <a:off x="545006" y="863655"/>
          <a:ext cx="1738281" cy="1738008"/>
        </a:xfrm>
        <a:prstGeom prst="ellipse">
          <a:avLst/>
        </a:prstGeom>
        <a:solidFill>
          <a:schemeClr val="lt1">
            <a:alpha val="90000"/>
            <a:hueOff val="0"/>
            <a:satOff val="0"/>
            <a:lumOff val="0"/>
            <a:alphaOff val="0"/>
          </a:schemeClr>
        </a:solidFill>
        <a:ln w="25400" cap="flat" cmpd="sng" algn="ctr">
          <a:solidFill>
            <a:schemeClr val="accent3">
              <a:hueOff val="-12235519"/>
              <a:satOff val="63594"/>
              <a:lumOff val="14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b="1" kern="1200"/>
            <a:t>4</a:t>
          </a:r>
          <a:r>
            <a:rPr lang="en-GB" sz="1600" kern="1200"/>
            <a:t> </a:t>
          </a:r>
          <a:br>
            <a:rPr lang="en-GB" sz="1600" kern="1200"/>
          </a:br>
          <a:r>
            <a:rPr lang="en-GB" sz="1600" kern="1200"/>
            <a:t>local authorities</a:t>
          </a:r>
        </a:p>
      </dsp:txBody>
      <dsp:txXfrm>
        <a:off x="793501" y="1111988"/>
        <a:ext cx="1241291" cy="12413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0A8E9-024B-4418-991A-BC849B3D4391}">
      <dsp:nvSpPr>
        <dsp:cNvPr id="0" name=""/>
        <dsp:cNvSpPr/>
      </dsp:nvSpPr>
      <dsp:spPr>
        <a:xfrm>
          <a:off x="0" y="798"/>
          <a:ext cx="11172331" cy="1198284"/>
        </a:xfrm>
        <a:prstGeom prst="roundRect">
          <a:avLst>
            <a:gd name="adj" fmla="val 10000"/>
          </a:avLst>
        </a:prstGeom>
        <a:solidFill>
          <a:schemeClr val="accent4">
            <a:lumMod val="20000"/>
            <a:lumOff val="80000"/>
          </a:schemeClr>
        </a:solidFill>
        <a:ln>
          <a:noFill/>
        </a:ln>
        <a:effectLst/>
      </dsp:spPr>
      <dsp:style>
        <a:lnRef idx="0">
          <a:scrgbClr r="0" g="0" b="0"/>
        </a:lnRef>
        <a:fillRef idx="1">
          <a:scrgbClr r="0" g="0" b="0"/>
        </a:fillRef>
        <a:effectRef idx="0">
          <a:scrgbClr r="0" g="0" b="0"/>
        </a:effectRef>
        <a:fontRef idx="minor"/>
      </dsp:style>
    </dsp:sp>
    <dsp:sp modelId="{D5AEE5FE-1D59-4CFF-9E48-488E549CB2CA}">
      <dsp:nvSpPr>
        <dsp:cNvPr id="0" name=""/>
        <dsp:cNvSpPr/>
      </dsp:nvSpPr>
      <dsp:spPr>
        <a:xfrm>
          <a:off x="212901" y="120832"/>
          <a:ext cx="958215" cy="95821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B3CCE2-03F1-4628-BBC4-3AAB64FAB807}">
      <dsp:nvSpPr>
        <dsp:cNvPr id="0" name=""/>
        <dsp:cNvSpPr/>
      </dsp:nvSpPr>
      <dsp:spPr>
        <a:xfrm>
          <a:off x="1384018" y="798"/>
          <a:ext cx="9788312" cy="1198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18" tIns="126818" rIns="126818" bIns="126818" numCol="1" spcCol="1270" anchor="ctr" anchorCtr="0">
          <a:noAutofit/>
        </a:bodyPr>
        <a:lstStyle/>
        <a:p>
          <a:pPr marL="0" lvl="0" indent="0" algn="l" defTabSz="666750">
            <a:lnSpc>
              <a:spcPct val="100000"/>
            </a:lnSpc>
            <a:spcBef>
              <a:spcPct val="0"/>
            </a:spcBef>
            <a:spcAft>
              <a:spcPct val="35000"/>
            </a:spcAft>
            <a:buNone/>
          </a:pPr>
          <a:r>
            <a:rPr lang="en-GB" sz="1500" b="1" kern="1200"/>
            <a:t>Timeframe – </a:t>
          </a:r>
          <a:r>
            <a:rPr lang="en-GB" sz="1500" b="0" kern="1200"/>
            <a:t>almost all the schemes are funded on a proof-of-concept basis working with new or evolving technology, not long enough timeframe to produce evidence of long-term impact. </a:t>
          </a:r>
        </a:p>
      </dsp:txBody>
      <dsp:txXfrm>
        <a:off x="1384018" y="798"/>
        <a:ext cx="9788312" cy="1198284"/>
      </dsp:txXfrm>
    </dsp:sp>
    <dsp:sp modelId="{A2F360F8-BC9E-4E4F-9CCB-36D7CBA0EC69}">
      <dsp:nvSpPr>
        <dsp:cNvPr id="0" name=""/>
        <dsp:cNvSpPr/>
      </dsp:nvSpPr>
      <dsp:spPr>
        <a:xfrm>
          <a:off x="0" y="1498653"/>
          <a:ext cx="11172331" cy="1532198"/>
        </a:xfrm>
        <a:prstGeom prst="roundRect">
          <a:avLst>
            <a:gd name="adj" fmla="val 10000"/>
          </a:avLst>
        </a:prstGeom>
        <a:solidFill>
          <a:schemeClr val="accent4">
            <a:lumMod val="20000"/>
            <a:lumOff val="80000"/>
          </a:schemeClr>
        </a:solidFill>
        <a:ln>
          <a:noFill/>
        </a:ln>
        <a:effectLst/>
      </dsp:spPr>
      <dsp:style>
        <a:lnRef idx="0">
          <a:scrgbClr r="0" g="0" b="0"/>
        </a:lnRef>
        <a:fillRef idx="1">
          <a:scrgbClr r="0" g="0" b="0"/>
        </a:fillRef>
        <a:effectRef idx="0">
          <a:scrgbClr r="0" g="0" b="0"/>
        </a:effectRef>
        <a:fontRef idx="minor"/>
      </dsp:style>
    </dsp:sp>
    <dsp:sp modelId="{5D4F5CA9-2E9D-4257-8712-18BE4336D0C9}">
      <dsp:nvSpPr>
        <dsp:cNvPr id="0" name=""/>
        <dsp:cNvSpPr/>
      </dsp:nvSpPr>
      <dsp:spPr>
        <a:xfrm>
          <a:off x="212901" y="1785645"/>
          <a:ext cx="958215" cy="95821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23C651-4D7E-4856-BFBE-75FC9495DB08}">
      <dsp:nvSpPr>
        <dsp:cNvPr id="0" name=""/>
        <dsp:cNvSpPr/>
      </dsp:nvSpPr>
      <dsp:spPr>
        <a:xfrm>
          <a:off x="1384018" y="1648355"/>
          <a:ext cx="9788312" cy="1198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18" tIns="126818" rIns="126818" bIns="126818" numCol="1" spcCol="1270" anchor="ctr" anchorCtr="0">
          <a:noAutofit/>
        </a:bodyPr>
        <a:lstStyle/>
        <a:p>
          <a:pPr marL="0" lvl="0" indent="0" algn="l" defTabSz="666750">
            <a:lnSpc>
              <a:spcPct val="100000"/>
            </a:lnSpc>
            <a:spcBef>
              <a:spcPct val="0"/>
            </a:spcBef>
            <a:spcAft>
              <a:spcPct val="35000"/>
            </a:spcAft>
            <a:buNone/>
          </a:pPr>
          <a:r>
            <a:rPr lang="en-GB" sz="1500" b="1" kern="1200"/>
            <a:t>DiSC team sustainability – </a:t>
          </a:r>
          <a:r>
            <a:rPr lang="en-GB" sz="1500" b="0" kern="1200"/>
            <a:t>formed in 2021, we brought together the four local authorities, hospitals and community services to support adult social care digital transformation across BLMK. As the national funding reduces each year, it’s difficult to sustain the current model for future transformation and support the delivery of strategic priorities consistently. </a:t>
          </a:r>
        </a:p>
      </dsp:txBody>
      <dsp:txXfrm>
        <a:off x="1384018" y="1648355"/>
        <a:ext cx="9788312" cy="1198284"/>
      </dsp:txXfrm>
    </dsp:sp>
    <dsp:sp modelId="{A65B0204-70CB-4145-8BEE-C2FA81BB36FF}">
      <dsp:nvSpPr>
        <dsp:cNvPr id="0" name=""/>
        <dsp:cNvSpPr/>
      </dsp:nvSpPr>
      <dsp:spPr>
        <a:xfrm>
          <a:off x="0" y="3330423"/>
          <a:ext cx="11172331" cy="1198284"/>
        </a:xfrm>
        <a:prstGeom prst="roundRect">
          <a:avLst>
            <a:gd name="adj" fmla="val 10000"/>
          </a:avLst>
        </a:prstGeom>
        <a:solidFill>
          <a:schemeClr val="accent4">
            <a:lumMod val="20000"/>
            <a:lumOff val="80000"/>
          </a:schemeClr>
        </a:solidFill>
        <a:ln>
          <a:noFill/>
        </a:ln>
        <a:effectLst/>
      </dsp:spPr>
      <dsp:style>
        <a:lnRef idx="0">
          <a:scrgbClr r="0" g="0" b="0"/>
        </a:lnRef>
        <a:fillRef idx="1">
          <a:scrgbClr r="0" g="0" b="0"/>
        </a:fillRef>
        <a:effectRef idx="0">
          <a:scrgbClr r="0" g="0" b="0"/>
        </a:effectRef>
        <a:fontRef idx="minor"/>
      </dsp:style>
    </dsp:sp>
    <dsp:sp modelId="{8A5F8504-4E5A-40B0-AFD0-D4E336BD2219}">
      <dsp:nvSpPr>
        <dsp:cNvPr id="0" name=""/>
        <dsp:cNvSpPr/>
      </dsp:nvSpPr>
      <dsp:spPr>
        <a:xfrm>
          <a:off x="212901" y="3450457"/>
          <a:ext cx="958215" cy="95821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1890A1-2E61-4C60-8E9A-1EF58AB23661}">
      <dsp:nvSpPr>
        <dsp:cNvPr id="0" name=""/>
        <dsp:cNvSpPr/>
      </dsp:nvSpPr>
      <dsp:spPr>
        <a:xfrm>
          <a:off x="1384018" y="3331221"/>
          <a:ext cx="9788312" cy="1198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6818" tIns="126818" rIns="126818" bIns="126818" numCol="1" spcCol="1270" anchor="ctr" anchorCtr="0">
          <a:noAutofit/>
        </a:bodyPr>
        <a:lstStyle/>
        <a:p>
          <a:pPr marL="0" lvl="0" indent="0" algn="l" defTabSz="666750">
            <a:lnSpc>
              <a:spcPct val="100000"/>
            </a:lnSpc>
            <a:spcBef>
              <a:spcPct val="0"/>
            </a:spcBef>
            <a:spcAft>
              <a:spcPct val="35000"/>
            </a:spcAft>
            <a:buNone/>
          </a:pPr>
          <a:r>
            <a:rPr lang="en-GB" sz="1500" b="1" kern="1200"/>
            <a:t>Building confidence with the care sector – </a:t>
          </a:r>
          <a:r>
            <a:rPr lang="en-GB" sz="1500" b="0" kern="1200"/>
            <a:t>barriers to engage and trust include change management, digital literacy, and data security and privacy concerns. We have continuously encouraged and supported through regular communication and engagement, providing resources, and strengthening relationships.</a:t>
          </a:r>
          <a:endParaRPr lang="en-US" sz="1500" b="0" kern="1200"/>
        </a:p>
      </dsp:txBody>
      <dsp:txXfrm>
        <a:off x="1384018" y="3331221"/>
        <a:ext cx="9788312" cy="11982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2CF99-6EF1-422D-ACAB-9FFB1E5CBB70}">
      <dsp:nvSpPr>
        <dsp:cNvPr id="0" name=""/>
        <dsp:cNvSpPr/>
      </dsp:nvSpPr>
      <dsp:spPr>
        <a:xfrm>
          <a:off x="2299999" y="1367828"/>
          <a:ext cx="1576703" cy="1051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B165AB6B-C89C-4218-AC49-5524B34A0188}">
      <dsp:nvSpPr>
        <dsp:cNvPr id="0" name=""/>
        <dsp:cNvSpPr/>
      </dsp:nvSpPr>
      <dsp:spPr>
        <a:xfrm>
          <a:off x="3009836" y="1367835"/>
          <a:ext cx="1787488" cy="17874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tx1"/>
              </a:solidFill>
            </a:rPr>
            <a:t>Year 1 </a:t>
          </a:r>
          <a:br>
            <a:rPr lang="en-GB" sz="1800" b="1" kern="1200">
              <a:solidFill>
                <a:schemeClr val="tx1"/>
              </a:solidFill>
            </a:rPr>
          </a:br>
          <a:r>
            <a:rPr lang="en-GB" sz="1400" b="1" kern="1200">
              <a:solidFill>
                <a:schemeClr val="tx1"/>
              </a:solidFill>
            </a:rPr>
            <a:t>(partial year)</a:t>
          </a:r>
        </a:p>
        <a:p>
          <a:pPr marL="0" lvl="0" indent="0" algn="ctr" defTabSz="800100">
            <a:lnSpc>
              <a:spcPct val="90000"/>
            </a:lnSpc>
            <a:spcBef>
              <a:spcPct val="0"/>
            </a:spcBef>
            <a:spcAft>
              <a:spcPct val="35000"/>
            </a:spcAft>
            <a:buNone/>
          </a:pPr>
          <a:r>
            <a:rPr lang="en-GB" sz="1800" b="1" kern="1200">
              <a:solidFill>
                <a:schemeClr val="tx1"/>
              </a:solidFill>
            </a:rPr>
            <a:t>2021/22</a:t>
          </a:r>
        </a:p>
        <a:p>
          <a:pPr marL="0" lvl="0" indent="0" algn="ctr" defTabSz="800100">
            <a:lnSpc>
              <a:spcPct val="90000"/>
            </a:lnSpc>
            <a:spcBef>
              <a:spcPct val="0"/>
            </a:spcBef>
            <a:spcAft>
              <a:spcPct val="35000"/>
            </a:spcAft>
            <a:buNone/>
          </a:pPr>
          <a:r>
            <a:rPr lang="en-GB" sz="1800" kern="1200">
              <a:solidFill>
                <a:schemeClr val="tx1"/>
              </a:solidFill>
            </a:rPr>
            <a:t>£738,000</a:t>
          </a:r>
        </a:p>
      </dsp:txBody>
      <dsp:txXfrm>
        <a:off x="3271608" y="1629607"/>
        <a:ext cx="1263944" cy="1263944"/>
      </dsp:txXfrm>
    </dsp:sp>
    <dsp:sp modelId="{CA008029-C9E2-4A0A-A0C2-9D7E282613C5}">
      <dsp:nvSpPr>
        <dsp:cNvPr id="0" name=""/>
        <dsp:cNvSpPr/>
      </dsp:nvSpPr>
      <dsp:spPr>
        <a:xfrm>
          <a:off x="4930661" y="1367828"/>
          <a:ext cx="1576703" cy="1051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D3374B72-A46E-4C80-B11E-787EC6B4BAF1}">
      <dsp:nvSpPr>
        <dsp:cNvPr id="0" name=""/>
        <dsp:cNvSpPr/>
      </dsp:nvSpPr>
      <dsp:spPr>
        <a:xfrm>
          <a:off x="4929898" y="1367835"/>
          <a:ext cx="1787488" cy="17874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tx1"/>
              </a:solidFill>
            </a:rPr>
            <a:t>Year 2</a:t>
          </a:r>
        </a:p>
        <a:p>
          <a:pPr marL="0" lvl="0" indent="0" algn="ctr" defTabSz="800100">
            <a:lnSpc>
              <a:spcPct val="90000"/>
            </a:lnSpc>
            <a:spcBef>
              <a:spcPct val="0"/>
            </a:spcBef>
            <a:spcAft>
              <a:spcPct val="35000"/>
            </a:spcAft>
            <a:buNone/>
          </a:pPr>
          <a:r>
            <a:rPr lang="en-GB" sz="1800" b="1" kern="1200">
              <a:solidFill>
                <a:schemeClr val="tx1"/>
              </a:solidFill>
            </a:rPr>
            <a:t>2022/23</a:t>
          </a:r>
        </a:p>
        <a:p>
          <a:pPr marL="0" lvl="0" indent="0" algn="ctr" defTabSz="800100">
            <a:lnSpc>
              <a:spcPct val="90000"/>
            </a:lnSpc>
            <a:spcBef>
              <a:spcPct val="0"/>
            </a:spcBef>
            <a:spcAft>
              <a:spcPct val="35000"/>
            </a:spcAft>
            <a:buNone/>
          </a:pPr>
          <a:r>
            <a:rPr lang="en-GB" sz="1800" b="0" kern="1200">
              <a:solidFill>
                <a:schemeClr val="tx1"/>
              </a:solidFill>
            </a:rPr>
            <a:t>£2,096,079</a:t>
          </a:r>
          <a:endParaRPr lang="en-GB" sz="1800" kern="1200">
            <a:solidFill>
              <a:schemeClr val="tx1"/>
            </a:solidFill>
          </a:endParaRPr>
        </a:p>
      </dsp:txBody>
      <dsp:txXfrm>
        <a:off x="5191670" y="1629607"/>
        <a:ext cx="1263944" cy="1263944"/>
      </dsp:txXfrm>
    </dsp:sp>
    <dsp:sp modelId="{B08898BA-1594-4957-9419-CA0DE52539FE}">
      <dsp:nvSpPr>
        <dsp:cNvPr id="0" name=""/>
        <dsp:cNvSpPr/>
      </dsp:nvSpPr>
      <dsp:spPr>
        <a:xfrm>
          <a:off x="7572123" y="1340548"/>
          <a:ext cx="1576703" cy="1051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C07941D7-EC56-4F9B-9F6A-1F1C4564C9F7}">
      <dsp:nvSpPr>
        <dsp:cNvPr id="0" name=""/>
        <dsp:cNvSpPr/>
      </dsp:nvSpPr>
      <dsp:spPr>
        <a:xfrm>
          <a:off x="6886283" y="1367835"/>
          <a:ext cx="1787488" cy="17874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tx1"/>
              </a:solidFill>
            </a:rPr>
            <a:t>Year 3</a:t>
          </a:r>
        </a:p>
        <a:p>
          <a:pPr marL="0" lvl="0" indent="0" algn="ctr" defTabSz="800100">
            <a:lnSpc>
              <a:spcPct val="90000"/>
            </a:lnSpc>
            <a:spcBef>
              <a:spcPct val="0"/>
            </a:spcBef>
            <a:spcAft>
              <a:spcPct val="35000"/>
            </a:spcAft>
            <a:buNone/>
          </a:pPr>
          <a:r>
            <a:rPr lang="en-GB" sz="1800" b="1" kern="1200">
              <a:solidFill>
                <a:schemeClr val="tx1"/>
              </a:solidFill>
            </a:rPr>
            <a:t>2023/24</a:t>
          </a:r>
        </a:p>
        <a:p>
          <a:pPr marL="0" lvl="0" indent="0" algn="ctr" defTabSz="800100">
            <a:lnSpc>
              <a:spcPct val="90000"/>
            </a:lnSpc>
            <a:spcBef>
              <a:spcPct val="0"/>
            </a:spcBef>
            <a:spcAft>
              <a:spcPct val="35000"/>
            </a:spcAft>
            <a:buNone/>
          </a:pPr>
          <a:r>
            <a:rPr lang="en-GB" sz="1800" b="0" kern="1200">
              <a:solidFill>
                <a:schemeClr val="tx1"/>
              </a:solidFill>
            </a:rPr>
            <a:t>£1,592,610 </a:t>
          </a:r>
          <a:endParaRPr lang="en-GB" sz="1800" kern="1200">
            <a:solidFill>
              <a:schemeClr val="tx1"/>
            </a:solidFill>
          </a:endParaRPr>
        </a:p>
      </dsp:txBody>
      <dsp:txXfrm>
        <a:off x="7148055" y="1629607"/>
        <a:ext cx="1263944" cy="1263944"/>
      </dsp:txXfrm>
    </dsp:sp>
    <dsp:sp modelId="{EEDF0F2A-6203-4610-A6DC-0EB56E7C38CF}">
      <dsp:nvSpPr>
        <dsp:cNvPr id="0" name=""/>
        <dsp:cNvSpPr/>
      </dsp:nvSpPr>
      <dsp:spPr>
        <a:xfrm>
          <a:off x="10401560" y="1367828"/>
          <a:ext cx="1576703" cy="1051661"/>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D6F81FA2-8E23-4082-8240-E4CADDBB5238}">
      <dsp:nvSpPr>
        <dsp:cNvPr id="0" name=""/>
        <dsp:cNvSpPr/>
      </dsp:nvSpPr>
      <dsp:spPr>
        <a:xfrm>
          <a:off x="8807834" y="1367835"/>
          <a:ext cx="1787488" cy="17874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tx1"/>
              </a:solidFill>
            </a:rPr>
            <a:t>Year 4 </a:t>
          </a:r>
          <a:br>
            <a:rPr lang="en-GB" sz="1800" b="1" kern="1200">
              <a:solidFill>
                <a:schemeClr val="tx1"/>
              </a:solidFill>
            </a:rPr>
          </a:br>
          <a:r>
            <a:rPr lang="en-GB" sz="1400" b="1" kern="1200">
              <a:solidFill>
                <a:schemeClr val="tx1"/>
              </a:solidFill>
            </a:rPr>
            <a:t>(partial year)</a:t>
          </a:r>
        </a:p>
        <a:p>
          <a:pPr marL="0" lvl="0" indent="0" algn="ctr" defTabSz="800100">
            <a:lnSpc>
              <a:spcPct val="90000"/>
            </a:lnSpc>
            <a:spcBef>
              <a:spcPct val="0"/>
            </a:spcBef>
            <a:spcAft>
              <a:spcPct val="35000"/>
            </a:spcAft>
            <a:buNone/>
          </a:pPr>
          <a:r>
            <a:rPr lang="en-GB" sz="1800" b="1" kern="1200">
              <a:solidFill>
                <a:schemeClr val="tx1"/>
              </a:solidFill>
            </a:rPr>
            <a:t>2024/25</a:t>
          </a:r>
        </a:p>
        <a:p>
          <a:pPr marL="0" lvl="0" indent="0" algn="ctr" defTabSz="800100">
            <a:lnSpc>
              <a:spcPct val="90000"/>
            </a:lnSpc>
            <a:spcBef>
              <a:spcPct val="0"/>
            </a:spcBef>
            <a:spcAft>
              <a:spcPct val="35000"/>
            </a:spcAft>
            <a:buNone/>
          </a:pPr>
          <a:r>
            <a:rPr lang="en-GB" sz="1800" b="0" kern="1200">
              <a:solidFill>
                <a:schemeClr val="tx1"/>
              </a:solidFill>
            </a:rPr>
            <a:t>£936,549</a:t>
          </a:r>
          <a:endParaRPr lang="en-GB" sz="1800" kern="1200">
            <a:solidFill>
              <a:schemeClr val="tx1"/>
            </a:solidFill>
          </a:endParaRPr>
        </a:p>
      </dsp:txBody>
      <dsp:txXfrm>
        <a:off x="9069606" y="1629607"/>
        <a:ext cx="1263944" cy="12639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AD9F4C-7036-4CD3-AD5D-4ECC4F1AC489}">
      <dsp:nvSpPr>
        <dsp:cNvPr id="0" name=""/>
        <dsp:cNvSpPr/>
      </dsp:nvSpPr>
      <dsp:spPr>
        <a:xfrm>
          <a:off x="2055253" y="1732731"/>
          <a:ext cx="2117782" cy="2117782"/>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a:solidFill>
                <a:schemeClr val="tx1"/>
              </a:solidFill>
            </a:rPr>
            <a:t>Digital </a:t>
          </a:r>
          <a:br>
            <a:rPr lang="en-GB" sz="1400" b="1" kern="1200">
              <a:solidFill>
                <a:schemeClr val="tx1"/>
              </a:solidFill>
            </a:rPr>
          </a:br>
          <a:r>
            <a:rPr lang="en-GB" sz="1400" b="1" kern="1200">
              <a:solidFill>
                <a:schemeClr val="tx1"/>
              </a:solidFill>
            </a:rPr>
            <a:t>records</a:t>
          </a:r>
        </a:p>
      </dsp:txBody>
      <dsp:txXfrm>
        <a:off x="2481021" y="2228811"/>
        <a:ext cx="1266246" cy="1088584"/>
      </dsp:txXfrm>
    </dsp:sp>
    <dsp:sp modelId="{56A67E93-307C-4A15-8E75-E4898F22A252}">
      <dsp:nvSpPr>
        <dsp:cNvPr id="0" name=""/>
        <dsp:cNvSpPr/>
      </dsp:nvSpPr>
      <dsp:spPr>
        <a:xfrm>
          <a:off x="910634" y="1200621"/>
          <a:ext cx="1540205" cy="1540205"/>
        </a:xfrm>
        <a:prstGeom prst="gear6">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b="1" kern="1200"/>
        </a:p>
      </dsp:txBody>
      <dsp:txXfrm>
        <a:off x="1298385" y="1590716"/>
        <a:ext cx="764703" cy="760015"/>
      </dsp:txXfrm>
    </dsp:sp>
    <dsp:sp modelId="{24C5D4B7-17A3-497B-B041-5999D85A1F5B}">
      <dsp:nvSpPr>
        <dsp:cNvPr id="0" name=""/>
        <dsp:cNvSpPr/>
      </dsp:nvSpPr>
      <dsp:spPr>
        <a:xfrm rot="20700000">
          <a:off x="1685761" y="169579"/>
          <a:ext cx="1509087" cy="1509087"/>
        </a:xfrm>
        <a:prstGeom prst="gear6">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b="1" kern="1200"/>
        </a:p>
      </dsp:txBody>
      <dsp:txXfrm rot="-20700000">
        <a:off x="2016748" y="500566"/>
        <a:ext cx="847113" cy="847113"/>
      </dsp:txXfrm>
    </dsp:sp>
    <dsp:sp modelId="{C82679F2-5D79-4180-8463-44D7E4D05ED7}">
      <dsp:nvSpPr>
        <dsp:cNvPr id="0" name=""/>
        <dsp:cNvSpPr/>
      </dsp:nvSpPr>
      <dsp:spPr>
        <a:xfrm>
          <a:off x="1888675" y="1415280"/>
          <a:ext cx="2710761" cy="2710761"/>
        </a:xfrm>
        <a:prstGeom prst="circularArrow">
          <a:avLst>
            <a:gd name="adj1" fmla="val 4687"/>
            <a:gd name="adj2" fmla="val 299029"/>
            <a:gd name="adj3" fmla="val 2507503"/>
            <a:gd name="adj4" fmla="val 1588006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AAB5CB-B7F7-4741-BAF6-501BDC857B15}">
      <dsp:nvSpPr>
        <dsp:cNvPr id="0" name=""/>
        <dsp:cNvSpPr/>
      </dsp:nvSpPr>
      <dsp:spPr>
        <a:xfrm>
          <a:off x="550321" y="892850"/>
          <a:ext cx="1969537" cy="1969537"/>
        </a:xfrm>
        <a:prstGeom prst="leftCircularArrow">
          <a:avLst>
            <a:gd name="adj1" fmla="val 6452"/>
            <a:gd name="adj2" fmla="val 429999"/>
            <a:gd name="adj3" fmla="val 10489124"/>
            <a:gd name="adj4" fmla="val 14837806"/>
            <a:gd name="adj5" fmla="val 7527"/>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1AAB05BC-30D6-44AA-9F4E-20FD0A6FCCE6}">
      <dsp:nvSpPr>
        <dsp:cNvPr id="0" name=""/>
        <dsp:cNvSpPr/>
      </dsp:nvSpPr>
      <dsp:spPr>
        <a:xfrm>
          <a:off x="1336693" y="-159491"/>
          <a:ext cx="2123558" cy="2123558"/>
        </a:xfrm>
        <a:prstGeom prst="circularArrow">
          <a:avLst>
            <a:gd name="adj1" fmla="val 5984"/>
            <a:gd name="adj2" fmla="val 394124"/>
            <a:gd name="adj3" fmla="val 13313824"/>
            <a:gd name="adj4" fmla="val 10508221"/>
            <a:gd name="adj5" fmla="val 6981"/>
          </a:avLst>
        </a:prstGeom>
        <a:solidFill>
          <a:schemeClr val="accent3">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D51A17-B4C7-4720-80D4-B8E99155E332}">
      <dsp:nvSpPr>
        <dsp:cNvPr id="0" name=""/>
        <dsp:cNvSpPr/>
      </dsp:nvSpPr>
      <dsp:spPr>
        <a:xfrm>
          <a:off x="608201" y="2381"/>
          <a:ext cx="3095309" cy="185718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Clr>
              <a:schemeClr val="tx1"/>
            </a:buClr>
            <a:buFont typeface="Arial" panose="020B0604020202020204" pitchFamily="34" charset="0"/>
            <a:buNone/>
          </a:pPr>
          <a:r>
            <a:rPr lang="en-GB" sz="2000" kern="1200"/>
            <a:t>We have effective </a:t>
          </a:r>
          <a:r>
            <a:rPr lang="en-GB" sz="2000" b="1" kern="1200"/>
            <a:t>collaboration between health and social care partners</a:t>
          </a:r>
          <a:endParaRPr lang="en-GB" sz="2000" kern="1200"/>
        </a:p>
      </dsp:txBody>
      <dsp:txXfrm>
        <a:off x="608201" y="2381"/>
        <a:ext cx="3095309" cy="1857185"/>
      </dsp:txXfrm>
    </dsp:sp>
    <dsp:sp modelId="{F1C70EB6-4928-4A6A-AE4E-58BF1665AC42}">
      <dsp:nvSpPr>
        <dsp:cNvPr id="0" name=""/>
        <dsp:cNvSpPr/>
      </dsp:nvSpPr>
      <dsp:spPr>
        <a:xfrm>
          <a:off x="4013040" y="2381"/>
          <a:ext cx="3095309" cy="1857185"/>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We are </a:t>
          </a:r>
          <a:r>
            <a:rPr lang="en-GB" sz="2000" b="1" kern="1200"/>
            <a:t>increasingly familiar with working together</a:t>
          </a:r>
          <a:r>
            <a:rPr lang="en-GB" sz="2000" kern="1200"/>
            <a:t> </a:t>
          </a:r>
        </a:p>
      </dsp:txBody>
      <dsp:txXfrm>
        <a:off x="4013040" y="2381"/>
        <a:ext cx="3095309" cy="1857185"/>
      </dsp:txXfrm>
    </dsp:sp>
    <dsp:sp modelId="{0B1CB338-4A3D-4888-B064-124D90293C87}">
      <dsp:nvSpPr>
        <dsp:cNvPr id="0" name=""/>
        <dsp:cNvSpPr/>
      </dsp:nvSpPr>
      <dsp:spPr>
        <a:xfrm>
          <a:off x="7417880" y="2381"/>
          <a:ext cx="3095309" cy="1857185"/>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The way we do business is to </a:t>
          </a:r>
          <a:r>
            <a:rPr lang="en-GB" sz="2000" b="1" kern="1200"/>
            <a:t>co-design with care providers and product companies </a:t>
          </a:r>
        </a:p>
      </dsp:txBody>
      <dsp:txXfrm>
        <a:off x="7417880" y="2381"/>
        <a:ext cx="3095309" cy="1857185"/>
      </dsp:txXfrm>
    </dsp:sp>
    <dsp:sp modelId="{AF472D6B-6FFE-426E-ABA5-275649A13318}">
      <dsp:nvSpPr>
        <dsp:cNvPr id="0" name=""/>
        <dsp:cNvSpPr/>
      </dsp:nvSpPr>
      <dsp:spPr>
        <a:xfrm>
          <a:off x="608201" y="2169097"/>
          <a:ext cx="3095309" cy="1857185"/>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Our annual</a:t>
          </a:r>
          <a:r>
            <a:rPr lang="en-GB" sz="2000" b="1" kern="1200"/>
            <a:t> Digitising Social Care event</a:t>
          </a:r>
          <a:r>
            <a:rPr lang="en-GB" sz="2000" kern="1200"/>
            <a:t> is open to the care market and digital system providers</a:t>
          </a:r>
        </a:p>
      </dsp:txBody>
      <dsp:txXfrm>
        <a:off x="608201" y="2169097"/>
        <a:ext cx="3095309" cy="1857185"/>
      </dsp:txXfrm>
    </dsp:sp>
    <dsp:sp modelId="{9D204FFA-E51A-46E7-8958-1DF84A892127}">
      <dsp:nvSpPr>
        <dsp:cNvPr id="0" name=""/>
        <dsp:cNvSpPr/>
      </dsp:nvSpPr>
      <dsp:spPr>
        <a:xfrm>
          <a:off x="4013040" y="2169097"/>
          <a:ext cx="3095309" cy="1857185"/>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We attend </a:t>
          </a:r>
          <a:r>
            <a:rPr lang="en-GB" sz="2000" b="1" kern="1200"/>
            <a:t>regular meetings </a:t>
          </a:r>
          <a:r>
            <a:rPr lang="en-GB" sz="2000" kern="1200"/>
            <a:t>to ensure our partners are updated on our progress</a:t>
          </a:r>
        </a:p>
      </dsp:txBody>
      <dsp:txXfrm>
        <a:off x="4013040" y="2169097"/>
        <a:ext cx="3095309" cy="1857185"/>
      </dsp:txXfrm>
    </dsp:sp>
    <dsp:sp modelId="{F55C40A8-D6E2-43EB-A584-74C7746F656F}">
      <dsp:nvSpPr>
        <dsp:cNvPr id="0" name=""/>
        <dsp:cNvSpPr/>
      </dsp:nvSpPr>
      <dsp:spPr>
        <a:xfrm>
          <a:off x="7417880" y="2169097"/>
          <a:ext cx="3095309" cy="185718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We </a:t>
          </a:r>
          <a:r>
            <a:rPr lang="en-GB" sz="2000" b="1" kern="1200"/>
            <a:t>regularly review how are products are working </a:t>
          </a:r>
          <a:r>
            <a:rPr lang="en-GB" sz="2000" kern="1200"/>
            <a:t>to ensure they meet the needs of care homes and residents</a:t>
          </a:r>
        </a:p>
      </dsp:txBody>
      <dsp:txXfrm>
        <a:off x="7417880" y="2169097"/>
        <a:ext cx="3095309" cy="18571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0A8E9-024B-4418-991A-BC849B3D4391}">
      <dsp:nvSpPr>
        <dsp:cNvPr id="0" name=""/>
        <dsp:cNvSpPr/>
      </dsp:nvSpPr>
      <dsp:spPr>
        <a:xfrm>
          <a:off x="0" y="1871"/>
          <a:ext cx="11172331" cy="948280"/>
        </a:xfrm>
        <a:prstGeom prst="roundRect">
          <a:avLst>
            <a:gd name="adj" fmla="val 10000"/>
          </a:avLst>
        </a:prstGeom>
        <a:solidFill>
          <a:schemeClr val="tx2">
            <a:lumMod val="20000"/>
            <a:lumOff val="80000"/>
          </a:schemeClr>
        </a:solidFill>
        <a:ln>
          <a:noFill/>
        </a:ln>
        <a:effectLst/>
      </dsp:spPr>
      <dsp:style>
        <a:lnRef idx="0">
          <a:scrgbClr r="0" g="0" b="0"/>
        </a:lnRef>
        <a:fillRef idx="1">
          <a:scrgbClr r="0" g="0" b="0"/>
        </a:fillRef>
        <a:effectRef idx="0">
          <a:scrgbClr r="0" g="0" b="0"/>
        </a:effectRef>
        <a:fontRef idx="minor"/>
      </dsp:style>
    </dsp:sp>
    <dsp:sp modelId="{D5AEE5FE-1D59-4CFF-9E48-488E549CB2CA}">
      <dsp:nvSpPr>
        <dsp:cNvPr id="0" name=""/>
        <dsp:cNvSpPr/>
      </dsp:nvSpPr>
      <dsp:spPr>
        <a:xfrm>
          <a:off x="168482" y="96862"/>
          <a:ext cx="758298" cy="7582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B3CCE2-03F1-4628-BBC4-3AAB64FAB807}">
      <dsp:nvSpPr>
        <dsp:cNvPr id="0" name=""/>
        <dsp:cNvSpPr/>
      </dsp:nvSpPr>
      <dsp:spPr>
        <a:xfrm>
          <a:off x="1095264" y="1871"/>
          <a:ext cx="10077066" cy="94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60" tIns="100360" rIns="100360" bIns="100360" numCol="1" spcCol="1270" anchor="ctr" anchorCtr="0">
          <a:noAutofit/>
        </a:bodyPr>
        <a:lstStyle/>
        <a:p>
          <a:pPr marL="0" lvl="0" indent="0" algn="l" defTabSz="666750">
            <a:lnSpc>
              <a:spcPct val="100000"/>
            </a:lnSpc>
            <a:spcBef>
              <a:spcPct val="0"/>
            </a:spcBef>
            <a:spcAft>
              <a:spcPct val="35000"/>
            </a:spcAft>
            <a:buNone/>
          </a:pPr>
          <a:r>
            <a:rPr lang="en-GB" sz="1500" b="1" kern="1200"/>
            <a:t>Scaling up remote monitoring – </a:t>
          </a:r>
          <a:r>
            <a:rPr lang="en-GB" sz="1500" b="0" kern="1200"/>
            <a:t>supporting 181 Discharge to Assess Beds, 53 additional care locations, pilot to test how it will work in domiciliary care settings, and S1 integration. </a:t>
          </a:r>
          <a:r>
            <a:rPr lang="en-GB" sz="1500" b="1" kern="1200"/>
            <a:t>Scaling up falls prevention –</a:t>
          </a:r>
          <a:r>
            <a:rPr lang="en-GB" sz="1500" b="0" kern="1200"/>
            <a:t> piloting how </a:t>
          </a:r>
          <a:r>
            <a:rPr lang="en-GB" sz="1500" b="0" kern="1200" err="1"/>
            <a:t>Raizer</a:t>
          </a:r>
          <a:r>
            <a:rPr lang="en-GB" sz="1500" b="0" kern="1200"/>
            <a:t> Chairs in domiciliary care settings will support residents living at home.</a:t>
          </a:r>
          <a:endParaRPr lang="en-US" sz="1500" b="0" kern="1200"/>
        </a:p>
      </dsp:txBody>
      <dsp:txXfrm>
        <a:off x="1095264" y="1871"/>
        <a:ext cx="10077066" cy="948280"/>
      </dsp:txXfrm>
    </dsp:sp>
    <dsp:sp modelId="{A2F360F8-BC9E-4E4F-9CCB-36D7CBA0EC69}">
      <dsp:nvSpPr>
        <dsp:cNvPr id="0" name=""/>
        <dsp:cNvSpPr/>
      </dsp:nvSpPr>
      <dsp:spPr>
        <a:xfrm>
          <a:off x="0" y="1187221"/>
          <a:ext cx="11172331" cy="948280"/>
        </a:xfrm>
        <a:prstGeom prst="roundRect">
          <a:avLst>
            <a:gd name="adj" fmla="val 10000"/>
          </a:avLst>
        </a:prstGeom>
        <a:solidFill>
          <a:schemeClr val="tx2">
            <a:lumMod val="20000"/>
            <a:lumOff val="80000"/>
          </a:schemeClr>
        </a:solidFill>
        <a:ln>
          <a:noFill/>
        </a:ln>
        <a:effectLst/>
      </dsp:spPr>
      <dsp:style>
        <a:lnRef idx="0">
          <a:scrgbClr r="0" g="0" b="0"/>
        </a:lnRef>
        <a:fillRef idx="1">
          <a:scrgbClr r="0" g="0" b="0"/>
        </a:fillRef>
        <a:effectRef idx="0">
          <a:scrgbClr r="0" g="0" b="0"/>
        </a:effectRef>
        <a:fontRef idx="minor"/>
      </dsp:style>
    </dsp:sp>
    <dsp:sp modelId="{5D4F5CA9-2E9D-4257-8712-18BE4336D0C9}">
      <dsp:nvSpPr>
        <dsp:cNvPr id="0" name=""/>
        <dsp:cNvSpPr/>
      </dsp:nvSpPr>
      <dsp:spPr>
        <a:xfrm>
          <a:off x="168482" y="1282212"/>
          <a:ext cx="758298" cy="7582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23C651-4D7E-4856-BFBE-75FC9495DB08}">
      <dsp:nvSpPr>
        <dsp:cNvPr id="0" name=""/>
        <dsp:cNvSpPr/>
      </dsp:nvSpPr>
      <dsp:spPr>
        <a:xfrm>
          <a:off x="1095264" y="1187221"/>
          <a:ext cx="10077066" cy="94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60" tIns="100360" rIns="100360" bIns="100360" numCol="1" spcCol="1270" anchor="ctr" anchorCtr="0">
          <a:noAutofit/>
        </a:bodyPr>
        <a:lstStyle/>
        <a:p>
          <a:pPr marL="0" lvl="0" indent="0" algn="l" defTabSz="666750">
            <a:lnSpc>
              <a:spcPct val="100000"/>
            </a:lnSpc>
            <a:spcBef>
              <a:spcPct val="0"/>
            </a:spcBef>
            <a:spcAft>
              <a:spcPct val="35000"/>
            </a:spcAft>
            <a:buNone/>
          </a:pPr>
          <a:r>
            <a:rPr lang="en-GB" sz="1500" b="1" kern="1200"/>
            <a:t>Data-driven decision-making – </a:t>
          </a:r>
          <a:r>
            <a:rPr lang="en-GB" sz="1500" kern="1200"/>
            <a:t>leveraging the power of data analytics to inform service delivery for remote monitoring, pain management, mental health and fall prevention – enabling a more targeted interventions improving outcomes for service users.</a:t>
          </a:r>
          <a:endParaRPr lang="en-US" sz="1500" kern="1200"/>
        </a:p>
      </dsp:txBody>
      <dsp:txXfrm>
        <a:off x="1095264" y="1187221"/>
        <a:ext cx="10077066" cy="948280"/>
      </dsp:txXfrm>
    </dsp:sp>
    <dsp:sp modelId="{A65B0204-70CB-4145-8BEE-C2FA81BB36FF}">
      <dsp:nvSpPr>
        <dsp:cNvPr id="0" name=""/>
        <dsp:cNvSpPr/>
      </dsp:nvSpPr>
      <dsp:spPr>
        <a:xfrm>
          <a:off x="0" y="2372572"/>
          <a:ext cx="11172331" cy="948280"/>
        </a:xfrm>
        <a:prstGeom prst="roundRect">
          <a:avLst>
            <a:gd name="adj" fmla="val 10000"/>
          </a:avLst>
        </a:prstGeom>
        <a:solidFill>
          <a:schemeClr val="tx2">
            <a:lumMod val="20000"/>
            <a:lumOff val="80000"/>
          </a:schemeClr>
        </a:solidFill>
        <a:ln>
          <a:noFill/>
        </a:ln>
        <a:effectLst/>
      </dsp:spPr>
      <dsp:style>
        <a:lnRef idx="0">
          <a:scrgbClr r="0" g="0" b="0"/>
        </a:lnRef>
        <a:fillRef idx="1">
          <a:scrgbClr r="0" g="0" b="0"/>
        </a:fillRef>
        <a:effectRef idx="0">
          <a:scrgbClr r="0" g="0" b="0"/>
        </a:effectRef>
        <a:fontRef idx="minor"/>
      </dsp:style>
    </dsp:sp>
    <dsp:sp modelId="{8A5F8504-4E5A-40B0-AFD0-D4E336BD2219}">
      <dsp:nvSpPr>
        <dsp:cNvPr id="0" name=""/>
        <dsp:cNvSpPr/>
      </dsp:nvSpPr>
      <dsp:spPr>
        <a:xfrm>
          <a:off x="168482" y="2467563"/>
          <a:ext cx="758298" cy="7582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1890A1-2E61-4C60-8E9A-1EF58AB23661}">
      <dsp:nvSpPr>
        <dsp:cNvPr id="0" name=""/>
        <dsp:cNvSpPr/>
      </dsp:nvSpPr>
      <dsp:spPr>
        <a:xfrm>
          <a:off x="1095264" y="2372572"/>
          <a:ext cx="10077066" cy="94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60" tIns="100360" rIns="100360" bIns="100360" numCol="1" spcCol="1270" anchor="ctr" anchorCtr="0">
          <a:noAutofit/>
        </a:bodyPr>
        <a:lstStyle/>
        <a:p>
          <a:pPr marL="0" lvl="0" indent="0" algn="l" defTabSz="666750">
            <a:lnSpc>
              <a:spcPct val="100000"/>
            </a:lnSpc>
            <a:spcBef>
              <a:spcPct val="0"/>
            </a:spcBef>
            <a:spcAft>
              <a:spcPct val="35000"/>
            </a:spcAft>
            <a:buNone/>
          </a:pPr>
          <a:r>
            <a:rPr lang="en-GB" sz="1500" b="1" kern="1200"/>
            <a:t>Integration and interoperability – </a:t>
          </a:r>
          <a:r>
            <a:rPr lang="en-GB" sz="1500" kern="1200"/>
            <a:t>ensuring seamless integration and interoperability between different digital platforms used in social care to create a more holistic view of service users' needs and streamline care coordination.</a:t>
          </a:r>
          <a:endParaRPr lang="en-US" sz="1500" kern="1200"/>
        </a:p>
      </dsp:txBody>
      <dsp:txXfrm>
        <a:off x="1095264" y="2372572"/>
        <a:ext cx="10077066" cy="948280"/>
      </dsp:txXfrm>
    </dsp:sp>
    <dsp:sp modelId="{94E48E24-4BDA-4446-A6D6-DAE27CD0B6E5}">
      <dsp:nvSpPr>
        <dsp:cNvPr id="0" name=""/>
        <dsp:cNvSpPr/>
      </dsp:nvSpPr>
      <dsp:spPr>
        <a:xfrm>
          <a:off x="0" y="3557923"/>
          <a:ext cx="11172331" cy="948280"/>
        </a:xfrm>
        <a:prstGeom prst="roundRect">
          <a:avLst>
            <a:gd name="adj" fmla="val 10000"/>
          </a:avLst>
        </a:prstGeom>
        <a:solidFill>
          <a:schemeClr val="tx2">
            <a:lumMod val="20000"/>
            <a:lumOff val="80000"/>
          </a:schemeClr>
        </a:solidFill>
        <a:ln>
          <a:noFill/>
        </a:ln>
        <a:effectLst/>
      </dsp:spPr>
      <dsp:style>
        <a:lnRef idx="0">
          <a:scrgbClr r="0" g="0" b="0"/>
        </a:lnRef>
        <a:fillRef idx="1">
          <a:scrgbClr r="0" g="0" b="0"/>
        </a:fillRef>
        <a:effectRef idx="0">
          <a:scrgbClr r="0" g="0" b="0"/>
        </a:effectRef>
        <a:fontRef idx="minor"/>
      </dsp:style>
    </dsp:sp>
    <dsp:sp modelId="{832BCACE-6BA1-4ECE-8F45-92DD2392C6FB}">
      <dsp:nvSpPr>
        <dsp:cNvPr id="0" name=""/>
        <dsp:cNvSpPr/>
      </dsp:nvSpPr>
      <dsp:spPr>
        <a:xfrm>
          <a:off x="168482" y="3652914"/>
          <a:ext cx="758298" cy="7582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CB0716-39B8-4865-9186-43624C78C175}">
      <dsp:nvSpPr>
        <dsp:cNvPr id="0" name=""/>
        <dsp:cNvSpPr/>
      </dsp:nvSpPr>
      <dsp:spPr>
        <a:xfrm>
          <a:off x="1095264" y="3557923"/>
          <a:ext cx="10077066" cy="94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60" tIns="100360" rIns="100360" bIns="100360" numCol="1" spcCol="1270" anchor="ctr" anchorCtr="0">
          <a:noAutofit/>
        </a:bodyPr>
        <a:lstStyle/>
        <a:p>
          <a:pPr marL="0" lvl="0" indent="0" algn="l" defTabSz="666750">
            <a:lnSpc>
              <a:spcPct val="100000"/>
            </a:lnSpc>
            <a:spcBef>
              <a:spcPct val="0"/>
            </a:spcBef>
            <a:spcAft>
              <a:spcPct val="35000"/>
            </a:spcAft>
            <a:buNone/>
          </a:pPr>
          <a:r>
            <a:rPr lang="en-GB" sz="1500" b="1" kern="1200"/>
            <a:t>Collaboration and innovation – </a:t>
          </a:r>
          <a:r>
            <a:rPr lang="en-GB" sz="1500" kern="1200"/>
            <a:t>continuing to foster collaboration between stakeholders (including government agencies, technology providers, social care providers and service users) to drive further innovation in the digital transformation of social care.</a:t>
          </a:r>
          <a:endParaRPr lang="en-US" sz="1500" kern="1200"/>
        </a:p>
      </dsp:txBody>
      <dsp:txXfrm>
        <a:off x="1095264" y="3557923"/>
        <a:ext cx="10077066" cy="9482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AD9F4C-7036-4CD3-AD5D-4ECC4F1AC489}">
      <dsp:nvSpPr>
        <dsp:cNvPr id="0" name=""/>
        <dsp:cNvSpPr/>
      </dsp:nvSpPr>
      <dsp:spPr>
        <a:xfrm>
          <a:off x="2055253" y="1732731"/>
          <a:ext cx="2117782" cy="2117782"/>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GB" sz="1400" b="1" kern="1200">
              <a:solidFill>
                <a:schemeClr val="tx1"/>
              </a:solidFill>
            </a:rPr>
            <a:t>Digital </a:t>
          </a:r>
          <a:br>
            <a:rPr lang="en-GB" sz="1400" b="1" kern="1200">
              <a:solidFill>
                <a:schemeClr val="tx1"/>
              </a:solidFill>
            </a:rPr>
          </a:br>
          <a:r>
            <a:rPr lang="en-GB" sz="1400" b="1" kern="1200">
              <a:solidFill>
                <a:schemeClr val="tx1"/>
              </a:solidFill>
            </a:rPr>
            <a:t>records</a:t>
          </a:r>
        </a:p>
      </dsp:txBody>
      <dsp:txXfrm>
        <a:off x="2481021" y="2228811"/>
        <a:ext cx="1266246" cy="1088584"/>
      </dsp:txXfrm>
    </dsp:sp>
    <dsp:sp modelId="{56A67E93-307C-4A15-8E75-E4898F22A252}">
      <dsp:nvSpPr>
        <dsp:cNvPr id="0" name=""/>
        <dsp:cNvSpPr/>
      </dsp:nvSpPr>
      <dsp:spPr>
        <a:xfrm>
          <a:off x="910634" y="1200621"/>
          <a:ext cx="1540205" cy="1540205"/>
        </a:xfrm>
        <a:prstGeom prst="gear6">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b="1" kern="1200"/>
        </a:p>
      </dsp:txBody>
      <dsp:txXfrm>
        <a:off x="1298385" y="1590716"/>
        <a:ext cx="764703" cy="760015"/>
      </dsp:txXfrm>
    </dsp:sp>
    <dsp:sp modelId="{24C5D4B7-17A3-497B-B041-5999D85A1F5B}">
      <dsp:nvSpPr>
        <dsp:cNvPr id="0" name=""/>
        <dsp:cNvSpPr/>
      </dsp:nvSpPr>
      <dsp:spPr>
        <a:xfrm rot="20700000">
          <a:off x="1685761" y="169579"/>
          <a:ext cx="1509087" cy="1509087"/>
        </a:xfrm>
        <a:prstGeom prst="gear6">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b="1" kern="1200"/>
        </a:p>
      </dsp:txBody>
      <dsp:txXfrm rot="-20700000">
        <a:off x="2016748" y="500566"/>
        <a:ext cx="847113" cy="847113"/>
      </dsp:txXfrm>
    </dsp:sp>
    <dsp:sp modelId="{C82679F2-5D79-4180-8463-44D7E4D05ED7}">
      <dsp:nvSpPr>
        <dsp:cNvPr id="0" name=""/>
        <dsp:cNvSpPr/>
      </dsp:nvSpPr>
      <dsp:spPr>
        <a:xfrm>
          <a:off x="1888675" y="1415280"/>
          <a:ext cx="2710761" cy="2710761"/>
        </a:xfrm>
        <a:prstGeom prst="circularArrow">
          <a:avLst>
            <a:gd name="adj1" fmla="val 4687"/>
            <a:gd name="adj2" fmla="val 299029"/>
            <a:gd name="adj3" fmla="val 2507503"/>
            <a:gd name="adj4" fmla="val 1588006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AAB5CB-B7F7-4741-BAF6-501BDC857B15}">
      <dsp:nvSpPr>
        <dsp:cNvPr id="0" name=""/>
        <dsp:cNvSpPr/>
      </dsp:nvSpPr>
      <dsp:spPr>
        <a:xfrm>
          <a:off x="550321" y="892850"/>
          <a:ext cx="1969537" cy="1969537"/>
        </a:xfrm>
        <a:prstGeom prst="leftCircularArrow">
          <a:avLst>
            <a:gd name="adj1" fmla="val 6452"/>
            <a:gd name="adj2" fmla="val 429999"/>
            <a:gd name="adj3" fmla="val 10489124"/>
            <a:gd name="adj4" fmla="val 14837806"/>
            <a:gd name="adj5" fmla="val 7527"/>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1AAB05BC-30D6-44AA-9F4E-20FD0A6FCCE6}">
      <dsp:nvSpPr>
        <dsp:cNvPr id="0" name=""/>
        <dsp:cNvSpPr/>
      </dsp:nvSpPr>
      <dsp:spPr>
        <a:xfrm>
          <a:off x="1336693" y="-159491"/>
          <a:ext cx="2123558" cy="2123558"/>
        </a:xfrm>
        <a:prstGeom prst="circularArrow">
          <a:avLst>
            <a:gd name="adj1" fmla="val 5984"/>
            <a:gd name="adj2" fmla="val 394124"/>
            <a:gd name="adj3" fmla="val 13313824"/>
            <a:gd name="adj4" fmla="val 10508221"/>
            <a:gd name="adj5" fmla="val 6981"/>
          </a:avLst>
        </a:prstGeom>
        <a:solidFill>
          <a:schemeClr val="accent3">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9/5/2024</a:t>
            </a:fld>
            <a:endParaRPr lang="en-US"/>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9/5/2024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a:t>
            </a:fld>
            <a:endParaRPr lang="en-US"/>
          </a:p>
        </p:txBody>
      </p:sp>
    </p:spTree>
    <p:extLst>
      <p:ext uri="{BB962C8B-B14F-4D97-AF65-F5344CB8AC3E}">
        <p14:creationId xmlns:p14="http://schemas.microsoft.com/office/powerpoint/2010/main" val="137842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1439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My name is Gareth Tindall and I am the Head of Business Support for Bedford Citizen Housing Association. We are a housing association in Bedford and provide housing for older people in addition to having a registered care home.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I have worked for BCHA for 7 years.  I have had a background of working in local government, housing and property.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In my role I am responsible for BCHA’s Housing stock, Property services, HR and IT.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I came to work I left the world of housing to explore an exciting new career in for a utilities provider.  I found myself missing housing which lead to me joining Bedford Citizens HA. Prior to this my experience of care was visiting my grandfather who was cared for in a home in Bedford. Whilst I believe the care he received was good and he was looked after an people did care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From the moment I visited Bedford Charter House this was totally different to my experience of care before, this was a purpose built building was way a way from the converted Victorian house I had experienced.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Since then I have been learning everyday from the wonderful care professionals I work with everyday. Learning experiences like implementing digital care system and </a:t>
            </a:r>
            <a:r>
              <a:rPr lang="en-GB" sz="1100" kern="100" dirty="0" err="1">
                <a:effectLst/>
                <a:latin typeface="Aptos" panose="020B0004020202020204" pitchFamily="34" charset="0"/>
                <a:ea typeface="Aptos" panose="020B0004020202020204" pitchFamily="34" charset="0"/>
                <a:cs typeface="Times New Roman" panose="02020603050405020304" pitchFamily="18" charset="0"/>
              </a:rPr>
              <a:t>emar</a:t>
            </a:r>
            <a:r>
              <a:rPr lang="en-GB" sz="1100" kern="100" dirty="0">
                <a:effectLst/>
                <a:latin typeface="Aptos" panose="020B0004020202020204" pitchFamily="34" charset="0"/>
                <a:ea typeface="Aptos" panose="020B0004020202020204" pitchFamily="34" charset="0"/>
                <a:cs typeface="Times New Roman" panose="02020603050405020304" pitchFamily="18" charset="0"/>
              </a:rPr>
              <a:t> systems have allowed me to understand more about care. I feel very smug now where I hear someone say they are taking naproxen and I can add that they should also be taking </a:t>
            </a:r>
            <a:r>
              <a:rPr lang="en-GB" sz="1100" kern="100" dirty="0" err="1">
                <a:effectLst/>
                <a:latin typeface="Aptos" panose="020B0004020202020204" pitchFamily="34" charset="0"/>
                <a:ea typeface="Aptos" panose="020B0004020202020204" pitchFamily="34" charset="0"/>
                <a:cs typeface="Times New Roman" panose="02020603050405020304" pitchFamily="18" charset="0"/>
              </a:rPr>
              <a:t>ompersol</a:t>
            </a:r>
            <a:r>
              <a:rPr lang="en-GB" sz="1100" kern="100" dirty="0">
                <a:effectLst/>
                <a:latin typeface="Aptos" panose="020B0004020202020204" pitchFamily="34" charset="0"/>
                <a:ea typeface="Aptos" panose="020B0004020202020204" pitchFamily="34" charset="0"/>
                <a:cs typeface="Times New Roman" panose="02020603050405020304" pitchFamily="18" charset="0"/>
              </a:rPr>
              <a:t> to protect their stomach lining. </a:t>
            </a: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1602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eriod"/>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9611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In 1957, BCHA was formed as a not-for profit organisation to provide great-quality rented accommodation for people who were unable to afford to rent or buy somewhere to live. The organisation was founded by a group of Bedford residents, hence our name ‘Bedford Citizens’ Whilst how we do things and the services we provide have changed considerably over the years, our purpose and objectives remain the same and are very much at the heart of what we do. The first BCHA flats opened in 1958 and we initially purchased existing properties and redeveloped them. By the end of the first decade, BCHA had developed a better understanding of the services that our residents needed and an ambition to build high-quality affordable homes for our residents.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was at this time the organisation developed the first BCH purpose-built care home, which opened in 1969.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BCHA grew again through a merger with Maydenbury Housing Association in 1980. It was in this decade that we saw the introduction of our first sheltered flats in Bedford. Bedesman House opened first in 1983, and this was followed in 1988 by Maydenbury House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BCHA was keen to begin developing more new schemes that would help older people to live well in accommodation specifically designed to meet their needs. We were successful with our ambitions and the new Bedford Charter House care home was completed in 2015. In 2017 a brand-new Extra Care scheme was completed. Oak Way House was another exciting milestone in the re-development of the Kimbolton Road site providing 42 flats in a modern, comfortable setting tailored to our residents’ needs.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416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nSpc>
                <a:spcPct val="107000"/>
              </a:lnSpc>
              <a:spcBef>
                <a:spcPts val="0"/>
              </a:spcBef>
              <a:spcAft>
                <a:spcPts val="800"/>
              </a:spcAft>
              <a:buFont typeface="+mj-lt"/>
              <a:buNone/>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Today I will be taking about the digitalisation in our care service at Bedford Charter House. </a:t>
            </a:r>
          </a:p>
          <a:p>
            <a:pPr marL="457200" marR="0" lvl="1" indent="0">
              <a:lnSpc>
                <a:spcPct val="107000"/>
              </a:lnSpc>
              <a:spcBef>
                <a:spcPts val="0"/>
              </a:spcBef>
              <a:spcAft>
                <a:spcPts val="800"/>
              </a:spcAft>
              <a:buFont typeface="+mj-lt"/>
              <a:buNone/>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Bedford Charter House is a purpose built 72 Bed residential care home in Bedford town centre (near north wing hospital site) </a:t>
            </a:r>
          </a:p>
          <a:p>
            <a:pPr marL="457200" marR="0" lvl="1" indent="0">
              <a:lnSpc>
                <a:spcPct val="107000"/>
              </a:lnSpc>
              <a:spcBef>
                <a:spcPts val="0"/>
              </a:spcBef>
              <a:spcAft>
                <a:spcPts val="800"/>
              </a:spcAft>
              <a:buFont typeface="+mj-lt"/>
              <a:buNone/>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We support people with a wide range of care need such </a:t>
            </a: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Dementia </a:t>
            </a: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Physical Disability </a:t>
            </a:r>
          </a:p>
          <a:p>
            <a:pPr marL="457200" marR="0" lvl="1" indent="0" algn="l" defTabSz="914400" rtl="0" eaLnBrk="1" fontAlgn="auto" latinLnBrk="0" hangingPunct="1">
              <a:lnSpc>
                <a:spcPct val="107000"/>
              </a:lnSpc>
              <a:spcBef>
                <a:spcPts val="0"/>
              </a:spcBef>
              <a:spcAft>
                <a:spcPts val="800"/>
              </a:spcAft>
              <a:buClrTx/>
              <a:buSzTx/>
              <a:buFont typeface="+mj-lt"/>
              <a:buNone/>
              <a:tabLst/>
              <a:defRP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Sensory Impairment</a:t>
            </a: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Respite Care</a:t>
            </a:r>
          </a:p>
          <a:p>
            <a:pPr marL="457200" marR="0" lvl="1" indent="0">
              <a:lnSpc>
                <a:spcPct val="107000"/>
              </a:lnSpc>
              <a:spcBef>
                <a:spcPts val="0"/>
              </a:spcBef>
              <a:spcAft>
                <a:spcPts val="800"/>
              </a:spcAft>
              <a:buFont typeface="+mj-lt"/>
              <a:buNone/>
            </a:pP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 We have a staff team of circa 165 staff with a full time equivalent of 100 who are vital to the care we provide.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8004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In the time that I have been at BCHA we have made huge changes in our use of technology to support our business processes.</a:t>
            </a:r>
          </a:p>
          <a:p>
            <a:pPr marL="457200" marR="0" lvl="1" indent="0">
              <a:lnSpc>
                <a:spcPct val="107000"/>
              </a:lnSpc>
              <a:spcBef>
                <a:spcPts val="0"/>
              </a:spcBef>
              <a:spcAft>
                <a:spcPts val="800"/>
              </a:spcAft>
              <a:buFont typeface="+mj-lt"/>
              <a:buNone/>
            </a:pPr>
            <a:endParaRPr lang="en-GB" sz="11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lvl="1" indent="0">
              <a:lnSpc>
                <a:spcPct val="107000"/>
              </a:lnSpc>
              <a:spcBef>
                <a:spcPts val="0"/>
              </a:spcBef>
              <a:spcAft>
                <a:spcPts val="800"/>
              </a:spcAft>
              <a:buFont typeface="+mj-lt"/>
              <a:buNone/>
            </a:pPr>
            <a:r>
              <a:rPr lang="en-GB" sz="1100" kern="100" dirty="0">
                <a:effectLst/>
                <a:latin typeface="Aptos" panose="020B0004020202020204" pitchFamily="34" charset="0"/>
                <a:ea typeface="Aptos" panose="020B0004020202020204" pitchFamily="34" charset="0"/>
                <a:cs typeface="Times New Roman" panose="02020603050405020304" pitchFamily="18" charset="0"/>
              </a:rPr>
              <a:t>We have got from having people submit leave requests by filling out a leave card and sliding this under the Care Managers door to utilising all of these services and probably more.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36403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nSpc>
                <a:spcPct val="107000"/>
              </a:lnSpc>
              <a:spcBef>
                <a:spcPts val="0"/>
              </a:spcBef>
              <a:spcAft>
                <a:spcPts val="800"/>
              </a:spcAft>
              <a:buFont typeface="+mj-lt"/>
              <a:buNone/>
            </a:pPr>
            <a:endParaRPr lang="en-GB"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8416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54595F"/>
                </a:solidFill>
                <a:effectLst/>
                <a:latin typeface="Noto Sans" panose="020B0502040504020204" pitchFamily="34" charset="0"/>
              </a:rPr>
              <a:t>Person Centred Software's Digital Care Planning System, mCare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strike="noStrike" dirty="0">
              <a:solidFill>
                <a:srgbClr val="54595F"/>
              </a:solidFill>
              <a:effectLst/>
              <a:latin typeface="Noto Sans" panose="020B0502040504020204" pitchFamily="34" charset="0"/>
            </a:endParaRPr>
          </a:p>
          <a:p>
            <a:r>
              <a:rPr lang="en-GB" dirty="0"/>
              <a:t>There are three areas of the system </a:t>
            </a:r>
          </a:p>
          <a:p>
            <a:endParaRPr lang="en-GB" dirty="0"/>
          </a:p>
          <a:p>
            <a:r>
              <a:rPr lang="en-GB" dirty="0"/>
              <a:t>Mobile App</a:t>
            </a:r>
          </a:p>
          <a:p>
            <a:r>
              <a:rPr lang="en-GB" dirty="0"/>
              <a:t>Using a handheld device, care staff can quickly and easily select the resident they are with during their shift by tapping on their profile photo.</a:t>
            </a:r>
          </a:p>
          <a:p>
            <a:r>
              <a:rPr lang="en-GB" dirty="0"/>
              <a:t>They can select from a wide range of icons  to create Care notes. </a:t>
            </a:r>
          </a:p>
          <a:p>
            <a:r>
              <a:rPr lang="en-GB" dirty="0"/>
              <a:t>Care notes created through the device automatically update charts, reports, care plans and many other features in real-time throughout the digital care planning system. </a:t>
            </a:r>
          </a:p>
          <a:p>
            <a:r>
              <a:rPr lang="en-GB" dirty="0"/>
              <a:t>Using relevant, personalised icons, staff can evidence the care they are giving; this pre-populates a care note and allows staff to add more detail if they wish, ensuring care notes are person-centred.</a:t>
            </a:r>
          </a:p>
          <a:p>
            <a:endParaRPr lang="en-GB" dirty="0"/>
          </a:p>
          <a:p>
            <a:r>
              <a:rPr lang="en-GB" dirty="0"/>
              <a:t>Desktop application </a:t>
            </a:r>
          </a:p>
          <a:p>
            <a:r>
              <a:rPr lang="en-GB" dirty="0"/>
              <a:t>Care home managers have oversight of critical information covering care plans, risk assessments, daily records and charts, as well as information for audit purposes and inspections.</a:t>
            </a:r>
          </a:p>
          <a:p>
            <a:r>
              <a:rPr lang="en-GB" dirty="0"/>
              <a:t>This is where </a:t>
            </a:r>
          </a:p>
          <a:p>
            <a:endParaRPr lang="en-GB" dirty="0"/>
          </a:p>
          <a:p>
            <a:r>
              <a:rPr lang="en-GB" dirty="0"/>
              <a:t>Relatives Gateway </a:t>
            </a:r>
          </a:p>
          <a:p>
            <a:r>
              <a:rPr lang="en-GB" dirty="0"/>
              <a:t>The relatives gateways allows people with the relative permission to access their loved ones care notes to see how they have been and the details of the care delivered.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94951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kern="1200" dirty="0">
                <a:solidFill>
                  <a:schemeClr val="tx1"/>
                </a:solidFill>
                <a:latin typeface="+mn-lt"/>
                <a:ea typeface="+mn-ea"/>
                <a:cs typeface="+mn-cs"/>
              </a:rPr>
              <a:t>Another product developed with Person Centred Software is the </a:t>
            </a:r>
            <a:r>
              <a:rPr lang="en-GB" sz="1200" kern="1200" dirty="0" err="1">
                <a:solidFill>
                  <a:schemeClr val="tx1"/>
                </a:solidFill>
                <a:latin typeface="+mn-lt"/>
                <a:ea typeface="+mn-ea"/>
                <a:cs typeface="+mn-cs"/>
              </a:rPr>
              <a:t>Nursecall</a:t>
            </a:r>
            <a:r>
              <a:rPr lang="en-GB" sz="1200" kern="1200" dirty="0">
                <a:solidFill>
                  <a:schemeClr val="tx1"/>
                </a:solidFill>
                <a:latin typeface="+mn-lt"/>
                <a:ea typeface="+mn-ea"/>
                <a:cs typeface="+mn-cs"/>
              </a:rPr>
              <a:t> Messaging Service. </a:t>
            </a:r>
          </a:p>
          <a:p>
            <a:pPr algn="l"/>
            <a:endParaRPr lang="en-GB" sz="1200" kern="1200" dirty="0">
              <a:solidFill>
                <a:schemeClr val="tx1"/>
              </a:solidFill>
              <a:latin typeface="+mn-lt"/>
              <a:ea typeface="+mn-ea"/>
              <a:cs typeface="+mn-cs"/>
            </a:endParaRPr>
          </a:p>
          <a:p>
            <a:pPr algn="l"/>
            <a:r>
              <a:rPr lang="en-GB" sz="1200" kern="1200" dirty="0">
                <a:solidFill>
                  <a:schemeClr val="tx1"/>
                </a:solidFill>
                <a:latin typeface="+mn-lt"/>
                <a:ea typeface="+mn-ea"/>
                <a:cs typeface="+mn-cs"/>
              </a:rPr>
              <a:t>This is a solution that removes the requirement for audible buzzers, pagers by allowing staff to access alerts, messages and notifications in one place via a single device.</a:t>
            </a:r>
            <a:br>
              <a:rPr lang="en-GB" sz="1200" kern="1200" dirty="0">
                <a:solidFill>
                  <a:schemeClr val="tx1"/>
                </a:solidFill>
                <a:latin typeface="+mn-lt"/>
                <a:ea typeface="+mn-ea"/>
                <a:cs typeface="+mn-cs"/>
              </a:rPr>
            </a:br>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How does </a:t>
            </a:r>
            <a:r>
              <a:rPr lang="en-GB" sz="1200" kern="1200" dirty="0" err="1">
                <a:solidFill>
                  <a:schemeClr val="tx1"/>
                </a:solidFill>
                <a:latin typeface="+mn-lt"/>
                <a:ea typeface="+mn-ea"/>
                <a:cs typeface="+mn-cs"/>
              </a:rPr>
              <a:t>Nursecall</a:t>
            </a:r>
            <a:r>
              <a:rPr lang="en-GB" sz="1200" kern="1200" dirty="0">
                <a:solidFill>
                  <a:schemeClr val="tx1"/>
                </a:solidFill>
                <a:latin typeface="+mn-lt"/>
                <a:ea typeface="+mn-ea"/>
                <a:cs typeface="+mn-cs"/>
              </a:rPr>
              <a:t> Messaging Service work?</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A resident presses for a nurse call alert which triggers a notification on the staff’s devices to let all staff know that the resident requires help.</a:t>
            </a:r>
          </a:p>
          <a:p>
            <a:r>
              <a:rPr lang="en-GB" sz="1200" kern="1200" dirty="0">
                <a:solidFill>
                  <a:schemeClr val="tx1"/>
                </a:solidFill>
                <a:latin typeface="+mn-lt"/>
                <a:ea typeface="+mn-ea"/>
                <a:cs typeface="+mn-cs"/>
              </a:rPr>
              <a:t>If a staff member accepts the notification alert request, the notification is removed from all other staff member devices to inform everyone that this alert is being seen to.</a:t>
            </a:r>
          </a:p>
          <a:p>
            <a:r>
              <a:rPr lang="en-GB" sz="1200" kern="1200" dirty="0">
                <a:solidFill>
                  <a:schemeClr val="tx1"/>
                </a:solidFill>
                <a:latin typeface="+mn-lt"/>
                <a:ea typeface="+mn-ea"/>
                <a:cs typeface="+mn-cs"/>
              </a:rPr>
              <a:t>The staff member will attend to the resident and turn off the nurse call alert, they will be able to input information into the system around the resident’s call.</a:t>
            </a:r>
          </a:p>
          <a:p>
            <a:endParaRPr lang="en-GB" sz="1200" kern="1200" dirty="0">
              <a:solidFill>
                <a:schemeClr val="tx1"/>
              </a:solidFill>
              <a:latin typeface="+mn-lt"/>
              <a:ea typeface="+mn-ea"/>
              <a:cs typeface="+mn-cs"/>
            </a:endParaRPr>
          </a:p>
          <a:p>
            <a:pPr algn="l">
              <a:buFont typeface="Arial" panose="020B0604020202020204" pitchFamily="34" charset="0"/>
              <a:buNone/>
            </a:pPr>
            <a:r>
              <a:rPr lang="en-GB" sz="1200" kern="1200" dirty="0">
                <a:solidFill>
                  <a:schemeClr val="tx1"/>
                </a:solidFill>
                <a:latin typeface="+mn-lt"/>
                <a:ea typeface="+mn-ea"/>
                <a:cs typeface="+mn-cs"/>
              </a:rPr>
              <a:t>Removes the requirement for carrying pagers and using multiple devices</a:t>
            </a:r>
          </a:p>
          <a:p>
            <a:pPr algn="l">
              <a:buFont typeface="Arial" panose="020B0604020202020204" pitchFamily="34" charset="0"/>
              <a:buNone/>
            </a:pPr>
            <a:r>
              <a:rPr lang="en-GB" sz="1200" kern="1200" dirty="0">
                <a:solidFill>
                  <a:schemeClr val="tx1"/>
                </a:solidFill>
                <a:latin typeface="+mn-lt"/>
                <a:ea typeface="+mn-ea"/>
                <a:cs typeface="+mn-cs"/>
              </a:rPr>
              <a:t>Removes the requirement for loud alarm</a:t>
            </a:r>
          </a:p>
          <a:p>
            <a:pPr algn="l">
              <a:buFont typeface="Arial" panose="020B0604020202020204" pitchFamily="34" charset="0"/>
              <a:buNone/>
            </a:pPr>
            <a:r>
              <a:rPr lang="en-GB" sz="1200" kern="1200" dirty="0">
                <a:solidFill>
                  <a:schemeClr val="tx1"/>
                </a:solidFill>
                <a:latin typeface="+mn-lt"/>
                <a:ea typeface="+mn-ea"/>
                <a:cs typeface="+mn-cs"/>
              </a:rPr>
              <a:t>Increase Staff Accountability and efficiency when attending alerts – hopefully improving response times </a:t>
            </a:r>
          </a:p>
          <a:p>
            <a:pPr algn="l">
              <a:buFont typeface="Arial" panose="020B0604020202020204" pitchFamily="34" charset="0"/>
              <a:buNone/>
            </a:pPr>
            <a:r>
              <a:rPr lang="en-GB" sz="1200" kern="1200" dirty="0" err="1">
                <a:solidFill>
                  <a:schemeClr val="tx1"/>
                </a:solidFill>
                <a:latin typeface="+mn-lt"/>
                <a:ea typeface="+mn-ea"/>
                <a:cs typeface="+mn-cs"/>
              </a:rPr>
              <a:t>Offere</a:t>
            </a:r>
            <a:r>
              <a:rPr lang="en-GB" sz="1200" kern="1200" dirty="0">
                <a:solidFill>
                  <a:schemeClr val="tx1"/>
                </a:solidFill>
                <a:latin typeface="+mn-lt"/>
                <a:ea typeface="+mn-ea"/>
                <a:cs typeface="+mn-cs"/>
              </a:rPr>
              <a:t> Instant message chat feature and a call function to support communication</a:t>
            </a:r>
          </a:p>
          <a:p>
            <a:pPr algn="l">
              <a:buFont typeface="Arial" panose="020B0604020202020204" pitchFamily="34" charset="0"/>
              <a:buNone/>
            </a:pPr>
            <a:r>
              <a:rPr lang="en-GB" sz="1200" kern="1200" dirty="0">
                <a:solidFill>
                  <a:schemeClr val="tx1"/>
                </a:solidFill>
                <a:latin typeface="+mn-lt"/>
                <a:ea typeface="+mn-ea"/>
                <a:cs typeface="+mn-cs"/>
              </a:rPr>
              <a:t>Gives wide range of reports on the call bell performance for staff, residents or units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3935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Camascope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Is our chosen Electronic Medication Administration Record (</a:t>
            </a:r>
            <a:r>
              <a:rPr lang="en-GB" dirty="0" err="1"/>
              <a:t>eMAR</a:t>
            </a:r>
            <a:r>
              <a:rPr lang="en-GB" dirty="0"/>
              <a:t>)  which connects us with our pharmacy</a:t>
            </a:r>
          </a:p>
          <a:p>
            <a:endParaRPr lang="en-GB" dirty="0"/>
          </a:p>
          <a:p>
            <a:r>
              <a:rPr lang="en-GB" dirty="0"/>
              <a:t>The platform enables two-way pharmacy &amp; BCH communication, displaying whether prescriptions have been processed or are out for delivery.</a:t>
            </a:r>
          </a:p>
          <a:p>
            <a:endParaRPr lang="en-GB" dirty="0"/>
          </a:p>
          <a:p>
            <a:r>
              <a:rPr lang="en-GB" dirty="0"/>
              <a:t>The system helps to improve medicine compliance and reduce errors by alerting care home staff to potential missed medicines</a:t>
            </a:r>
          </a:p>
          <a:p>
            <a:endParaRPr lang="en-GB" dirty="0"/>
          </a:p>
          <a:p>
            <a:pPr algn="l"/>
            <a:r>
              <a:rPr lang="en-GB" b="1" i="0" dirty="0">
                <a:effectLst/>
                <a:latin typeface="Open Sans" panose="020B0606030504020204" pitchFamily="34" charset="0"/>
              </a:rPr>
              <a:t>Care Home Group Dashboards</a:t>
            </a:r>
          </a:p>
          <a:p>
            <a:pPr algn="l"/>
            <a:r>
              <a:rPr lang="en-GB" b="0" i="0" dirty="0">
                <a:solidFill>
                  <a:srgbClr val="40496B"/>
                </a:solidFill>
                <a:effectLst/>
                <a:latin typeface="Open Sans" panose="020B0606030504020204" pitchFamily="34" charset="0"/>
              </a:rPr>
              <a:t>Care Home Group personnel can remotely keep track of &amp; manage medicine compliance across all Group homes</a:t>
            </a:r>
          </a:p>
          <a:p>
            <a:endParaRPr lang="en-GB" dirty="0"/>
          </a:p>
          <a:p>
            <a:pPr algn="l"/>
            <a:r>
              <a:rPr lang="en-GB" b="1" i="0" dirty="0">
                <a:effectLst/>
                <a:latin typeface="Open Sans" panose="020B0606030504020204" pitchFamily="34" charset="0"/>
              </a:rPr>
              <a:t>Daily Email Summary</a:t>
            </a:r>
          </a:p>
          <a:p>
            <a:pPr algn="l"/>
            <a:r>
              <a:rPr lang="en-GB" b="0" i="0" dirty="0">
                <a:solidFill>
                  <a:srgbClr val="40496B"/>
                </a:solidFill>
                <a:effectLst/>
                <a:latin typeface="Open Sans" panose="020B0606030504020204" pitchFamily="34" charset="0"/>
              </a:rPr>
              <a:t>Receive automatic e-mail summaries of medicine compliance for an entire Group or individual home on a daily, weekly, monthly basis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err="1">
                <a:solidFill>
                  <a:srgbClr val="40496B"/>
                </a:solidFill>
                <a:effectLst/>
                <a:latin typeface="Open Sans" panose="020B0606030504020204" pitchFamily="34" charset="0"/>
              </a:rPr>
              <a:t>eMAR</a:t>
            </a:r>
            <a:r>
              <a:rPr lang="en-GB" b="0" i="0" dirty="0">
                <a:solidFill>
                  <a:srgbClr val="40496B"/>
                </a:solidFill>
                <a:effectLst/>
                <a:latin typeface="Open Sans" panose="020B0606030504020204" pitchFamily="34" charset="0"/>
              </a:rPr>
              <a:t> integrates with </a:t>
            </a:r>
            <a:r>
              <a:rPr lang="en-GB" b="1" i="0" dirty="0">
                <a:solidFill>
                  <a:srgbClr val="40496B"/>
                </a:solidFill>
                <a:effectLst/>
                <a:latin typeface="Open Sans" panose="020B0606030504020204" pitchFamily="34" charset="0"/>
              </a:rPr>
              <a:t>Person Centred Software (PCS)</a:t>
            </a:r>
            <a:r>
              <a:rPr lang="en-GB" b="0" i="0" dirty="0">
                <a:solidFill>
                  <a:srgbClr val="40496B"/>
                </a:solidFill>
                <a:effectLst/>
                <a:latin typeface="Open Sans" panose="020B0606030504020204" pitchFamily="34" charset="0"/>
              </a:rPr>
              <a:t>, allowing medicine and health information to be visible in a single place.</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732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9</a:t>
            </a:fld>
            <a:endParaRPr lang="en-US"/>
          </a:p>
        </p:txBody>
      </p:sp>
    </p:spTree>
    <p:extLst>
      <p:ext uri="{BB962C8B-B14F-4D97-AF65-F5344CB8AC3E}">
        <p14:creationId xmlns:p14="http://schemas.microsoft.com/office/powerpoint/2010/main" val="2881413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Ultimately whenever I speak to anyone working in the health and social care the one thing that always consistent is peoples commitment to ensure the people in their care receive the best possible care. </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I feel that making use of technology can significantly enhance the care provided to residents by:</a:t>
            </a:r>
          </a:p>
          <a:p>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Improved Communication and Coordination</a:t>
            </a:r>
          </a:p>
          <a:p>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Sharing of information across the an internal team and external professionals is made much easier with Digital Care Planning Software.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Streamline tasks like care planning, documentation, and compliance tracking.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This reduces administrative burdens on staff, allowing them to spend more time with residents.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Allow for important events to be logged as scheduled planned care or events to ensure these are not missed. </a:t>
            </a:r>
          </a:p>
          <a:p>
            <a:pPr>
              <a:buFont typeface="Arial" panose="020B0604020202020204" pitchFamily="34" charset="0"/>
              <a:buNone/>
            </a:pPr>
            <a:r>
              <a:rPr lang="en-GB" sz="1200" kern="1200" dirty="0">
                <a:solidFill>
                  <a:schemeClr val="tx1"/>
                </a:solidFill>
                <a:latin typeface="+mn-lt"/>
                <a:ea typeface="+mn-ea"/>
                <a:cs typeface="+mn-cs"/>
              </a:rPr>
              <a:t>Allow for quick access to residents' medical histories, current medications, and treatment plans. </a:t>
            </a:r>
          </a:p>
          <a:p>
            <a:pPr>
              <a:buFont typeface="Arial" panose="020B0604020202020204" pitchFamily="34" charset="0"/>
              <a:buNone/>
            </a:pPr>
            <a:endParaRPr lang="en-GB" sz="1200" kern="1200" dirty="0">
              <a:solidFill>
                <a:schemeClr val="tx1"/>
              </a:solidFill>
              <a:latin typeface="+mn-lt"/>
              <a:ea typeface="+mn-ea"/>
              <a:cs typeface="+mn-cs"/>
            </a:endParaRPr>
          </a:p>
          <a:p>
            <a:pPr>
              <a:buFont typeface="Arial" panose="020B0604020202020204" pitchFamily="34" charset="0"/>
              <a:buNone/>
            </a:pPr>
            <a:r>
              <a:rPr lang="en-GB" sz="1200" kern="1200" dirty="0">
                <a:solidFill>
                  <a:schemeClr val="tx1"/>
                </a:solidFill>
                <a:latin typeface="+mn-lt"/>
                <a:ea typeface="+mn-ea"/>
                <a:cs typeface="+mn-cs"/>
              </a:rPr>
              <a:t>Adding in the increased ability for communication using email, instant messaging and Voice Recognition Technology: such as speech to </a:t>
            </a:r>
            <a:r>
              <a:rPr lang="en-GB" sz="1200" kern="1200" dirty="0" err="1">
                <a:solidFill>
                  <a:schemeClr val="tx1"/>
                </a:solidFill>
                <a:latin typeface="+mn-lt"/>
                <a:ea typeface="+mn-ea"/>
                <a:cs typeface="+mn-cs"/>
              </a:rPr>
              <a:t>futher</a:t>
            </a:r>
            <a:r>
              <a:rPr lang="en-GB" sz="1200" kern="1200" dirty="0">
                <a:solidFill>
                  <a:schemeClr val="tx1"/>
                </a:solidFill>
                <a:latin typeface="+mn-lt"/>
                <a:ea typeface="+mn-ea"/>
                <a:cs typeface="+mn-cs"/>
              </a:rPr>
              <a:t> support the work that people do.</a:t>
            </a:r>
          </a:p>
          <a:p>
            <a:pPr>
              <a:buFont typeface="Arial" panose="020B0604020202020204" pitchFamily="34" charset="0"/>
              <a:buNone/>
            </a:pP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This transparency and access to information ensures that all team members are on the same page, reducing the risk of errors.  </a:t>
            </a:r>
          </a:p>
          <a:p>
            <a:pPr>
              <a:buFont typeface="Arial" panose="020B0604020202020204" pitchFamily="34" charset="0"/>
              <a:buNone/>
            </a:pPr>
            <a:r>
              <a:rPr lang="en-GB" sz="1200" kern="1200" dirty="0">
                <a:solidFill>
                  <a:schemeClr val="tx1"/>
                </a:solidFill>
                <a:latin typeface="+mn-lt"/>
                <a:ea typeface="+mn-ea"/>
                <a:cs typeface="+mn-cs"/>
              </a:rPr>
              <a:t>Meaning care is safer and better quality of services are provide to the residents. </a:t>
            </a:r>
          </a:p>
          <a:p>
            <a:pPr>
              <a:buFont typeface="Arial" panose="020B0604020202020204" pitchFamily="34" charset="0"/>
              <a:buNone/>
            </a:pPr>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Data-Driven Decision Making</a:t>
            </a:r>
          </a:p>
          <a:p>
            <a:pPr>
              <a:buFont typeface="Arial" panose="020B0604020202020204" pitchFamily="34" charset="0"/>
              <a:buNone/>
            </a:pPr>
            <a:r>
              <a:rPr lang="en-GB" sz="1200" kern="1200" dirty="0">
                <a:solidFill>
                  <a:schemeClr val="tx1"/>
                </a:solidFill>
                <a:latin typeface="+mn-lt"/>
                <a:ea typeface="+mn-ea"/>
                <a:cs typeface="+mn-cs"/>
              </a:rPr>
              <a:t>Analytics and Reporting Tools: By </a:t>
            </a:r>
            <a:r>
              <a:rPr lang="en-GB" sz="1200" kern="1200" dirty="0" err="1">
                <a:solidFill>
                  <a:schemeClr val="tx1"/>
                </a:solidFill>
                <a:latin typeface="+mn-lt"/>
                <a:ea typeface="+mn-ea"/>
                <a:cs typeface="+mn-cs"/>
              </a:rPr>
              <a:t>analyzing</a:t>
            </a:r>
            <a:r>
              <a:rPr lang="en-GB" sz="1200" kern="1200" dirty="0">
                <a:solidFill>
                  <a:schemeClr val="tx1"/>
                </a:solidFill>
                <a:latin typeface="+mn-lt"/>
                <a:ea typeface="+mn-ea"/>
                <a:cs typeface="+mn-cs"/>
              </a:rPr>
              <a:t> data collected from various sources, these tools help identify trends, predict potential health issues, and support informed decision-making for better care outcomes.</a:t>
            </a:r>
          </a:p>
          <a:p>
            <a:pPr>
              <a:buFont typeface="Arial" panose="020B0604020202020204" pitchFamily="34" charset="0"/>
              <a:buNone/>
            </a:pPr>
            <a:r>
              <a:rPr lang="en-GB" sz="1200" kern="1200" dirty="0">
                <a:solidFill>
                  <a:schemeClr val="tx1"/>
                </a:solidFill>
                <a:latin typeface="+mn-lt"/>
                <a:ea typeface="+mn-ea"/>
                <a:cs typeface="+mn-cs"/>
              </a:rPr>
              <a:t>It allows some metrics to be produced around staff performance. </a:t>
            </a:r>
          </a:p>
          <a:p>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Training and Development</a:t>
            </a:r>
          </a:p>
          <a:p>
            <a:pPr>
              <a:buFont typeface="Arial" panose="020B0604020202020204" pitchFamily="34" charset="0"/>
              <a:buNone/>
            </a:pPr>
            <a:r>
              <a:rPr lang="en-GB" sz="1200" kern="1200" dirty="0">
                <a:solidFill>
                  <a:schemeClr val="tx1"/>
                </a:solidFill>
                <a:latin typeface="+mn-lt"/>
                <a:ea typeface="+mn-ea"/>
                <a:cs typeface="+mn-cs"/>
              </a:rPr>
              <a:t>Online Training Platforms: Continuous education and training are crucial in health and social care. Online platforms provide your team with easy access to the latest protocols, best practices, and new technologies, ensuring high standards of care.</a:t>
            </a:r>
          </a:p>
          <a:p>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Resident and Family Involvement </a:t>
            </a:r>
          </a:p>
          <a:p>
            <a:pPr>
              <a:buFont typeface="Arial" panose="020B0604020202020204" pitchFamily="34" charset="0"/>
              <a:buNone/>
            </a:pPr>
            <a:r>
              <a:rPr lang="en-GB" sz="1200" kern="1200" dirty="0">
                <a:solidFill>
                  <a:schemeClr val="tx1"/>
                </a:solidFill>
                <a:latin typeface="+mn-lt"/>
                <a:ea typeface="+mn-ea"/>
                <a:cs typeface="+mn-cs"/>
              </a:rPr>
              <a:t>Family Portals: allow families to stay informed about their loved one’s care and well-being, enhancing trust and satisfaction.</a:t>
            </a:r>
          </a:p>
          <a:p>
            <a:r>
              <a:rPr lang="en-GB" sz="1200" kern="1200" dirty="0">
                <a:solidFill>
                  <a:schemeClr val="tx1"/>
                </a:solidFill>
                <a:latin typeface="+mn-lt"/>
                <a:ea typeface="+mn-ea"/>
                <a:cs typeface="+mn-cs"/>
              </a:rPr>
              <a:t>By integrating these technologies, your team can provide more responsive, personalized, and efficient care, ultimately leading to better outcomes and a higher quality of life for residents.</a:t>
            </a:r>
          </a:p>
          <a:p>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8689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latin typeface="+mn-lt"/>
                <a:ea typeface="+mn-ea"/>
                <a:cs typeface="+mn-cs"/>
              </a:rPr>
              <a:t>Improved Communication and Coordination</a:t>
            </a:r>
          </a:p>
          <a:p>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Sharing of information across the an internal team and external professionals is made much easier with Digital Care Planning Software.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Streamline tasks like care planning, documentation, and compliance tracking.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This reduces administrative burdens on staff, allowing them to spend more time with residents.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Allow for important events to be logged as scheduled planned care or events to ensure these are not missed. </a:t>
            </a:r>
          </a:p>
          <a:p>
            <a:pPr>
              <a:buFont typeface="Arial" panose="020B0604020202020204" pitchFamily="34" charset="0"/>
              <a:buNone/>
            </a:pPr>
            <a:r>
              <a:rPr lang="en-GB" sz="1200" kern="1200" dirty="0">
                <a:solidFill>
                  <a:schemeClr val="tx1"/>
                </a:solidFill>
                <a:latin typeface="+mn-lt"/>
                <a:ea typeface="+mn-ea"/>
                <a:cs typeface="+mn-cs"/>
              </a:rPr>
              <a:t>Allow for quick access to residents' medical histories, current medications, and treatment plans. </a:t>
            </a:r>
          </a:p>
          <a:p>
            <a:pPr>
              <a:buFont typeface="Arial" panose="020B0604020202020204" pitchFamily="34" charset="0"/>
              <a:buNone/>
            </a:pPr>
            <a:endParaRPr lang="en-GB" sz="1200" kern="1200" dirty="0">
              <a:solidFill>
                <a:schemeClr val="tx1"/>
              </a:solidFill>
              <a:latin typeface="+mn-lt"/>
              <a:ea typeface="+mn-ea"/>
              <a:cs typeface="+mn-cs"/>
            </a:endParaRPr>
          </a:p>
          <a:p>
            <a:pPr>
              <a:buFont typeface="Arial" panose="020B0604020202020204" pitchFamily="34" charset="0"/>
              <a:buNone/>
            </a:pPr>
            <a:r>
              <a:rPr lang="en-GB" sz="1200" kern="1200" dirty="0">
                <a:solidFill>
                  <a:schemeClr val="tx1"/>
                </a:solidFill>
                <a:latin typeface="+mn-lt"/>
                <a:ea typeface="+mn-ea"/>
                <a:cs typeface="+mn-cs"/>
              </a:rPr>
              <a:t>Adding in the increased ability for communication using email, instant messaging and Voice Recognition Technology: such as speech to </a:t>
            </a:r>
            <a:r>
              <a:rPr lang="en-GB" sz="1200" kern="1200" dirty="0" err="1">
                <a:solidFill>
                  <a:schemeClr val="tx1"/>
                </a:solidFill>
                <a:latin typeface="+mn-lt"/>
                <a:ea typeface="+mn-ea"/>
                <a:cs typeface="+mn-cs"/>
              </a:rPr>
              <a:t>futher</a:t>
            </a:r>
            <a:r>
              <a:rPr lang="en-GB" sz="1200" kern="1200" dirty="0">
                <a:solidFill>
                  <a:schemeClr val="tx1"/>
                </a:solidFill>
                <a:latin typeface="+mn-lt"/>
                <a:ea typeface="+mn-ea"/>
                <a:cs typeface="+mn-cs"/>
              </a:rPr>
              <a:t> support the work that people do.</a:t>
            </a:r>
          </a:p>
          <a:p>
            <a:pPr>
              <a:buFont typeface="Arial" panose="020B0604020202020204" pitchFamily="34" charset="0"/>
              <a:buNone/>
            </a:pP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kern="1200" dirty="0">
                <a:solidFill>
                  <a:schemeClr val="tx1"/>
                </a:solidFill>
                <a:latin typeface="+mn-lt"/>
                <a:ea typeface="+mn-ea"/>
                <a:cs typeface="+mn-cs"/>
              </a:rPr>
              <a:t>This transparency and access to information ensures that all team members are on the same page, reducing the risk of errors.  </a:t>
            </a:r>
          </a:p>
          <a:p>
            <a:pPr>
              <a:buFont typeface="Arial" panose="020B0604020202020204" pitchFamily="34" charset="0"/>
              <a:buNone/>
            </a:pPr>
            <a:r>
              <a:rPr lang="en-GB" sz="1200" kern="1200" dirty="0">
                <a:solidFill>
                  <a:schemeClr val="tx1"/>
                </a:solidFill>
                <a:latin typeface="+mn-lt"/>
                <a:ea typeface="+mn-ea"/>
                <a:cs typeface="+mn-cs"/>
              </a:rPr>
              <a:t>Meaning care is safer and better quality of services are provide to the residents. </a:t>
            </a:r>
          </a:p>
          <a:p>
            <a:pPr>
              <a:buFont typeface="Arial" panose="020B0604020202020204" pitchFamily="34" charset="0"/>
              <a:buNone/>
            </a:pPr>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Data-Driven Decision Making</a:t>
            </a:r>
          </a:p>
          <a:p>
            <a:pPr>
              <a:buFont typeface="Arial" panose="020B0604020202020204" pitchFamily="34" charset="0"/>
              <a:buNone/>
            </a:pPr>
            <a:r>
              <a:rPr lang="en-GB" sz="1200" kern="1200" dirty="0">
                <a:solidFill>
                  <a:schemeClr val="tx1"/>
                </a:solidFill>
                <a:latin typeface="+mn-lt"/>
                <a:ea typeface="+mn-ea"/>
                <a:cs typeface="+mn-cs"/>
              </a:rPr>
              <a:t>Analytics and Reporting Tools: By </a:t>
            </a:r>
            <a:r>
              <a:rPr lang="en-GB" sz="1200" kern="1200" dirty="0" err="1">
                <a:solidFill>
                  <a:schemeClr val="tx1"/>
                </a:solidFill>
                <a:latin typeface="+mn-lt"/>
                <a:ea typeface="+mn-ea"/>
                <a:cs typeface="+mn-cs"/>
              </a:rPr>
              <a:t>analyzing</a:t>
            </a:r>
            <a:r>
              <a:rPr lang="en-GB" sz="1200" kern="1200" dirty="0">
                <a:solidFill>
                  <a:schemeClr val="tx1"/>
                </a:solidFill>
                <a:latin typeface="+mn-lt"/>
                <a:ea typeface="+mn-ea"/>
                <a:cs typeface="+mn-cs"/>
              </a:rPr>
              <a:t> data collected from various sources, these tools help identify trends, predict potential health issues, and support informed decision-making for better care outcomes.</a:t>
            </a:r>
          </a:p>
          <a:p>
            <a:pPr>
              <a:buFont typeface="Arial" panose="020B0604020202020204" pitchFamily="34" charset="0"/>
              <a:buNone/>
            </a:pPr>
            <a:r>
              <a:rPr lang="en-GB" sz="1200" kern="1200" dirty="0">
                <a:solidFill>
                  <a:schemeClr val="tx1"/>
                </a:solidFill>
                <a:latin typeface="+mn-lt"/>
                <a:ea typeface="+mn-ea"/>
                <a:cs typeface="+mn-cs"/>
              </a:rPr>
              <a:t>It allows some metrics to be produced around staff performance. </a:t>
            </a:r>
          </a:p>
          <a:p>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Training and Development</a:t>
            </a:r>
          </a:p>
          <a:p>
            <a:pPr>
              <a:buFont typeface="Arial" panose="020B0604020202020204" pitchFamily="34" charset="0"/>
              <a:buNone/>
            </a:pPr>
            <a:r>
              <a:rPr lang="en-GB" sz="1200" kern="1200" dirty="0">
                <a:solidFill>
                  <a:schemeClr val="tx1"/>
                </a:solidFill>
                <a:latin typeface="+mn-lt"/>
                <a:ea typeface="+mn-ea"/>
                <a:cs typeface="+mn-cs"/>
              </a:rPr>
              <a:t>Online Training Platforms: Continuous education and training are crucial in health and social care. Online platforms provide your team with easy access to the latest protocols, best practices, and new technologies, ensuring high standards of care.</a:t>
            </a:r>
          </a:p>
          <a:p>
            <a:endParaRPr lang="en-GB" sz="1200" kern="1200" dirty="0">
              <a:solidFill>
                <a:schemeClr val="tx1"/>
              </a:solidFill>
              <a:latin typeface="+mn-lt"/>
              <a:ea typeface="+mn-ea"/>
              <a:cs typeface="+mn-cs"/>
            </a:endParaRPr>
          </a:p>
          <a:p>
            <a:r>
              <a:rPr lang="en-GB" sz="1200" b="1" kern="1200" dirty="0">
                <a:solidFill>
                  <a:schemeClr val="tx1"/>
                </a:solidFill>
                <a:latin typeface="+mn-lt"/>
                <a:ea typeface="+mn-ea"/>
                <a:cs typeface="+mn-cs"/>
              </a:rPr>
              <a:t>Family Involvement </a:t>
            </a:r>
          </a:p>
          <a:p>
            <a:pPr>
              <a:buFont typeface="Arial" panose="020B0604020202020204" pitchFamily="34" charset="0"/>
              <a:buNone/>
            </a:pPr>
            <a:r>
              <a:rPr lang="en-GB" sz="1200" kern="1200" dirty="0">
                <a:solidFill>
                  <a:schemeClr val="tx1"/>
                </a:solidFill>
                <a:latin typeface="+mn-lt"/>
                <a:ea typeface="+mn-ea"/>
                <a:cs typeface="+mn-cs"/>
              </a:rPr>
              <a:t>Family Portals: allow families to stay informed about their loved one’s care and well-being, enhancing trust and satisfaction.</a:t>
            </a:r>
          </a:p>
          <a:p>
            <a:r>
              <a:rPr lang="en-GB" sz="1200" kern="1200" dirty="0">
                <a:solidFill>
                  <a:schemeClr val="tx1"/>
                </a:solidFill>
                <a:latin typeface="+mn-lt"/>
                <a:ea typeface="+mn-ea"/>
                <a:cs typeface="+mn-cs"/>
              </a:rPr>
              <a:t>By integrating these technologies, your team can provide more responsive, personalized, and efficient care, ultimately leading to better outcomes and a higher quality of life for residents.</a:t>
            </a:r>
          </a:p>
          <a:p>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523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Today, I’d like to share my perspective on how technology will transform the care sector in the near future years. As our population continues to age and the need for care services grows, advancements in technology, will significantly enhance the quality and efficiency of care.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6453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a plethora of new technologies being developed constantly.  Lots of technologies which are currently in the marketplace for all of us are not widely used with in the health and social care industry. </a:t>
            </a:r>
          </a:p>
          <a:p>
            <a:endParaRPr lang="en-GB" dirty="0"/>
          </a:p>
          <a:p>
            <a:r>
              <a:rPr lang="en-GB" b="1" dirty="0"/>
              <a:t>wearable technology </a:t>
            </a:r>
            <a:r>
              <a:rPr lang="en-GB" dirty="0"/>
              <a:t>and the Internet of Things (IoT) will play a vital role in care. Devices like smartwatches and fitness trackers are already capable of monitoring vital signs such as heart rate, sleep patterns, physical activity and can detect falls.  In the next five years, AI will further enhance these devices, enabling them to </a:t>
            </a:r>
            <a:r>
              <a:rPr lang="en-GB" dirty="0" err="1"/>
              <a:t>analyze</a:t>
            </a:r>
            <a:r>
              <a:rPr lang="en-GB" dirty="0"/>
              <a:t> vast amounts of health data and predict potential health issues before they arise. For instance, AI-powered wearables could identify subtle changes in a </a:t>
            </a:r>
            <a:r>
              <a:rPr lang="en-GB" dirty="0" err="1"/>
              <a:t>resident;s</a:t>
            </a:r>
            <a:r>
              <a:rPr lang="en-GB" dirty="0"/>
              <a:t> condition that may signal the onset of a serious health problem, allowing for early intervention and potentially saving lives. Smart sensors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Smart Home Technology </a:t>
            </a:r>
            <a:r>
              <a:rPr lang="en-GB" dirty="0"/>
              <a:t>- The role of voice-activated assistants like Alexa in care settings. Currently, Alexa can perform tasks such as setting reminders and controlling smart home devices. In the near future, AI will enable Alexa to provide even more personalized care by learning the routines and preferences of individuals, anticipating their needs, and offering tailored support. For example, Alexa could proactively suggest activities based on a person’s mood or health status, or seamlessly coordinate with providers to manage appointments and medications, ensuring a more integrated care experience.</a:t>
            </a:r>
          </a:p>
          <a:p>
            <a:endParaRPr lang="en-GB" dirty="0"/>
          </a:p>
          <a:p>
            <a:r>
              <a:rPr lang="en-GB" b="1" dirty="0"/>
              <a:t>CCTV</a:t>
            </a:r>
            <a:r>
              <a:rPr lang="en-GB" dirty="0"/>
              <a:t> With the reduction in the cost of cloud-based CCTV systems and advanced features like real-time threat detection and anomaly recognition. These systems can alert staff immediately of an event enabling quicker responses and enhancing overall safety. I feel this is also an area which more family may use to give assurance of good care. Alexa devices allow for a use to drop-in at any time via a video call or call.  </a:t>
            </a:r>
          </a:p>
          <a:p>
            <a:endParaRPr lang="en-GB" dirty="0"/>
          </a:p>
          <a:p>
            <a:r>
              <a:rPr lang="en-GB" b="1" dirty="0"/>
              <a:t>Robotics and Automation </a:t>
            </a:r>
            <a:r>
              <a:rPr lang="en-GB" dirty="0"/>
              <a:t>- Assistive Robots: Robots designed to assist with daily tasks, such as fetching items, helping with mobility, or even providing social interaction, can significantly improve the quality of life. </a:t>
            </a:r>
          </a:p>
          <a:p>
            <a:r>
              <a:rPr lang="en-GB" dirty="0"/>
              <a:t>Automated Medication Dispensers: These systems ensure that residents receive the correct medications at the right times, reducing the risk of missed or incorrect doses.</a:t>
            </a:r>
          </a:p>
          <a:p>
            <a:endParaRPr lang="en-GB" dirty="0"/>
          </a:p>
          <a:p>
            <a:r>
              <a:rPr lang="en-GB" dirty="0"/>
              <a:t>These innovations will not only improve the quality of care but also empower caregivers and patients alike, leading to better outcomes and a higher quality of life.</a:t>
            </a:r>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90758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does of course bring with itself challenges for providers: </a:t>
            </a:r>
          </a:p>
          <a:p>
            <a:r>
              <a:rPr lang="en-GB" dirty="0"/>
              <a:t>Change management </a:t>
            </a:r>
          </a:p>
          <a:p>
            <a:r>
              <a:rPr lang="en-GB" dirty="0"/>
              <a:t>Staff</a:t>
            </a:r>
          </a:p>
          <a:p>
            <a:r>
              <a:rPr lang="en-GB" dirty="0"/>
              <a:t>Cost </a:t>
            </a:r>
          </a:p>
          <a:p>
            <a:r>
              <a:rPr lang="en-GB" dirty="0"/>
              <a:t>Disaster recovery </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6922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does of course bring with itself challenges for providers: </a:t>
            </a:r>
          </a:p>
          <a:p>
            <a:r>
              <a:rPr lang="en-GB" dirty="0"/>
              <a:t>Change management </a:t>
            </a:r>
          </a:p>
          <a:p>
            <a:r>
              <a:rPr lang="en-GB" dirty="0"/>
              <a:t>Staff</a:t>
            </a:r>
          </a:p>
          <a:p>
            <a:r>
              <a:rPr lang="en-GB" dirty="0"/>
              <a:t>Cost </a:t>
            </a:r>
          </a:p>
          <a:p>
            <a:r>
              <a:rPr lang="en-GB" dirty="0"/>
              <a:t>Disaster recovery </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DA7B4F-A4C4-40F7-AE56-B42CCE5DA28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58562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73</a:t>
            </a:fld>
            <a:endParaRPr lang="en-US"/>
          </a:p>
        </p:txBody>
      </p:sp>
    </p:spTree>
    <p:extLst>
      <p:ext uri="{BB962C8B-B14F-4D97-AF65-F5344CB8AC3E}">
        <p14:creationId xmlns:p14="http://schemas.microsoft.com/office/powerpoint/2010/main" val="3544900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74</a:t>
            </a:fld>
            <a:endParaRPr lang="en-US"/>
          </a:p>
        </p:txBody>
      </p:sp>
    </p:spTree>
    <p:extLst>
      <p:ext uri="{BB962C8B-B14F-4D97-AF65-F5344CB8AC3E}">
        <p14:creationId xmlns:p14="http://schemas.microsoft.com/office/powerpoint/2010/main" val="17550621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have added the titles in bold</a:t>
            </a:r>
          </a:p>
        </p:txBody>
      </p:sp>
      <p:sp>
        <p:nvSpPr>
          <p:cNvPr id="4" name="Slide Number Placeholder 3"/>
          <p:cNvSpPr>
            <a:spLocks noGrp="1"/>
          </p:cNvSpPr>
          <p:nvPr>
            <p:ph type="sldNum" sz="quarter" idx="5"/>
          </p:nvPr>
        </p:nvSpPr>
        <p:spPr/>
        <p:txBody>
          <a:bodyPr/>
          <a:lstStyle/>
          <a:p>
            <a:fld id="{0DD10BC8-6621-4DAF-A8AC-EB73F69BE944}" type="slidenum">
              <a:rPr lang="en-GB" smtClean="0"/>
              <a:t>80</a:t>
            </a:fld>
            <a:endParaRPr lang="en-GB"/>
          </a:p>
        </p:txBody>
      </p:sp>
    </p:spTree>
    <p:extLst>
      <p:ext uri="{BB962C8B-B14F-4D97-AF65-F5344CB8AC3E}">
        <p14:creationId xmlns:p14="http://schemas.microsoft.com/office/powerpoint/2010/main" val="31331955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Many people are concerned about CQC’s approach to technology innovation. This slide covers their approach and suggestions</a:t>
            </a:r>
          </a:p>
        </p:txBody>
      </p:sp>
      <p:sp>
        <p:nvSpPr>
          <p:cNvPr id="4" name="Slide Number Placeholder 3"/>
          <p:cNvSpPr>
            <a:spLocks noGrp="1"/>
          </p:cNvSpPr>
          <p:nvPr>
            <p:ph type="sldNum" sz="quarter" idx="5"/>
          </p:nvPr>
        </p:nvSpPr>
        <p:spPr/>
        <p:txBody>
          <a:bodyPr/>
          <a:lstStyle/>
          <a:p>
            <a:fld id="{0DD10BC8-6621-4DAF-A8AC-EB73F69BE944}" type="slidenum">
              <a:rPr lang="en-GB" smtClean="0"/>
              <a:t>82</a:t>
            </a:fld>
            <a:endParaRPr lang="en-GB"/>
          </a:p>
        </p:txBody>
      </p:sp>
    </p:spTree>
    <p:extLst>
      <p:ext uri="{BB962C8B-B14F-4D97-AF65-F5344CB8AC3E}">
        <p14:creationId xmlns:p14="http://schemas.microsoft.com/office/powerpoint/2010/main" val="2345060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Century Gothic" panose="020F0302020204030204"/>
                <a:ea typeface="+mn-ea"/>
                <a:cs typeface="+mn-cs"/>
              </a:rPr>
              <a:t>I’m incredibly proud of the progress we’ve made in 2023/24 and excited for the opportunities that lie ahead. </a:t>
            </a:r>
            <a:r>
              <a:rPr kumimoji="0" lang="en-GB" sz="1200" b="0" i="0" u="none" strike="noStrike" kern="1200" cap="none" spc="0" normalizeH="0" baseline="0" noProof="0">
                <a:ln>
                  <a:noFill/>
                </a:ln>
                <a:solidFill>
                  <a:srgbClr val="000000"/>
                </a:solidFill>
                <a:effectLst/>
                <a:uLnTx/>
                <a:uFillTx/>
                <a:latin typeface="Century Gothic" panose="020F0302020204030204"/>
                <a:ea typeface="+mn-ea"/>
                <a:cs typeface="+mn-cs"/>
              </a:rPr>
              <a:t>The DiSC programme (hosted by CBC) is committed to harnessing technology to revolutionise the social care we provide to our residents. Our collaborative approach identifies the key areas for future investment – to ensure that everyone receives the high-quality, person-centred care they deserve.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000000"/>
              </a:solidFill>
              <a:effectLst/>
              <a:uLnTx/>
              <a:uFillTx/>
              <a:latin typeface="Century Gothic" panose="020F0302020204030204"/>
              <a:ea typeface="+mn-ea"/>
              <a:cs typeface="+mn-cs"/>
            </a:endParaRPr>
          </a:p>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12</a:t>
            </a:fld>
            <a:endParaRPr lang="en-US"/>
          </a:p>
        </p:txBody>
      </p:sp>
    </p:spTree>
    <p:extLst>
      <p:ext uri="{BB962C8B-B14F-4D97-AF65-F5344CB8AC3E}">
        <p14:creationId xmlns:p14="http://schemas.microsoft.com/office/powerpoint/2010/main" val="1143329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have already covered many examples from DSCRs – additional considerations on this slide</a:t>
            </a:r>
          </a:p>
        </p:txBody>
      </p:sp>
      <p:sp>
        <p:nvSpPr>
          <p:cNvPr id="4" name="Slide Number Placeholder 3"/>
          <p:cNvSpPr>
            <a:spLocks noGrp="1"/>
          </p:cNvSpPr>
          <p:nvPr>
            <p:ph type="sldNum" sz="quarter" idx="5"/>
          </p:nvPr>
        </p:nvSpPr>
        <p:spPr/>
        <p:txBody>
          <a:bodyPr/>
          <a:lstStyle/>
          <a:p>
            <a:fld id="{0DD10BC8-6621-4DAF-A8AC-EB73F69BE944}" type="slidenum">
              <a:rPr lang="en-GB" smtClean="0"/>
              <a:t>84</a:t>
            </a:fld>
            <a:endParaRPr lang="en-GB"/>
          </a:p>
        </p:txBody>
      </p:sp>
    </p:spTree>
    <p:extLst>
      <p:ext uri="{BB962C8B-B14F-4D97-AF65-F5344CB8AC3E}">
        <p14:creationId xmlns:p14="http://schemas.microsoft.com/office/powerpoint/2010/main" val="3331570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Katie / Natalie to add</a:t>
            </a:r>
          </a:p>
        </p:txBody>
      </p:sp>
      <p:sp>
        <p:nvSpPr>
          <p:cNvPr id="4" name="Slide Number Placeholder 3"/>
          <p:cNvSpPr>
            <a:spLocks noGrp="1"/>
          </p:cNvSpPr>
          <p:nvPr>
            <p:ph type="sldNum" sz="quarter" idx="5"/>
          </p:nvPr>
        </p:nvSpPr>
        <p:spPr/>
        <p:txBody>
          <a:bodyPr/>
          <a:lstStyle/>
          <a:p>
            <a:fld id="{EC5C0E0A-8170-440C-B16E-7DB0754FCA18}" type="slidenum">
              <a:rPr lang="en-GB" smtClean="0"/>
              <a:t>90</a:t>
            </a:fld>
            <a:endParaRPr lang="en-GB"/>
          </a:p>
        </p:txBody>
      </p:sp>
    </p:spTree>
    <p:extLst>
      <p:ext uri="{BB962C8B-B14F-4D97-AF65-F5344CB8AC3E}">
        <p14:creationId xmlns:p14="http://schemas.microsoft.com/office/powerpoint/2010/main" val="1755427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D2B880-4E56-49AE-BFD2-484CF7B3CBF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0547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D2B880-4E56-49AE-BFD2-484CF7B3CBF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8473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D2B880-4E56-49AE-BFD2-484CF7B3CBF2}" type="slidenum">
              <a:rPr lang="en-US" smtClean="0"/>
              <a:t>16</a:t>
            </a:fld>
            <a:endParaRPr lang="en-US"/>
          </a:p>
        </p:txBody>
      </p:sp>
    </p:spTree>
    <p:extLst>
      <p:ext uri="{BB962C8B-B14F-4D97-AF65-F5344CB8AC3E}">
        <p14:creationId xmlns:p14="http://schemas.microsoft.com/office/powerpoint/2010/main" val="1273936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2">
                    <a:lumMod val="75000"/>
                  </a:schemeClr>
                </a:solidFill>
                <a:latin typeface="Arial" panose="020B0604020202020204"/>
              </a:rPr>
              <a:t>D</a:t>
            </a:r>
            <a:r>
              <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rive the rapid adoption of </a:t>
            </a:r>
            <a:r>
              <a:rPr kumimoji="0" lang="en-GB" sz="1200" b="1"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digital social care records</a:t>
            </a:r>
            <a:r>
              <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 This will enable secure sharing of information across health and care services and will free up time for care staff and managers.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Test, evaluate and scale care technologies </a:t>
            </a:r>
            <a:r>
              <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based on local priorities, building the evidence base for future investment - this will increase the use of technologies that improve the quality and safety of care, reduce avoidable hospital admissions, and promote independent living.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2">
                    <a:lumMod val="75000"/>
                  </a:schemeClr>
                </a:solidFill>
                <a:latin typeface="Arial" panose="020B0604020202020204"/>
              </a:rPr>
              <a:t>Help</a:t>
            </a:r>
            <a:r>
              <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 care providers to </a:t>
            </a:r>
            <a:r>
              <a:rPr kumimoji="0" lang="en-GB" sz="1200" b="1"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boost their digital readiness</a:t>
            </a:r>
            <a:r>
              <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 including digital skills, connectivity and cyber security - this will give the social care workforce the confidence, skills, support and infrastructure to effectively use technology to provide high quality care.</a:t>
            </a: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chemeClr val="tx2">
                  <a:lumMod val="75000"/>
                </a:schemeClr>
              </a:solidFill>
              <a:effectLst/>
              <a:uLnTx/>
              <a:uFillTx/>
              <a:latin typeface="Arial" panose="020B0604020202020204"/>
              <a:ea typeface="+mn-ea"/>
              <a:cs typeface="Arial"/>
            </a:endParaRPr>
          </a:p>
          <a:p>
            <a:endParaRPr lang="en-GB" dirty="0"/>
          </a:p>
        </p:txBody>
      </p:sp>
      <p:sp>
        <p:nvSpPr>
          <p:cNvPr id="4" name="Slide Number Placeholder 3"/>
          <p:cNvSpPr>
            <a:spLocks noGrp="1"/>
          </p:cNvSpPr>
          <p:nvPr>
            <p:ph type="sldNum" sz="quarter" idx="5"/>
          </p:nvPr>
        </p:nvSpPr>
        <p:spPr/>
        <p:txBody>
          <a:bodyPr/>
          <a:lstStyle/>
          <a:p>
            <a:fld id="{8EBB266D-F8ED-8F4E-8B10-271DEA413D1B}" type="slidenum">
              <a:rPr lang="en-US" smtClean="0"/>
              <a:t>30</a:t>
            </a:fld>
            <a:endParaRPr lang="en-US" dirty="0"/>
          </a:p>
        </p:txBody>
      </p:sp>
    </p:spTree>
    <p:extLst>
      <p:ext uri="{BB962C8B-B14F-4D97-AF65-F5344CB8AC3E}">
        <p14:creationId xmlns:p14="http://schemas.microsoft.com/office/powerpoint/2010/main" val="1286151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We are proud to say that 1 in 3 people in receipt of adult social care now have a digital care plan in place thanks to the works delivered as part of this </a:t>
            </a:r>
            <a:r>
              <a:rPr lang="en-US" dirty="0" err="1">
                <a:cs typeface="Calibri"/>
              </a:rPr>
              <a:t>programme</a:t>
            </a:r>
            <a:r>
              <a:rPr lang="en-US" dirty="0">
                <a:cs typeface="Calibri"/>
              </a:rPr>
              <a:t>.</a:t>
            </a:r>
          </a:p>
          <a:p>
            <a:endParaRPr lang="en-US" dirty="0">
              <a:cs typeface="Calibri"/>
            </a:endParaRPr>
          </a:p>
          <a:p>
            <a:r>
              <a:rPr lang="en-US" dirty="0">
                <a:cs typeface="Calibri"/>
              </a:rPr>
              <a:t>By the end of the </a:t>
            </a:r>
            <a:r>
              <a:rPr lang="en-US" dirty="0" err="1">
                <a:cs typeface="Calibri"/>
              </a:rPr>
              <a:t>programme</a:t>
            </a:r>
            <a:r>
              <a:rPr lang="en-US" dirty="0">
                <a:cs typeface="Calibri"/>
              </a:rPr>
              <a:t> we expect this to rise to 1 in 2 people.</a:t>
            </a:r>
          </a:p>
          <a:p>
            <a:endParaRPr lang="en-US" dirty="0">
              <a:cs typeface="Calibri"/>
            </a:endParaRPr>
          </a:p>
          <a:p>
            <a:r>
              <a:rPr lang="en-US" dirty="0">
                <a:cs typeface="Calibri"/>
              </a:rPr>
              <a:t>BLMK have been at the forefront of this work. The only Integrated Care System in the region to secure Care Technology Funding. </a:t>
            </a:r>
          </a:p>
          <a:p>
            <a:endParaRPr lang="en-US" dirty="0">
              <a:cs typeface="Calibri"/>
            </a:endParaRPr>
          </a:p>
          <a:p>
            <a:r>
              <a:rPr lang="en-US" dirty="0">
                <a:cs typeface="Calibri"/>
              </a:rPr>
              <a:t>Developed a team of talented people working across BLMK to help you on your digital journey. – Shows their commitment to social care providers and to helping you to be the best you can be. </a:t>
            </a:r>
          </a:p>
        </p:txBody>
      </p:sp>
      <p:sp>
        <p:nvSpPr>
          <p:cNvPr id="4" name="Slide Number Placeholder 3"/>
          <p:cNvSpPr>
            <a:spLocks noGrp="1"/>
          </p:cNvSpPr>
          <p:nvPr>
            <p:ph type="sldNum" sz="quarter" idx="5"/>
          </p:nvPr>
        </p:nvSpPr>
        <p:spPr/>
        <p:txBody>
          <a:bodyPr/>
          <a:lstStyle/>
          <a:p>
            <a:fld id="{8EBB266D-F8ED-8F4E-8B10-271DEA413D1B}" type="slidenum">
              <a:rPr lang="en-US" smtClean="0"/>
              <a:t>31</a:t>
            </a:fld>
            <a:endParaRPr lang="en-US" dirty="0"/>
          </a:p>
        </p:txBody>
      </p:sp>
    </p:spTree>
    <p:extLst>
      <p:ext uri="{BB962C8B-B14F-4D97-AF65-F5344CB8AC3E}">
        <p14:creationId xmlns:p14="http://schemas.microsoft.com/office/powerpoint/2010/main" val="1632889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DHSC and NHSE are funding hundreds of projects across the country to test and scale care technology</a:t>
            </a:r>
          </a:p>
          <a:p>
            <a:endParaRPr lang="en-GB" dirty="0"/>
          </a:p>
          <a:p>
            <a:pPr marL="171450" indent="-171450">
              <a:buFont typeface="Arial" panose="020B0604020202020204" pitchFamily="34" charset="0"/>
              <a:buChar cha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Acoustic monitoring </a:t>
            </a:r>
          </a:p>
          <a:p>
            <a:pPr marL="171450" indent="-171450">
              <a:buFont typeface="Arial" panose="020B0604020202020204" pitchFamily="34" charset="0"/>
              <a:buChar char="•"/>
            </a:pPr>
            <a:r>
              <a:rPr lang="en-GB" dirty="0"/>
              <a:t>Remote monitoring kits</a:t>
            </a:r>
          </a:p>
          <a:p>
            <a:pPr marL="171450" indent="-171450">
              <a:buFont typeface="Arial" panose="020B0604020202020204" pitchFamily="34" charset="0"/>
              <a:buChar char="•"/>
            </a:pPr>
            <a:r>
              <a:rPr lang="en-GB" dirty="0"/>
              <a:t>Companion pets</a:t>
            </a:r>
          </a:p>
          <a:p>
            <a:pPr marL="171450" indent="-171450">
              <a:buFont typeface="Arial" panose="020B0604020202020204" pitchFamily="34" charset="0"/>
              <a:buChar char="•"/>
            </a:pPr>
            <a:r>
              <a:rPr lang="en-GB" dirty="0"/>
              <a:t>Smart light bulbs</a:t>
            </a:r>
          </a:p>
          <a:p>
            <a:pPr marL="171450" indent="-171450">
              <a:buFont typeface="Arial" panose="020B0604020202020204" pitchFamily="34" charset="0"/>
              <a:buChar char="•"/>
            </a:pPr>
            <a:r>
              <a:rPr lang="en-GB" dirty="0"/>
              <a:t>Smart socks</a:t>
            </a:r>
          </a:p>
          <a:p>
            <a:pPr marL="171450" indent="-171450">
              <a:buFont typeface="Arial" panose="020B0604020202020204" pitchFamily="34" charset="0"/>
              <a:buChar char="•"/>
            </a:pPr>
            <a:r>
              <a:rPr lang="en-GB" dirty="0"/>
              <a:t>Home health coaches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Fire alarm pillows</a:t>
            </a:r>
          </a:p>
          <a:p>
            <a:pPr marL="171450" indent="-171450">
              <a:buFont typeface="Arial" panose="020B0604020202020204" pitchFamily="34" charset="0"/>
              <a:buChar char="•"/>
            </a:pPr>
            <a:r>
              <a:rPr lang="en-GB" dirty="0"/>
              <a:t>Acoustic monitoring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4D Radar devices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Hydration mugs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Home sensor kits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Wearable devices such as watches and wristbands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Medication reminder kits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Some of this technology has been shown </a:t>
            </a:r>
            <a:r>
              <a:rPr lang="en-GB"/>
              <a:t>to reduce falls by up to 84%.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5"/>
          </p:nvPr>
        </p:nvSpPr>
        <p:spPr/>
        <p:txBody>
          <a:bodyPr/>
          <a:lstStyle/>
          <a:p>
            <a:fld id="{8EBB266D-F8ED-8F4E-8B10-271DEA413D1B}" type="slidenum">
              <a:rPr lang="en-US" smtClean="0"/>
              <a:t>37</a:t>
            </a:fld>
            <a:endParaRPr lang="en-US" dirty="0"/>
          </a:p>
        </p:txBody>
      </p:sp>
    </p:spTree>
    <p:extLst>
      <p:ext uri="{BB962C8B-B14F-4D97-AF65-F5344CB8AC3E}">
        <p14:creationId xmlns:p14="http://schemas.microsoft.com/office/powerpoint/2010/main" val="710591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do we go from here? ………………</a:t>
            </a:r>
          </a:p>
          <a:p>
            <a:endParaRPr lang="en-GB" dirty="0"/>
          </a:p>
          <a:p>
            <a:r>
              <a:rPr lang="en-GB" dirty="0"/>
              <a:t>Sharing best practice, sharing data, improving health and social care for the people at the heart of the service we deliver.</a:t>
            </a:r>
          </a:p>
          <a:p>
            <a:endParaRPr lang="en-GB" dirty="0"/>
          </a:p>
          <a:p>
            <a:r>
              <a:rPr lang="en-GB" dirty="0"/>
              <a:t>If we don’t join up the system, we miss out on the benefits.</a:t>
            </a:r>
          </a:p>
          <a:p>
            <a:endParaRPr lang="en-GB" dirty="0"/>
          </a:p>
          <a:p>
            <a:endParaRPr lang="en-GB" dirty="0"/>
          </a:p>
        </p:txBody>
      </p:sp>
      <p:sp>
        <p:nvSpPr>
          <p:cNvPr id="4" name="Slide Number Placeholder 3"/>
          <p:cNvSpPr>
            <a:spLocks noGrp="1"/>
          </p:cNvSpPr>
          <p:nvPr>
            <p:ph type="sldNum" sz="quarter" idx="5"/>
          </p:nvPr>
        </p:nvSpPr>
        <p:spPr/>
        <p:txBody>
          <a:bodyPr/>
          <a:lstStyle/>
          <a:p>
            <a:fld id="{8EBB266D-F8ED-8F4E-8B10-271DEA413D1B}" type="slidenum">
              <a:rPr lang="en-US" smtClean="0"/>
              <a:t>39</a:t>
            </a:fld>
            <a:endParaRPr lang="en-US" dirty="0"/>
          </a:p>
        </p:txBody>
      </p:sp>
    </p:spTree>
    <p:extLst>
      <p:ext uri="{BB962C8B-B14F-4D97-AF65-F5344CB8AC3E}">
        <p14:creationId xmlns:p14="http://schemas.microsoft.com/office/powerpoint/2010/main" val="16279720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Master" Target="../slideMasters/slideMaster10.xml"/><Relationship Id="rId4" Type="http://schemas.openxmlformats.org/officeDocument/2006/relationships/image" Target="../media/image16.png"/></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9/5/2024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55736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 1"/>
          <p:cNvSpPr>
            <a:spLocks noGrp="1"/>
          </p:cNvSpPr>
          <p:nvPr/>
        </p:nvSpPr>
        <p:spPr/>
        <p:txBody>
          <a:bodyPr/>
          <a:lstStyle/>
          <a:p>
            <a:endParaRPr sz="1633"/>
          </a:p>
        </p:txBody>
      </p:sp>
    </p:spTree>
    <p:extLst>
      <p:ext uri="{BB962C8B-B14F-4D97-AF65-F5344CB8AC3E}">
        <p14:creationId xmlns:p14="http://schemas.microsoft.com/office/powerpoint/2010/main" val="33561423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A6B94E-046F-639D-4E4A-A2864E871AB6}"/>
              </a:ext>
            </a:extLst>
          </p:cNvPr>
          <p:cNvSpPr>
            <a:spLocks noGrp="1"/>
          </p:cNvSpPr>
          <p:nvPr>
            <p:ph type="dt" sz="half" idx="10"/>
          </p:nvPr>
        </p:nvSpPr>
        <p:spPr/>
        <p:txBody>
          <a:bodyPr/>
          <a:lstStyle/>
          <a:p>
            <a:fld id="{A16ACC21-6BCE-4B82-8A48-F6A728E0E7DA}" type="datetimeFigureOut">
              <a:rPr lang="en-GB" smtClean="0"/>
              <a:t>05/09/2024</a:t>
            </a:fld>
            <a:endParaRPr lang="en-GB" dirty="0"/>
          </a:p>
        </p:txBody>
      </p:sp>
      <p:sp>
        <p:nvSpPr>
          <p:cNvPr id="3" name="Footer Placeholder 2">
            <a:extLst>
              <a:ext uri="{FF2B5EF4-FFF2-40B4-BE49-F238E27FC236}">
                <a16:creationId xmlns:a16="http://schemas.microsoft.com/office/drawing/2014/main" id="{5DF2C73E-730F-DD1B-E0C5-ECDCEC8F3CF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BCF07822-3ECB-9E68-7575-84424149AB37}"/>
              </a:ext>
            </a:extLst>
          </p:cNvPr>
          <p:cNvSpPr>
            <a:spLocks noGrp="1"/>
          </p:cNvSpPr>
          <p:nvPr>
            <p:ph type="sldNum" sz="quarter" idx="12"/>
          </p:nvPr>
        </p:nvSpPr>
        <p:spPr/>
        <p:txBody>
          <a:bodyPr/>
          <a:lstStyle/>
          <a:p>
            <a:fld id="{C683122B-D801-4F78-8E06-88839E441FFF}" type="slidenum">
              <a:rPr lang="en-GB" smtClean="0"/>
              <a:t>‹#›</a:t>
            </a:fld>
            <a:endParaRPr lang="en-GB" dirty="0"/>
          </a:p>
        </p:txBody>
      </p:sp>
    </p:spTree>
    <p:extLst>
      <p:ext uri="{BB962C8B-B14F-4D97-AF65-F5344CB8AC3E}">
        <p14:creationId xmlns:p14="http://schemas.microsoft.com/office/powerpoint/2010/main" val="752291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26954C5-3747-B948-A205-98456F928051}"/>
              </a:ext>
            </a:extLst>
          </p:cNvPr>
          <p:cNvSpPr/>
          <p:nvPr userDrawn="1"/>
        </p:nvSpPr>
        <p:spPr>
          <a:xfrm>
            <a:off x="1" y="0"/>
            <a:ext cx="121919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6EFC485-E6CE-9F65-C06D-0669788FABE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150604"/>
            <a:ext cx="12191999" cy="6851902"/>
          </a:xfrm>
          <a:prstGeom prst="rect">
            <a:avLst/>
          </a:prstGeom>
        </p:spPr>
      </p:pic>
      <p:sp>
        <p:nvSpPr>
          <p:cNvPr id="2" name="Footer Placeholder 4">
            <a:extLst>
              <a:ext uri="{FF2B5EF4-FFF2-40B4-BE49-F238E27FC236}">
                <a16:creationId xmlns:a16="http://schemas.microsoft.com/office/drawing/2014/main" id="{4C9448D9-EB3D-558B-B9A6-24BAE91056C3}"/>
              </a:ext>
            </a:extLst>
          </p:cNvPr>
          <p:cNvSpPr>
            <a:spLocks noGrp="1"/>
          </p:cNvSpPr>
          <p:nvPr>
            <p:ph type="ftr" sz="quarter" idx="3"/>
          </p:nvPr>
        </p:nvSpPr>
        <p:spPr>
          <a:xfrm>
            <a:off x="431999" y="6274487"/>
            <a:ext cx="11356347" cy="432909"/>
          </a:xfrm>
          <a:prstGeom prst="rect">
            <a:avLst/>
          </a:prstGeom>
        </p:spPr>
        <p:txBody>
          <a:bodyPr vert="horz" lIns="0" tIns="0" rIns="0" bIns="0" rtlCol="0" anchor="ctr"/>
          <a:lstStyle>
            <a:lvl1pPr algn="l">
              <a:defRPr sz="1200" b="0" i="0">
                <a:solidFill>
                  <a:schemeClr val="bg1"/>
                </a:solidFill>
                <a:latin typeface="Arial" panose="020B0604020202020204" pitchFamily="34" charset="0"/>
                <a:cs typeface="Arial" panose="020B0604020202020204" pitchFamily="34" charset="0"/>
              </a:defRPr>
            </a:lvl1pPr>
          </a:lstStyle>
          <a:p>
            <a:r>
              <a:rPr lang="en-GB" b="1"/>
              <a:t>2023 - Digitising Social Care</a:t>
            </a:r>
            <a:endParaRPr lang="en-GB"/>
          </a:p>
        </p:txBody>
      </p:sp>
      <p:pic>
        <p:nvPicPr>
          <p:cNvPr id="9" name="Picture 8" descr="CARE Logo">
            <a:extLst>
              <a:ext uri="{FF2B5EF4-FFF2-40B4-BE49-F238E27FC236}">
                <a16:creationId xmlns:a16="http://schemas.microsoft.com/office/drawing/2014/main" id="{E74FF64D-2F6A-9940-A9C5-E1C57F548421}"/>
              </a:ext>
            </a:extLst>
          </p:cNvPr>
          <p:cNvPicPr>
            <a:picLocks noChangeAspect="1"/>
          </p:cNvPicPr>
          <p:nvPr userDrawn="1"/>
        </p:nvPicPr>
        <p:blipFill>
          <a:blip r:embed="rId3"/>
          <a:stretch>
            <a:fillRect/>
          </a:stretch>
        </p:blipFill>
        <p:spPr>
          <a:xfrm>
            <a:off x="2921000" y="2438400"/>
            <a:ext cx="6350000" cy="1981200"/>
          </a:xfrm>
          <a:prstGeom prst="rect">
            <a:avLst/>
          </a:prstGeom>
        </p:spPr>
      </p:pic>
    </p:spTree>
    <p:extLst>
      <p:ext uri="{BB962C8B-B14F-4D97-AF65-F5344CB8AC3E}">
        <p14:creationId xmlns:p14="http://schemas.microsoft.com/office/powerpoint/2010/main" val="164402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e Column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7BD95-054A-AD43-8189-AD0C5724B669}"/>
              </a:ext>
            </a:extLst>
          </p:cNvPr>
          <p:cNvSpPr>
            <a:spLocks noGrp="1"/>
          </p:cNvSpPr>
          <p:nvPr>
            <p:ph type="title"/>
          </p:nvPr>
        </p:nvSpPr>
        <p:spPr>
          <a:xfrm>
            <a:off x="431998" y="432909"/>
            <a:ext cx="9651115" cy="456778"/>
          </a:xfrm>
        </p:spPr>
        <p:txBody>
          <a:bodyPr/>
          <a:lstStyle>
            <a:lvl1pPr>
              <a:defRPr>
                <a:solidFill>
                  <a:schemeClr val="accent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EA51529-D023-7E41-AEF9-89D071FA4243}"/>
              </a:ext>
            </a:extLst>
          </p:cNvPr>
          <p:cNvSpPr>
            <a:spLocks noGrp="1"/>
          </p:cNvSpPr>
          <p:nvPr>
            <p:ph sz="half" idx="1" hasCustomPrompt="1"/>
          </p:nvPr>
        </p:nvSpPr>
        <p:spPr>
          <a:xfrm>
            <a:off x="431998" y="1112482"/>
            <a:ext cx="11324571" cy="4615217"/>
          </a:xfrm>
        </p:spPr>
        <p:txBody>
          <a:bodyPr numCol="1" spcCol="18000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BDD2D2F-687A-4E93-F1E5-7F9A3016F03B}"/>
              </a:ext>
            </a:extLst>
          </p:cNvPr>
          <p:cNvSpPr>
            <a:spLocks noGrp="1"/>
          </p:cNvSpPr>
          <p:nvPr>
            <p:ph type="sldNum" sz="quarter" idx="4"/>
          </p:nvPr>
        </p:nvSpPr>
        <p:spPr>
          <a:xfrm>
            <a:off x="11159828" y="6284668"/>
            <a:ext cx="596784" cy="435428"/>
          </a:xfrm>
          <a:prstGeom prst="rect">
            <a:avLst/>
          </a:prstGeom>
        </p:spPr>
        <p:txBody>
          <a:bodyPr vert="horz" lIns="0" tIns="0" rIns="0" bIns="0" rtlCol="0" anchor="ctr"/>
          <a:lstStyle>
            <a:lvl1pPr algn="r">
              <a:defRPr sz="1200" b="0" i="0">
                <a:solidFill>
                  <a:schemeClr val="accent2"/>
                </a:solidFill>
                <a:latin typeface="+mn-lt"/>
              </a:defRPr>
            </a:lvl1pPr>
          </a:lstStyle>
          <a:p>
            <a:fld id="{E37164D7-9B6A-1C43-ACF7-FB85B36CD2BA}" type="slidenum">
              <a:rPr lang="en-US" smtClean="0"/>
              <a:pPr/>
              <a:t>‹#›</a:t>
            </a:fld>
            <a:endParaRPr lang="en-US"/>
          </a:p>
        </p:txBody>
      </p:sp>
      <p:sp>
        <p:nvSpPr>
          <p:cNvPr id="12" name="Footer Placeholder 4">
            <a:extLst>
              <a:ext uri="{FF2B5EF4-FFF2-40B4-BE49-F238E27FC236}">
                <a16:creationId xmlns:a16="http://schemas.microsoft.com/office/drawing/2014/main" id="{E75A5D47-EC98-B5F8-2A98-CD67BD607445}"/>
              </a:ext>
            </a:extLst>
          </p:cNvPr>
          <p:cNvSpPr>
            <a:spLocks noGrp="1"/>
          </p:cNvSpPr>
          <p:nvPr>
            <p:ph type="ftr" sz="quarter" idx="3"/>
          </p:nvPr>
        </p:nvSpPr>
        <p:spPr>
          <a:xfrm>
            <a:off x="431999" y="6274487"/>
            <a:ext cx="2769219" cy="432909"/>
          </a:xfrm>
          <a:prstGeom prst="rect">
            <a:avLst/>
          </a:prstGeom>
        </p:spPr>
        <p:txBody>
          <a:bodyPr vert="horz" lIns="0" tIns="0" rIns="0" bIns="0" rtlCol="0" anchor="ctr"/>
          <a:lstStyle>
            <a:lvl1pPr algn="l">
              <a:defRPr sz="1200" b="0" i="0">
                <a:solidFill>
                  <a:schemeClr val="accent2"/>
                </a:solidFill>
                <a:latin typeface="Arial" panose="020B0604020202020204" pitchFamily="34" charset="0"/>
                <a:cs typeface="Arial" panose="020B0604020202020204" pitchFamily="34" charset="0"/>
              </a:defRPr>
            </a:lvl1pPr>
          </a:lstStyle>
          <a:p>
            <a:r>
              <a:rPr lang="en-GB" b="1"/>
              <a:t>Digitising Social Care</a:t>
            </a:r>
            <a:endParaRPr lang="en-GB"/>
          </a:p>
        </p:txBody>
      </p:sp>
    </p:spTree>
    <p:extLst>
      <p:ext uri="{BB962C8B-B14F-4D97-AF65-F5344CB8AC3E}">
        <p14:creationId xmlns:p14="http://schemas.microsoft.com/office/powerpoint/2010/main" val="136243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CARE 2">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B475B0-69CB-3268-4BD3-325C7671AFFD}"/>
              </a:ext>
            </a:extLst>
          </p:cNvPr>
          <p:cNvSpPr/>
          <p:nvPr userDrawn="1"/>
        </p:nvSpPr>
        <p:spPr>
          <a:xfrm>
            <a:off x="0" y="0"/>
            <a:ext cx="1219199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29678F0-49D3-A7E5-EFDD-005A9A72768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6098"/>
            <a:ext cx="12191999" cy="6851902"/>
          </a:xfrm>
          <a:prstGeom prst="rect">
            <a:avLst/>
          </a:prstGeom>
        </p:spPr>
      </p:pic>
      <p:pic>
        <p:nvPicPr>
          <p:cNvPr id="8" name="Picture 7" descr="CARE Logo">
            <a:extLst>
              <a:ext uri="{FF2B5EF4-FFF2-40B4-BE49-F238E27FC236}">
                <a16:creationId xmlns:a16="http://schemas.microsoft.com/office/drawing/2014/main" id="{3A8A46DB-9AC1-AC36-25CF-52369A7DFEB9}"/>
              </a:ext>
            </a:extLst>
          </p:cNvPr>
          <p:cNvPicPr>
            <a:picLocks noChangeAspect="1"/>
          </p:cNvPicPr>
          <p:nvPr userDrawn="1"/>
        </p:nvPicPr>
        <p:blipFill>
          <a:blip r:embed="rId3"/>
          <a:stretch>
            <a:fillRect/>
          </a:stretch>
        </p:blipFill>
        <p:spPr>
          <a:xfrm>
            <a:off x="10312122" y="431267"/>
            <a:ext cx="1444449" cy="450668"/>
          </a:xfrm>
          <a:prstGeom prst="rect">
            <a:avLst/>
          </a:prstGeom>
        </p:spPr>
      </p:pic>
      <p:pic>
        <p:nvPicPr>
          <p:cNvPr id="5" name="Picture 4" descr="Man with computer tablet">
            <a:extLst>
              <a:ext uri="{FF2B5EF4-FFF2-40B4-BE49-F238E27FC236}">
                <a16:creationId xmlns:a16="http://schemas.microsoft.com/office/drawing/2014/main" id="{1B2E00DD-9BA4-534C-D6F0-F97ABCF8E34A}"/>
              </a:ext>
            </a:extLst>
          </p:cNvPr>
          <p:cNvPicPr>
            <a:picLocks noChangeAspect="1"/>
          </p:cNvPicPr>
          <p:nvPr userDrawn="1"/>
        </p:nvPicPr>
        <p:blipFill>
          <a:blip r:embed="rId4"/>
          <a:srcRect/>
          <a:stretch/>
        </p:blipFill>
        <p:spPr>
          <a:xfrm>
            <a:off x="8003611" y="1164122"/>
            <a:ext cx="3958684" cy="6252295"/>
          </a:xfrm>
          <a:prstGeom prst="rect">
            <a:avLst/>
          </a:prstGeom>
        </p:spPr>
      </p:pic>
      <p:sp>
        <p:nvSpPr>
          <p:cNvPr id="7" name="Title 1">
            <a:extLst>
              <a:ext uri="{FF2B5EF4-FFF2-40B4-BE49-F238E27FC236}">
                <a16:creationId xmlns:a16="http://schemas.microsoft.com/office/drawing/2014/main" id="{C4209A2C-FF2E-B97D-CB47-0C5B4850CBDE}"/>
              </a:ext>
            </a:extLst>
          </p:cNvPr>
          <p:cNvSpPr>
            <a:spLocks noGrp="1"/>
          </p:cNvSpPr>
          <p:nvPr>
            <p:ph type="title"/>
          </p:nvPr>
        </p:nvSpPr>
        <p:spPr>
          <a:xfrm>
            <a:off x="435429" y="868491"/>
            <a:ext cx="7568182" cy="3328606"/>
          </a:xfrm>
        </p:spPr>
        <p:txBody>
          <a:bodyPr anchor="b"/>
          <a:lstStyle>
            <a:lvl1pPr>
              <a:defRPr sz="5400" b="1">
                <a:solidFill>
                  <a:schemeClr val="bg1"/>
                </a:solidFill>
              </a:defRPr>
            </a:lvl1pPr>
          </a:lstStyle>
          <a:p>
            <a:r>
              <a:rPr lang="en-US"/>
              <a:t>Click to edit Master title style</a:t>
            </a:r>
          </a:p>
        </p:txBody>
      </p:sp>
      <p:sp>
        <p:nvSpPr>
          <p:cNvPr id="9" name="Text Placeholder 2">
            <a:extLst>
              <a:ext uri="{FF2B5EF4-FFF2-40B4-BE49-F238E27FC236}">
                <a16:creationId xmlns:a16="http://schemas.microsoft.com/office/drawing/2014/main" id="{8AF801F2-CA56-1980-2412-B92D65270EE9}"/>
              </a:ext>
            </a:extLst>
          </p:cNvPr>
          <p:cNvSpPr>
            <a:spLocks noGrp="1"/>
          </p:cNvSpPr>
          <p:nvPr>
            <p:ph type="body" idx="1"/>
          </p:nvPr>
        </p:nvSpPr>
        <p:spPr>
          <a:xfrm>
            <a:off x="428779" y="4833673"/>
            <a:ext cx="7574832" cy="131556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46776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ver CARE 1">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B475B0-69CB-3268-4BD3-325C7671AFFD}"/>
              </a:ext>
            </a:extLst>
          </p:cNvPr>
          <p:cNvSpPr/>
          <p:nvPr userDrawn="1"/>
        </p:nvSpPr>
        <p:spPr>
          <a:xfrm>
            <a:off x="0" y="0"/>
            <a:ext cx="1219199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29678F0-49D3-A7E5-EFDD-005A9A72768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6098"/>
            <a:ext cx="12191999" cy="6851902"/>
          </a:xfrm>
          <a:prstGeom prst="rect">
            <a:avLst/>
          </a:prstGeom>
        </p:spPr>
      </p:pic>
      <p:pic>
        <p:nvPicPr>
          <p:cNvPr id="8" name="Picture 7" descr="CARE Logo">
            <a:extLst>
              <a:ext uri="{FF2B5EF4-FFF2-40B4-BE49-F238E27FC236}">
                <a16:creationId xmlns:a16="http://schemas.microsoft.com/office/drawing/2014/main" id="{3A8A46DB-9AC1-AC36-25CF-52369A7DFEB9}"/>
              </a:ext>
            </a:extLst>
          </p:cNvPr>
          <p:cNvPicPr>
            <a:picLocks noChangeAspect="1"/>
          </p:cNvPicPr>
          <p:nvPr userDrawn="1"/>
        </p:nvPicPr>
        <p:blipFill>
          <a:blip r:embed="rId3"/>
          <a:stretch>
            <a:fillRect/>
          </a:stretch>
        </p:blipFill>
        <p:spPr>
          <a:xfrm>
            <a:off x="10312122" y="431267"/>
            <a:ext cx="1444449" cy="450668"/>
          </a:xfrm>
          <a:prstGeom prst="rect">
            <a:avLst/>
          </a:prstGeom>
        </p:spPr>
      </p:pic>
      <p:pic>
        <p:nvPicPr>
          <p:cNvPr id="9" name="Picture 8" descr="A cartoon of a person holding a tablet&#10;&#10;Description automatically generated">
            <a:extLst>
              <a:ext uri="{FF2B5EF4-FFF2-40B4-BE49-F238E27FC236}">
                <a16:creationId xmlns:a16="http://schemas.microsoft.com/office/drawing/2014/main" id="{21B7D882-2912-D7FC-2CCD-3B213EEC83DF}"/>
              </a:ext>
            </a:extLst>
          </p:cNvPr>
          <p:cNvPicPr>
            <a:picLocks noChangeAspect="1"/>
          </p:cNvPicPr>
          <p:nvPr userDrawn="1"/>
        </p:nvPicPr>
        <p:blipFill>
          <a:blip r:embed="rId4"/>
          <a:stretch>
            <a:fillRect/>
          </a:stretch>
        </p:blipFill>
        <p:spPr>
          <a:xfrm>
            <a:off x="7079288" y="773044"/>
            <a:ext cx="4384166" cy="6092700"/>
          </a:xfrm>
          <a:prstGeom prst="rect">
            <a:avLst/>
          </a:prstGeom>
        </p:spPr>
      </p:pic>
      <p:sp>
        <p:nvSpPr>
          <p:cNvPr id="10" name="Title 1">
            <a:extLst>
              <a:ext uri="{FF2B5EF4-FFF2-40B4-BE49-F238E27FC236}">
                <a16:creationId xmlns:a16="http://schemas.microsoft.com/office/drawing/2014/main" id="{DDC81418-1D3D-52BF-9F69-F7B6F15C5D0B}"/>
              </a:ext>
            </a:extLst>
          </p:cNvPr>
          <p:cNvSpPr>
            <a:spLocks noGrp="1"/>
          </p:cNvSpPr>
          <p:nvPr>
            <p:ph type="title"/>
          </p:nvPr>
        </p:nvSpPr>
        <p:spPr>
          <a:xfrm>
            <a:off x="435429" y="868491"/>
            <a:ext cx="7568182" cy="3328606"/>
          </a:xfrm>
        </p:spPr>
        <p:txBody>
          <a:bodyPr anchor="b"/>
          <a:lstStyle>
            <a:lvl1pPr>
              <a:defRPr sz="5400" b="1">
                <a:solidFill>
                  <a:schemeClr val="bg1"/>
                </a:solidFill>
              </a:defRPr>
            </a:lvl1pPr>
          </a:lstStyle>
          <a:p>
            <a:r>
              <a:rPr lang="en-US"/>
              <a:t>Click to edit Master title style</a:t>
            </a:r>
          </a:p>
        </p:txBody>
      </p:sp>
      <p:sp>
        <p:nvSpPr>
          <p:cNvPr id="11" name="Text Placeholder 2">
            <a:extLst>
              <a:ext uri="{FF2B5EF4-FFF2-40B4-BE49-F238E27FC236}">
                <a16:creationId xmlns:a16="http://schemas.microsoft.com/office/drawing/2014/main" id="{55606EE6-BB85-9ADE-765D-CD6C0CC0B27E}"/>
              </a:ext>
            </a:extLst>
          </p:cNvPr>
          <p:cNvSpPr>
            <a:spLocks noGrp="1"/>
          </p:cNvSpPr>
          <p:nvPr>
            <p:ph type="body" idx="1"/>
          </p:nvPr>
        </p:nvSpPr>
        <p:spPr>
          <a:xfrm>
            <a:off x="428779" y="4833673"/>
            <a:ext cx="7574832" cy="131556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854997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Picture Right">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D13B5104-82F1-1949-AC88-B14CFB2977AC}"/>
              </a:ext>
            </a:extLst>
          </p:cNvPr>
          <p:cNvSpPr>
            <a:spLocks noGrp="1"/>
          </p:cNvSpPr>
          <p:nvPr>
            <p:ph type="pic" idx="13"/>
          </p:nvPr>
        </p:nvSpPr>
        <p:spPr>
          <a:xfrm>
            <a:off x="8217736" y="432909"/>
            <a:ext cx="3538835" cy="5386526"/>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itle 1">
            <a:extLst>
              <a:ext uri="{FF2B5EF4-FFF2-40B4-BE49-F238E27FC236}">
                <a16:creationId xmlns:a16="http://schemas.microsoft.com/office/drawing/2014/main" id="{44A811F2-7E54-D14E-ABAB-863436483526}"/>
              </a:ext>
            </a:extLst>
          </p:cNvPr>
          <p:cNvSpPr>
            <a:spLocks noGrp="1"/>
          </p:cNvSpPr>
          <p:nvPr>
            <p:ph type="title"/>
          </p:nvPr>
        </p:nvSpPr>
        <p:spPr>
          <a:xfrm>
            <a:off x="431999" y="432908"/>
            <a:ext cx="7354914" cy="494192"/>
          </a:xfrm>
        </p:spPr>
        <p:txBody>
          <a:bodyPr/>
          <a:lstStyle>
            <a:lvl1pPr>
              <a:defRPr>
                <a:solidFill>
                  <a:schemeClr val="accent2"/>
                </a:solidFill>
              </a:defRPr>
            </a:lvl1pPr>
          </a:lstStyle>
          <a:p>
            <a:r>
              <a:rPr lang="en-US"/>
              <a:t>Click to edit Master title style</a:t>
            </a:r>
          </a:p>
        </p:txBody>
      </p:sp>
      <p:sp>
        <p:nvSpPr>
          <p:cNvPr id="6" name="Slide Number Placeholder 5">
            <a:extLst>
              <a:ext uri="{FF2B5EF4-FFF2-40B4-BE49-F238E27FC236}">
                <a16:creationId xmlns:a16="http://schemas.microsoft.com/office/drawing/2014/main" id="{A6F0950A-FA44-01DE-445D-25E397216F61}"/>
              </a:ext>
            </a:extLst>
          </p:cNvPr>
          <p:cNvSpPr>
            <a:spLocks noGrp="1"/>
          </p:cNvSpPr>
          <p:nvPr>
            <p:ph type="sldNum" sz="quarter" idx="4"/>
          </p:nvPr>
        </p:nvSpPr>
        <p:spPr>
          <a:xfrm>
            <a:off x="11159828" y="6284668"/>
            <a:ext cx="596784" cy="435428"/>
          </a:xfrm>
          <a:prstGeom prst="rect">
            <a:avLst/>
          </a:prstGeom>
        </p:spPr>
        <p:txBody>
          <a:bodyPr vert="horz" lIns="0" tIns="0" rIns="0" bIns="0" rtlCol="0" anchor="ctr"/>
          <a:lstStyle>
            <a:lvl1pPr algn="r">
              <a:defRPr sz="1200" b="0" i="0">
                <a:solidFill>
                  <a:schemeClr val="accent2"/>
                </a:solidFill>
                <a:latin typeface="+mn-lt"/>
              </a:defRPr>
            </a:lvl1pPr>
          </a:lstStyle>
          <a:p>
            <a:fld id="{E37164D7-9B6A-1C43-ACF7-FB85B36CD2BA}" type="slidenum">
              <a:rPr lang="en-US" smtClean="0"/>
              <a:pPr/>
              <a:t>‹#›</a:t>
            </a:fld>
            <a:endParaRPr lang="en-US"/>
          </a:p>
        </p:txBody>
      </p:sp>
      <p:sp>
        <p:nvSpPr>
          <p:cNvPr id="9" name="Text Placeholder 2">
            <a:extLst>
              <a:ext uri="{FF2B5EF4-FFF2-40B4-BE49-F238E27FC236}">
                <a16:creationId xmlns:a16="http://schemas.microsoft.com/office/drawing/2014/main" id="{1E84E690-1E3B-0B4E-7950-0AD30099FC7A}"/>
              </a:ext>
            </a:extLst>
          </p:cNvPr>
          <p:cNvSpPr>
            <a:spLocks noGrp="1"/>
          </p:cNvSpPr>
          <p:nvPr>
            <p:ph idx="14"/>
          </p:nvPr>
        </p:nvSpPr>
        <p:spPr>
          <a:xfrm>
            <a:off x="432000" y="1110344"/>
            <a:ext cx="7354914" cy="494755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a:extLst>
              <a:ext uri="{FF2B5EF4-FFF2-40B4-BE49-F238E27FC236}">
                <a16:creationId xmlns:a16="http://schemas.microsoft.com/office/drawing/2014/main" id="{103D9138-E567-A74E-2AA5-17C0B67536EB}"/>
              </a:ext>
            </a:extLst>
          </p:cNvPr>
          <p:cNvSpPr>
            <a:spLocks noGrp="1"/>
          </p:cNvSpPr>
          <p:nvPr>
            <p:ph type="ftr" sz="quarter" idx="3"/>
          </p:nvPr>
        </p:nvSpPr>
        <p:spPr>
          <a:xfrm>
            <a:off x="431999" y="6274487"/>
            <a:ext cx="2769219" cy="432909"/>
          </a:xfrm>
          <a:prstGeom prst="rect">
            <a:avLst/>
          </a:prstGeom>
        </p:spPr>
        <p:txBody>
          <a:bodyPr vert="horz" lIns="0" tIns="0" rIns="0" bIns="0" rtlCol="0" anchor="ctr"/>
          <a:lstStyle>
            <a:lvl1pPr algn="l">
              <a:defRPr sz="1200" b="0" i="0">
                <a:solidFill>
                  <a:schemeClr val="accent2"/>
                </a:solidFill>
                <a:latin typeface="Arial" panose="020B0604020202020204" pitchFamily="34" charset="0"/>
                <a:cs typeface="Arial" panose="020B0604020202020204" pitchFamily="34" charset="0"/>
              </a:defRPr>
            </a:lvl1pPr>
          </a:lstStyle>
          <a:p>
            <a:r>
              <a:rPr lang="en-GB" b="1"/>
              <a:t>Digitising Social Care</a:t>
            </a:r>
            <a:endParaRPr lang="en-GB"/>
          </a:p>
        </p:txBody>
      </p:sp>
    </p:spTree>
    <p:extLst>
      <p:ext uri="{BB962C8B-B14F-4D97-AF65-F5344CB8AC3E}">
        <p14:creationId xmlns:p14="http://schemas.microsoft.com/office/powerpoint/2010/main" val="2900043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D8A1-5E54-DC4D-8196-FE1A9E2C43B3}"/>
              </a:ext>
            </a:extLst>
          </p:cNvPr>
          <p:cNvSpPr>
            <a:spLocks noGrp="1"/>
          </p:cNvSpPr>
          <p:nvPr>
            <p:ph type="title" hasCustomPrompt="1"/>
          </p:nvPr>
        </p:nvSpPr>
        <p:spPr>
          <a:xfrm>
            <a:off x="838200" y="370390"/>
            <a:ext cx="9218240" cy="1186405"/>
          </a:xfrm>
        </p:spPr>
        <p:txBody>
          <a:bodyPr/>
          <a:lstStyle>
            <a:lvl1pPr>
              <a:defRPr/>
            </a:lvl1pPr>
          </a:lstStyle>
          <a:p>
            <a:r>
              <a:rPr lang="en-US"/>
              <a:t>Slide title</a:t>
            </a:r>
          </a:p>
        </p:txBody>
      </p:sp>
      <p:sp>
        <p:nvSpPr>
          <p:cNvPr id="3" name="Content Placeholder 2">
            <a:extLst>
              <a:ext uri="{FF2B5EF4-FFF2-40B4-BE49-F238E27FC236}">
                <a16:creationId xmlns:a16="http://schemas.microsoft.com/office/drawing/2014/main" id="{1F0609A3-D7DC-A14B-A083-801B2F6FD977}"/>
              </a:ext>
            </a:extLst>
          </p:cNvPr>
          <p:cNvSpPr>
            <a:spLocks noGrp="1"/>
          </p:cNvSpPr>
          <p:nvPr>
            <p:ph idx="1"/>
          </p:nvPr>
        </p:nvSpPr>
        <p:spPr>
          <a:xfrm>
            <a:off x="838200" y="1988840"/>
            <a:ext cx="10515600" cy="42366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396393B0-9B26-8246-8E87-1B32DB964E72}"/>
              </a:ext>
            </a:extLst>
          </p:cNvPr>
          <p:cNvSpPr txBox="1">
            <a:spLocks/>
          </p:cNvSpPr>
          <p:nvPr userDrawn="1"/>
        </p:nvSpPr>
        <p:spPr>
          <a:xfrm>
            <a:off x="10957756" y="6303708"/>
            <a:ext cx="792088" cy="360040"/>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z="900" smtClean="0"/>
              <a:pPr/>
              <a:t>‹#›</a:t>
            </a:fld>
            <a:endParaRPr lang="en-US" sz="900"/>
          </a:p>
        </p:txBody>
      </p:sp>
    </p:spTree>
    <p:extLst>
      <p:ext uri="{BB962C8B-B14F-4D97-AF65-F5344CB8AC3E}">
        <p14:creationId xmlns:p14="http://schemas.microsoft.com/office/powerpoint/2010/main" val="7449428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A2509-2992-4921-8949-A29CCE0ABD43}"/>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6AF4CBED-C2D9-49EE-8155-0B419651F317}"/>
              </a:ext>
            </a:extLst>
          </p:cNvPr>
          <p:cNvSpPr>
            <a:spLocks noGrp="1"/>
          </p:cNvSpPr>
          <p:nvPr>
            <p:ph type="sldNum" sz="quarter" idx="10"/>
          </p:nvPr>
        </p:nvSpPr>
        <p:spPr/>
        <p:txBody>
          <a:bodyPr/>
          <a:lstStyle/>
          <a:p>
            <a:fld id="{AF0CA8EC-7B39-FA45-9467-DA28134DFB55}" type="slidenum">
              <a:rPr lang="en-US" smtClean="0"/>
              <a:pPr/>
              <a:t>‹#›</a:t>
            </a:fld>
            <a:endParaRPr lang="en-US"/>
          </a:p>
        </p:txBody>
      </p:sp>
    </p:spTree>
    <p:extLst>
      <p:ext uri="{BB962C8B-B14F-4D97-AF65-F5344CB8AC3E}">
        <p14:creationId xmlns:p14="http://schemas.microsoft.com/office/powerpoint/2010/main" val="17235823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hasCustomPrompt="1"/>
          </p:nvPr>
        </p:nvSpPr>
        <p:spPr>
          <a:xfrm>
            <a:off x="838200" y="365127"/>
            <a:ext cx="9362256" cy="1191666"/>
          </a:xfrm>
        </p:spPr>
        <p:txBody>
          <a:bodyPr/>
          <a:lstStyle>
            <a:lvl1pPr>
              <a:defRPr/>
            </a:lvl1pPr>
          </a:lstStyle>
          <a:p>
            <a:r>
              <a:rPr lang="en-US"/>
              <a:t>Title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8"/>
            <a:ext cx="5181600" cy="4036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8"/>
            <a:ext cx="5181600" cy="4036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11208568" y="6237313"/>
            <a:ext cx="504056" cy="360040"/>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z="900" smtClean="0"/>
              <a:pPr/>
              <a:t>‹#›</a:t>
            </a:fld>
            <a:endParaRPr lang="en-US" sz="900"/>
          </a:p>
        </p:txBody>
      </p:sp>
    </p:spTree>
    <p:extLst>
      <p:ext uri="{BB962C8B-B14F-4D97-AF65-F5344CB8AC3E}">
        <p14:creationId xmlns:p14="http://schemas.microsoft.com/office/powerpoint/2010/main" val="33211489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A3A4F-C213-9C4E-8A77-6D2F18B0CD35}"/>
              </a:ext>
            </a:extLst>
          </p:cNvPr>
          <p:cNvSpPr>
            <a:spLocks noGrp="1"/>
          </p:cNvSpPr>
          <p:nvPr>
            <p:ph type="title" hasCustomPrompt="1"/>
          </p:nvPr>
        </p:nvSpPr>
        <p:spPr>
          <a:xfrm>
            <a:off x="839790" y="365129"/>
            <a:ext cx="9360666" cy="1325563"/>
          </a:xfrm>
        </p:spPr>
        <p:txBody>
          <a:bodyPr/>
          <a:lstStyle>
            <a:lvl1pPr>
              <a:defRPr/>
            </a:lvl1pPr>
          </a:lstStyle>
          <a:p>
            <a:r>
              <a:rPr lang="en-US"/>
              <a:t>Title</a:t>
            </a:r>
          </a:p>
        </p:txBody>
      </p:sp>
      <p:sp>
        <p:nvSpPr>
          <p:cNvPr id="3" name="Text Placeholder 2">
            <a:extLst>
              <a:ext uri="{FF2B5EF4-FFF2-40B4-BE49-F238E27FC236}">
                <a16:creationId xmlns:a16="http://schemas.microsoft.com/office/drawing/2014/main" id="{16A96BE4-18F5-494E-804C-EC5680C297A5}"/>
              </a:ext>
            </a:extLst>
          </p:cNvPr>
          <p:cNvSpPr>
            <a:spLocks noGrp="1"/>
          </p:cNvSpPr>
          <p:nvPr>
            <p:ph type="body" idx="1"/>
          </p:nvPr>
        </p:nvSpPr>
        <p:spPr>
          <a:xfrm>
            <a:off x="839789" y="1681163"/>
            <a:ext cx="5157787" cy="823912"/>
          </a:xfrm>
        </p:spPr>
        <p:txBody>
          <a:bodyPr anchor="b">
            <a:normAutofit/>
          </a:bodyPr>
          <a:lstStyle>
            <a:lvl1pPr marL="0" indent="0">
              <a:buNone/>
              <a:defRPr sz="26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61640DB-DE62-1140-8600-FF8E9CE6F684}"/>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4765F7D-99C0-6A45-AAB4-6C4BF0EB1EE2}"/>
              </a:ext>
            </a:extLst>
          </p:cNvPr>
          <p:cNvSpPr>
            <a:spLocks noGrp="1"/>
          </p:cNvSpPr>
          <p:nvPr>
            <p:ph type="body" sz="quarter" idx="3"/>
          </p:nvPr>
        </p:nvSpPr>
        <p:spPr>
          <a:xfrm>
            <a:off x="6172202" y="1681163"/>
            <a:ext cx="5183188" cy="823912"/>
          </a:xfrm>
        </p:spPr>
        <p:txBody>
          <a:bodyPr anchor="b">
            <a:normAutofit/>
          </a:bodyPr>
          <a:lstStyle>
            <a:lvl1pPr marL="0" indent="0">
              <a:buNone/>
              <a:defRPr sz="26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3CF6DD5-F7CE-B646-B7CF-F4608BB04AF9}"/>
              </a:ext>
            </a:extLst>
          </p:cNvPr>
          <p:cNvSpPr>
            <a:spLocks noGrp="1"/>
          </p:cNvSpPr>
          <p:nvPr>
            <p:ph sz="quarter" idx="4"/>
          </p:nvPr>
        </p:nvSpPr>
        <p:spPr>
          <a:xfrm>
            <a:off x="617220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4B0BF686-62B3-C74C-B3DA-EEF5C11871D9}"/>
              </a:ext>
            </a:extLst>
          </p:cNvPr>
          <p:cNvSpPr txBox="1">
            <a:spLocks/>
          </p:cNvSpPr>
          <p:nvPr userDrawn="1"/>
        </p:nvSpPr>
        <p:spPr>
          <a:xfrm>
            <a:off x="11208568" y="6189663"/>
            <a:ext cx="504056" cy="445903"/>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z="900" smtClean="0"/>
              <a:pPr/>
              <a:t>‹#›</a:t>
            </a:fld>
            <a:endParaRPr lang="en-US" sz="900"/>
          </a:p>
        </p:txBody>
      </p:sp>
    </p:spTree>
    <p:extLst>
      <p:ext uri="{BB962C8B-B14F-4D97-AF65-F5344CB8AC3E}">
        <p14:creationId xmlns:p14="http://schemas.microsoft.com/office/powerpoint/2010/main" val="14210359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A73FB-86E3-584C-A7FD-5903447BF03B}"/>
              </a:ext>
            </a:extLst>
          </p:cNvPr>
          <p:cNvSpPr>
            <a:spLocks noGrp="1"/>
          </p:cNvSpPr>
          <p:nvPr>
            <p:ph type="title" hasCustomPrompt="1"/>
          </p:nvPr>
        </p:nvSpPr>
        <p:spPr>
          <a:xfrm>
            <a:off x="838200" y="365127"/>
            <a:ext cx="9506272" cy="1191665"/>
          </a:xfrm>
        </p:spPr>
        <p:txBody>
          <a:bodyPr/>
          <a:lstStyle>
            <a:lvl1pPr>
              <a:defRPr/>
            </a:lvl1pPr>
          </a:lstStyle>
          <a:p>
            <a:r>
              <a:rPr lang="en-US"/>
              <a:t>Title</a:t>
            </a:r>
          </a:p>
        </p:txBody>
      </p:sp>
      <p:sp>
        <p:nvSpPr>
          <p:cNvPr id="6" name="Slide Number Placeholder 5">
            <a:extLst>
              <a:ext uri="{FF2B5EF4-FFF2-40B4-BE49-F238E27FC236}">
                <a16:creationId xmlns:a16="http://schemas.microsoft.com/office/drawing/2014/main" id="{A1C0482D-F0D8-FA43-8E46-05D2B44B54A8}"/>
              </a:ext>
            </a:extLst>
          </p:cNvPr>
          <p:cNvSpPr txBox="1">
            <a:spLocks/>
          </p:cNvSpPr>
          <p:nvPr userDrawn="1"/>
        </p:nvSpPr>
        <p:spPr>
          <a:xfrm>
            <a:off x="838200" y="6356354"/>
            <a:ext cx="2743200" cy="365125"/>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z="900" smtClean="0"/>
              <a:pPr/>
              <a:t>‹#›</a:t>
            </a:fld>
            <a:endParaRPr lang="en-US" sz="900"/>
          </a:p>
        </p:txBody>
      </p:sp>
    </p:spTree>
    <p:extLst>
      <p:ext uri="{BB962C8B-B14F-4D97-AF65-F5344CB8AC3E}">
        <p14:creationId xmlns:p14="http://schemas.microsoft.com/office/powerpoint/2010/main" val="1816042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51B9F59-A4C6-9F4B-91B2-ABBB4402EE95}"/>
              </a:ext>
            </a:extLst>
          </p:cNvPr>
          <p:cNvSpPr txBox="1">
            <a:spLocks/>
          </p:cNvSpPr>
          <p:nvPr userDrawn="1"/>
        </p:nvSpPr>
        <p:spPr>
          <a:xfrm>
            <a:off x="838200" y="6356354"/>
            <a:ext cx="2743200" cy="365125"/>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z="900" smtClean="0"/>
              <a:pPr/>
              <a:t>‹#›</a:t>
            </a:fld>
            <a:endParaRPr lang="en-US" sz="900"/>
          </a:p>
        </p:txBody>
      </p:sp>
      <p:sp>
        <p:nvSpPr>
          <p:cNvPr id="4" name="Title 1">
            <a:extLst>
              <a:ext uri="{FF2B5EF4-FFF2-40B4-BE49-F238E27FC236}">
                <a16:creationId xmlns:a16="http://schemas.microsoft.com/office/drawing/2014/main" id="{AEFFB094-F4AD-4EB5-92AE-F9D6F06E24CF}"/>
              </a:ext>
            </a:extLst>
          </p:cNvPr>
          <p:cNvSpPr>
            <a:spLocks noGrp="1"/>
          </p:cNvSpPr>
          <p:nvPr>
            <p:ph type="title" hasCustomPrompt="1"/>
          </p:nvPr>
        </p:nvSpPr>
        <p:spPr>
          <a:xfrm>
            <a:off x="838200" y="365129"/>
            <a:ext cx="9290248" cy="1325563"/>
          </a:xfrm>
        </p:spPr>
        <p:txBody>
          <a:bodyPr/>
          <a:lstStyle>
            <a:lvl1pPr>
              <a:defRPr/>
            </a:lvl1pPr>
          </a:lstStyle>
          <a:p>
            <a:r>
              <a:rPr lang="en-US"/>
              <a:t>Title</a:t>
            </a:r>
          </a:p>
        </p:txBody>
      </p:sp>
    </p:spTree>
    <p:extLst>
      <p:ext uri="{BB962C8B-B14F-4D97-AF65-F5344CB8AC3E}">
        <p14:creationId xmlns:p14="http://schemas.microsoft.com/office/powerpoint/2010/main" val="18019789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96C0B-9834-3B4E-A335-AB79BBC5C1A3}"/>
              </a:ext>
            </a:extLst>
          </p:cNvPr>
          <p:cNvSpPr>
            <a:spLocks noGrp="1"/>
          </p:cNvSpPr>
          <p:nvPr>
            <p:ph type="title"/>
          </p:nvPr>
        </p:nvSpPr>
        <p:spPr>
          <a:xfrm>
            <a:off x="848747" y="1684784"/>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FCF8A26-FEC6-B942-9507-ED63DCD51EEF}"/>
              </a:ext>
            </a:extLst>
          </p:cNvPr>
          <p:cNvSpPr>
            <a:spLocks noGrp="1"/>
          </p:cNvSpPr>
          <p:nvPr>
            <p:ph type="pic" idx="1"/>
          </p:nvPr>
        </p:nvSpPr>
        <p:spPr>
          <a:xfrm>
            <a:off x="5903980" y="1988843"/>
            <a:ext cx="5451409" cy="3872211"/>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A2DEB5A-223B-6E47-BD78-232F1D8C55A0}"/>
              </a:ext>
            </a:extLst>
          </p:cNvPr>
          <p:cNvSpPr>
            <a:spLocks noGrp="1"/>
          </p:cNvSpPr>
          <p:nvPr>
            <p:ph type="body" sz="half" idx="2"/>
          </p:nvPr>
        </p:nvSpPr>
        <p:spPr>
          <a:xfrm>
            <a:off x="836612" y="3284984"/>
            <a:ext cx="3935413" cy="258400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9" name="Title 1">
            <a:extLst>
              <a:ext uri="{FF2B5EF4-FFF2-40B4-BE49-F238E27FC236}">
                <a16:creationId xmlns:a16="http://schemas.microsoft.com/office/drawing/2014/main" id="{43105E59-9C90-4A95-8F88-AF78415DAD2D}"/>
              </a:ext>
            </a:extLst>
          </p:cNvPr>
          <p:cNvSpPr txBox="1">
            <a:spLocks/>
          </p:cNvSpPr>
          <p:nvPr userDrawn="1"/>
        </p:nvSpPr>
        <p:spPr>
          <a:xfrm>
            <a:off x="838200" y="365129"/>
            <a:ext cx="9290248" cy="111965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400" b="1" kern="1200">
                <a:solidFill>
                  <a:schemeClr val="bg1"/>
                </a:solidFill>
                <a:latin typeface="Muli" pitchFamily="2" charset="77"/>
                <a:ea typeface="+mj-ea"/>
                <a:cs typeface="+mj-cs"/>
              </a:defRPr>
            </a:lvl1pPr>
          </a:lstStyle>
          <a:p>
            <a:pPr fontAlgn="auto">
              <a:spcAft>
                <a:spcPts val="0"/>
              </a:spcAft>
            </a:pPr>
            <a:r>
              <a:rPr lang="en-US" sz="3400"/>
              <a:t>Title</a:t>
            </a:r>
          </a:p>
        </p:txBody>
      </p:sp>
    </p:spTree>
    <p:extLst>
      <p:ext uri="{BB962C8B-B14F-4D97-AF65-F5344CB8AC3E}">
        <p14:creationId xmlns:p14="http://schemas.microsoft.com/office/powerpoint/2010/main" val="21962310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3BF3A-2CAF-4FA5-9958-740B3A3226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17F1A8A-82FD-4F16-912F-044889EDDB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3CD5264-88B2-4A08-B555-7068C20BC6A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683B40C3-66CE-4311-B028-CABFDDE428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9EA0F64-D91E-4E04-BCFE-A34CBB26061B}"/>
              </a:ext>
            </a:extLst>
          </p:cNvPr>
          <p:cNvSpPr>
            <a:spLocks noGrp="1"/>
          </p:cNvSpPr>
          <p:nvPr>
            <p:ph type="sldNum" sz="quarter" idx="12"/>
          </p:nvPr>
        </p:nvSpPr>
        <p:spPr/>
        <p:txBody>
          <a:bodyPr/>
          <a:lstStyle/>
          <a:p>
            <a:fld id="{817788AA-2D7E-4761-B63A-5FD000EAC6D6}" type="slidenum">
              <a:rPr lang="en-GB" smtClean="0"/>
              <a:t>‹#›</a:t>
            </a:fld>
            <a:endParaRPr lang="en-GB"/>
          </a:p>
        </p:txBody>
      </p:sp>
    </p:spTree>
    <p:extLst>
      <p:ext uri="{BB962C8B-B14F-4D97-AF65-F5344CB8AC3E}">
        <p14:creationId xmlns:p14="http://schemas.microsoft.com/office/powerpoint/2010/main" val="4191085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338668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541683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1662140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5249047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4390265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049275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8289450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758401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8590278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6610674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2846145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9933676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42131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5061945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8320787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0908632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7914159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a:t>Bedfordshire, Luton and Milton Keynes Health and Care Partnership</a:t>
            </a:r>
            <a:endParaRPr lang="en-GB"/>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045366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35400779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4060942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
        <p:nvSpPr>
          <p:cNvPr id="10" name="Title 1">
            <a:extLst>
              <a:ext uri="{FF2B5EF4-FFF2-40B4-BE49-F238E27FC236}">
                <a16:creationId xmlns:a16="http://schemas.microsoft.com/office/drawing/2014/main" id="{1B2DC47E-7552-4C66-A508-99E0373B68A5}"/>
              </a:ext>
            </a:extLst>
          </p:cNvPr>
          <p:cNvSpPr txBox="1">
            <a:spLocks/>
          </p:cNvSpPr>
          <p:nvPr userDrawn="1"/>
        </p:nvSpPr>
        <p:spPr>
          <a:xfrm>
            <a:off x="623392" y="620688"/>
            <a:ext cx="7848872" cy="1362075"/>
          </a:xfrm>
          <a:prstGeom prst="rect">
            <a:avLst/>
          </a:prstGeom>
        </p:spPr>
        <p:txBody>
          <a:bodyPr vert="horz" lIns="0" tIns="0" rIns="0" bIns="0" rtlCol="0" anchor="ctr">
            <a:normAutofit fontScale="97500"/>
          </a:bodyPr>
          <a:lstStyle>
            <a:lvl1pPr algn="l" defTabSz="914400" rtl="0" eaLnBrk="1" latinLnBrk="0" hangingPunct="1">
              <a:spcBef>
                <a:spcPct val="0"/>
              </a:spcBef>
              <a:buNone/>
              <a:defRPr sz="4000" b="1" kern="1200">
                <a:solidFill>
                  <a:schemeClr val="tx2"/>
                </a:solidFill>
                <a:latin typeface="+mj-lt"/>
                <a:ea typeface="+mj-ea"/>
                <a:cs typeface="+mj-cs"/>
              </a:defRPr>
            </a:lvl1pPr>
          </a:lstStyle>
          <a:p>
            <a:r>
              <a:rPr lang="en-GB" sz="2800"/>
              <a:t>BLMK Place Prescribing Meeting</a:t>
            </a:r>
          </a:p>
          <a:p>
            <a:r>
              <a:rPr lang="en-GB" sz="2800"/>
              <a:t>July 2022</a:t>
            </a:r>
            <a:br>
              <a:rPr lang="en-GB" sz="2800"/>
            </a:br>
            <a:endParaRPr lang="en-US" sz="2800"/>
          </a:p>
        </p:txBody>
      </p:sp>
    </p:spTree>
    <p:extLst>
      <p:ext uri="{BB962C8B-B14F-4D97-AF65-F5344CB8AC3E}">
        <p14:creationId xmlns:p14="http://schemas.microsoft.com/office/powerpoint/2010/main" val="3515141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sz="2800" b="1" i="0">
                <a:solidFill>
                  <a:srgbClr val="005EB8"/>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2400" b="0" i="0">
                <a:solidFill>
                  <a:srgbClr val="221F1F"/>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9/5/2024</a:t>
            </a:fld>
            <a:endParaRPr lang="en-US"/>
          </a:p>
        </p:txBody>
      </p:sp>
      <p:sp>
        <p:nvSpPr>
          <p:cNvPr id="6" name="Holder 6"/>
          <p:cNvSpPr>
            <a:spLocks noGrp="1"/>
          </p:cNvSpPr>
          <p:nvPr>
            <p:ph type="sldNum" sz="quarter" idx="7"/>
          </p:nvPr>
        </p:nvSpPr>
        <p:spPr/>
        <p:txBody>
          <a:bodyPr lIns="0" tIns="0" rIns="0" bIns="0"/>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5EB8"/>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rgbClr val="221F1F"/>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9/5/2024</a:t>
            </a:fld>
            <a:endParaRPr lang="en-US"/>
          </a:p>
        </p:txBody>
      </p:sp>
      <p:sp>
        <p:nvSpPr>
          <p:cNvPr id="6" name="Holder 6"/>
          <p:cNvSpPr>
            <a:spLocks noGrp="1"/>
          </p:cNvSpPr>
          <p:nvPr>
            <p:ph type="sldNum" sz="quarter" idx="7"/>
          </p:nvPr>
        </p:nvSpPr>
        <p:spPr/>
        <p:txBody>
          <a:bodyPr lIns="0" tIns="0" rIns="0" bIns="0"/>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5EB8"/>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9/5/2024</a:t>
            </a:fld>
            <a:endParaRPr lang="en-US"/>
          </a:p>
        </p:txBody>
      </p:sp>
      <p:sp>
        <p:nvSpPr>
          <p:cNvPr id="7" name="Holder 7"/>
          <p:cNvSpPr>
            <a:spLocks noGrp="1"/>
          </p:cNvSpPr>
          <p:nvPr>
            <p:ph type="sldNum" sz="quarter" idx="7"/>
          </p:nvPr>
        </p:nvSpPr>
        <p:spPr/>
        <p:txBody>
          <a:bodyPr lIns="0" tIns="0" rIns="0" bIns="0"/>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5EB8"/>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9/5/2024</a:t>
            </a:fld>
            <a:endParaRPr lang="en-US"/>
          </a:p>
        </p:txBody>
      </p:sp>
      <p:sp>
        <p:nvSpPr>
          <p:cNvPr id="5" name="Holder 5"/>
          <p:cNvSpPr>
            <a:spLocks noGrp="1"/>
          </p:cNvSpPr>
          <p:nvPr>
            <p:ph type="sldNum" sz="quarter" idx="7"/>
          </p:nvPr>
        </p:nvSpPr>
        <p:spPr/>
        <p:txBody>
          <a:bodyPr lIns="0" tIns="0" rIns="0" bIns="0"/>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242154"/>
            <a:ext cx="5210891" cy="6615842"/>
          </a:xfrm>
          <a:prstGeom prst="rect">
            <a:avLst/>
          </a:prstGeom>
        </p:spPr>
      </p:pic>
      <p:pic>
        <p:nvPicPr>
          <p:cNvPr id="17" name="bg object 17"/>
          <p:cNvPicPr/>
          <p:nvPr/>
        </p:nvPicPr>
        <p:blipFill>
          <a:blip r:embed="rId3" cstate="print"/>
          <a:stretch>
            <a:fillRect/>
          </a:stretch>
        </p:blipFill>
        <p:spPr>
          <a:xfrm>
            <a:off x="10550652" y="364236"/>
            <a:ext cx="1210055" cy="979932"/>
          </a:xfrm>
          <a:prstGeom prst="rect">
            <a:avLst/>
          </a:prstGeom>
        </p:spPr>
      </p:pic>
      <p:sp>
        <p:nvSpPr>
          <p:cNvPr id="18" name="bg object 18"/>
          <p:cNvSpPr/>
          <p:nvPr/>
        </p:nvSpPr>
        <p:spPr>
          <a:xfrm>
            <a:off x="5717285" y="2606801"/>
            <a:ext cx="865505" cy="0"/>
          </a:xfrm>
          <a:custGeom>
            <a:avLst/>
            <a:gdLst/>
            <a:ahLst/>
            <a:cxnLst/>
            <a:rect l="l" t="t" r="r" b="b"/>
            <a:pathLst>
              <a:path w="865504">
                <a:moveTo>
                  <a:pt x="0" y="0"/>
                </a:moveTo>
                <a:lnTo>
                  <a:pt x="865123" y="0"/>
                </a:lnTo>
              </a:path>
            </a:pathLst>
          </a:custGeom>
          <a:ln w="38100">
            <a:solidFill>
              <a:srgbClr val="221F1F"/>
            </a:solidFill>
          </a:ln>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9/5/2024</a:t>
            </a:fld>
            <a:endParaRPr lang="en-US"/>
          </a:p>
        </p:txBody>
      </p:sp>
      <p:sp>
        <p:nvSpPr>
          <p:cNvPr id="4" name="Holder 4"/>
          <p:cNvSpPr>
            <a:spLocks noGrp="1"/>
          </p:cNvSpPr>
          <p:nvPr>
            <p:ph type="sldNum" sz="quarter" idx="7"/>
          </p:nvPr>
        </p:nvSpPr>
        <p:spPr/>
        <p:txBody>
          <a:bodyPr lIns="0" tIns="0" rIns="0" bIns="0"/>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1235075" y="3429001"/>
            <a:ext cx="3599253" cy="890752"/>
          </a:xfrm>
          <a:prstGeom prst="rect">
            <a:avLst/>
          </a:prstGeom>
        </p:spPr>
        <p:txBody>
          <a:bodyPr vert="horz" lIns="0" tIns="0" rIns="0" bIns="0" rtlCol="0" anchor="t">
            <a:normAutofit/>
          </a:bodyPr>
          <a:lstStyle/>
          <a:p>
            <a:r>
              <a:rPr lang="en-GB"/>
              <a:t>Insert presentation title in this space.</a:t>
            </a:r>
            <a:endParaRPr lang="en-US"/>
          </a:p>
        </p:txBody>
      </p:sp>
      <p:sp>
        <p:nvSpPr>
          <p:cNvPr id="12" name="TextBox 11">
            <a:extLst>
              <a:ext uri="{FF2B5EF4-FFF2-40B4-BE49-F238E27FC236}">
                <a16:creationId xmlns:a16="http://schemas.microsoft.com/office/drawing/2014/main" id="{C87CB790-6D22-1EE7-31AD-09B2880AEA48}"/>
              </a:ext>
            </a:extLst>
          </p:cNvPr>
          <p:cNvSpPr txBox="1"/>
          <p:nvPr userDrawn="1"/>
        </p:nvSpPr>
        <p:spPr>
          <a:xfrm>
            <a:off x="1235075" y="2683389"/>
            <a:ext cx="3130379" cy="528030"/>
          </a:xfrm>
          <a:prstGeom prst="rect">
            <a:avLst/>
          </a:prstGeom>
          <a:noFill/>
        </p:spPr>
        <p:txBody>
          <a:bodyPr wrap="square" lIns="0" tIns="0" rIns="0" bIns="0" rtlCol="0">
            <a:spAutoFit/>
          </a:bodyPr>
          <a:lstStyle/>
          <a:p>
            <a:pPr marL="0" marR="0" lvl="0" indent="0" algn="l" defTabSz="914400" rtl="0" eaLnBrk="1" fontAlgn="auto" latinLnBrk="0" hangingPunct="1">
              <a:lnSpc>
                <a:spcPts val="2120"/>
              </a:lnSpc>
              <a:spcBef>
                <a:spcPts val="0"/>
              </a:spcBef>
              <a:spcAft>
                <a:spcPts val="0"/>
              </a:spcAft>
              <a:buClrTx/>
              <a:buSzTx/>
              <a:buFontTx/>
              <a:buNone/>
              <a:tabLst/>
              <a:defRPr/>
            </a:pPr>
            <a:r>
              <a:rPr lang="en-GB" sz="1600">
                <a:solidFill>
                  <a:schemeClr val="accent1"/>
                </a:solidFill>
                <a:latin typeface="+mj-lt"/>
              </a:rPr>
              <a:t>Run by social care providers </a:t>
            </a:r>
            <a:br>
              <a:rPr lang="en-GB" sz="1600">
                <a:solidFill>
                  <a:schemeClr val="accent1"/>
                </a:solidFill>
                <a:latin typeface="+mj-lt"/>
              </a:rPr>
            </a:br>
            <a:r>
              <a:rPr lang="en-GB" sz="1600">
                <a:solidFill>
                  <a:schemeClr val="accent1"/>
                </a:solidFill>
                <a:latin typeface="+mj-lt"/>
              </a:rPr>
              <a:t>for social care providers.</a:t>
            </a:r>
            <a:endParaRPr lang="en-US" sz="1600">
              <a:solidFill>
                <a:schemeClr val="accent1"/>
              </a:solidFill>
              <a:latin typeface="+mj-lt"/>
            </a:endParaRPr>
          </a:p>
        </p:txBody>
      </p:sp>
      <p:sp>
        <p:nvSpPr>
          <p:cNvPr id="4" name="Text Placeholder 3">
            <a:extLst>
              <a:ext uri="{FF2B5EF4-FFF2-40B4-BE49-F238E27FC236}">
                <a16:creationId xmlns:a16="http://schemas.microsoft.com/office/drawing/2014/main" id="{70FFA17C-BB00-F298-02E5-E40A4E5E9080}"/>
              </a:ext>
            </a:extLst>
          </p:cNvPr>
          <p:cNvSpPr>
            <a:spLocks noGrp="1"/>
          </p:cNvSpPr>
          <p:nvPr>
            <p:ph type="body" sz="quarter" idx="10" hasCustomPrompt="1"/>
          </p:nvPr>
        </p:nvSpPr>
        <p:spPr>
          <a:xfrm>
            <a:off x="1235075" y="4547640"/>
            <a:ext cx="3598863" cy="989012"/>
          </a:xfrm>
          <a:prstGeom prst="rect">
            <a:avLst/>
          </a:prstGeom>
        </p:spPr>
        <p:txBody>
          <a:bodyPr lIns="0" tIns="0" rIns="0" bIns="0"/>
          <a:lstStyle>
            <a:lvl1pPr marL="0" indent="0">
              <a:lnSpc>
                <a:spcPct val="100000"/>
              </a:lnSpc>
              <a:buNone/>
              <a:defRPr sz="1300"/>
            </a:lvl1pPr>
          </a:lstStyle>
          <a:p>
            <a:pPr lvl="0"/>
            <a:r>
              <a:rPr lang="en-GB"/>
              <a:t>Insert sub-title in this space.</a:t>
            </a:r>
            <a:endParaRPr lang="en-US"/>
          </a:p>
        </p:txBody>
      </p:sp>
    </p:spTree>
    <p:extLst>
      <p:ext uri="{BB962C8B-B14F-4D97-AF65-F5344CB8AC3E}">
        <p14:creationId xmlns:p14="http://schemas.microsoft.com/office/powerpoint/2010/main" val="249738899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40629390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D8A1-5E54-DC4D-8196-FE1A9E2C43B3}"/>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F0609A3-D7DC-A14B-A083-801B2F6FD977}"/>
              </a:ext>
            </a:extLst>
          </p:cNvPr>
          <p:cNvSpPr>
            <a:spLocks noGrp="1"/>
          </p:cNvSpPr>
          <p:nvPr>
            <p:ph idx="1"/>
          </p:nvPr>
        </p:nvSpPr>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396393B0-9B26-8246-8E87-1B32DB964E72}"/>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4" name="Picture 3" descr="A black and white logo&#10;&#10;Description automatically generated">
            <a:extLst>
              <a:ext uri="{FF2B5EF4-FFF2-40B4-BE49-F238E27FC236}">
                <a16:creationId xmlns:a16="http://schemas.microsoft.com/office/drawing/2014/main" id="{EA635752-B9F1-ABBF-B8C3-3C184945F5BD}"/>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40901207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peaker Details">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5106531" y="2318331"/>
            <a:ext cx="5221286"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speaker’s name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5106531" y="2853840"/>
            <a:ext cx="5207180" cy="260539"/>
          </a:xfrm>
          <a:prstGeom prst="rect">
            <a:avLst/>
          </a:prstGeom>
        </p:spPr>
        <p:txBody>
          <a:bodyPr lIns="0" tIns="0" rIns="0" bIns="0" numCol="1" spcCol="720000"/>
          <a:lstStyle>
            <a:lvl1pPr marL="0" indent="0">
              <a:lnSpc>
                <a:spcPts val="2160"/>
              </a:lnSpc>
              <a:buNone/>
              <a:defRPr sz="1300">
                <a:solidFill>
                  <a:schemeClr val="accent1"/>
                </a:solidFill>
                <a:latin typeface="+mj-lt"/>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title/position in this space</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5120641" y="3560606"/>
            <a:ext cx="5207180" cy="1345997"/>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intro/bio here. 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a:t>
            </a:r>
          </a:p>
        </p:txBody>
      </p:sp>
      <p:sp>
        <p:nvSpPr>
          <p:cNvPr id="2" name="Picture Placeholder 5">
            <a:extLst>
              <a:ext uri="{FF2B5EF4-FFF2-40B4-BE49-F238E27FC236}">
                <a16:creationId xmlns:a16="http://schemas.microsoft.com/office/drawing/2014/main" id="{C9A456A0-BAC0-9400-FEFE-73421F77671E}"/>
              </a:ext>
            </a:extLst>
          </p:cNvPr>
          <p:cNvSpPr>
            <a:spLocks noGrp="1"/>
          </p:cNvSpPr>
          <p:nvPr>
            <p:ph type="pic" sz="quarter" idx="13" hasCustomPrompt="1"/>
          </p:nvPr>
        </p:nvSpPr>
        <p:spPr>
          <a:xfrm>
            <a:off x="1827605" y="2318331"/>
            <a:ext cx="2590631" cy="259075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18076839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17218474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Image Righ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6456363" y="2592388"/>
            <a:ext cx="4500562" cy="2816225"/>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7421098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6" y="1808163"/>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645636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1235075" y="2592388"/>
            <a:ext cx="4500562" cy="281622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2542922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813046" y="445189"/>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802257" y="1544128"/>
            <a:ext cx="10154671" cy="386448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Tree>
    <p:extLst>
      <p:ext uri="{BB962C8B-B14F-4D97-AF65-F5344CB8AC3E}">
        <p14:creationId xmlns:p14="http://schemas.microsoft.com/office/powerpoint/2010/main" val="74821582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10838379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3739978" y="2494992"/>
            <a:ext cx="7199871" cy="1868016"/>
          </a:xfrm>
          <a:prstGeom prst="rect">
            <a:avLst/>
          </a:prstGeom>
        </p:spPr>
        <p:txBody>
          <a:bodyPr vert="horz" lIns="0" tIns="0" rIns="0" bIns="0" rtlCol="0" anchor="ctr">
            <a:normAutofit/>
          </a:bodyPr>
          <a:lstStyle>
            <a:lvl1pPr>
              <a:defRPr>
                <a:solidFill>
                  <a:schemeClr val="bg1"/>
                </a:solidFill>
              </a:defRPr>
            </a:lvl1pPr>
          </a:lstStyle>
          <a:p>
            <a:r>
              <a:rPr lang="en-GB"/>
              <a:t>Insert section title here.</a:t>
            </a:r>
            <a:endParaRPr lang="en-US"/>
          </a:p>
        </p:txBody>
      </p:sp>
    </p:spTree>
    <p:extLst>
      <p:ext uri="{BB962C8B-B14F-4D97-AF65-F5344CB8AC3E}">
        <p14:creationId xmlns:p14="http://schemas.microsoft.com/office/powerpoint/2010/main" val="14776803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128417494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peaker Details">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5106531" y="2318331"/>
            <a:ext cx="5221286"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speaker’s name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5106531" y="2853840"/>
            <a:ext cx="5207180" cy="260539"/>
          </a:xfrm>
          <a:prstGeom prst="rect">
            <a:avLst/>
          </a:prstGeom>
        </p:spPr>
        <p:txBody>
          <a:bodyPr lIns="0" tIns="0" rIns="0" bIns="0" numCol="1" spcCol="720000"/>
          <a:lstStyle>
            <a:lvl1pPr marL="0" indent="0">
              <a:lnSpc>
                <a:spcPts val="2160"/>
              </a:lnSpc>
              <a:buNone/>
              <a:defRPr sz="1300">
                <a:solidFill>
                  <a:schemeClr val="accent1"/>
                </a:solidFill>
                <a:latin typeface="+mj-lt"/>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title/position in this space</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5120641" y="3560606"/>
            <a:ext cx="5207180" cy="1345997"/>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intro/bio here. 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a:t>
            </a:r>
          </a:p>
        </p:txBody>
      </p:sp>
      <p:sp>
        <p:nvSpPr>
          <p:cNvPr id="2" name="Picture Placeholder 5">
            <a:extLst>
              <a:ext uri="{FF2B5EF4-FFF2-40B4-BE49-F238E27FC236}">
                <a16:creationId xmlns:a16="http://schemas.microsoft.com/office/drawing/2014/main" id="{C9A456A0-BAC0-9400-FEFE-73421F77671E}"/>
              </a:ext>
            </a:extLst>
          </p:cNvPr>
          <p:cNvSpPr>
            <a:spLocks noGrp="1"/>
          </p:cNvSpPr>
          <p:nvPr>
            <p:ph type="pic" sz="quarter" idx="13" hasCustomPrompt="1"/>
          </p:nvPr>
        </p:nvSpPr>
        <p:spPr>
          <a:xfrm>
            <a:off x="1827605" y="2318331"/>
            <a:ext cx="2590631" cy="259075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18076839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17218474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xt Image Righ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6456363" y="2592388"/>
            <a:ext cx="4500562" cy="2816225"/>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7421098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6" y="1808163"/>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645636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1235075" y="2592388"/>
            <a:ext cx="4500562" cy="281622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25429227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813046" y="445189"/>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802257" y="1544128"/>
            <a:ext cx="10154671" cy="386448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Tree>
    <p:extLst>
      <p:ext uri="{BB962C8B-B14F-4D97-AF65-F5344CB8AC3E}">
        <p14:creationId xmlns:p14="http://schemas.microsoft.com/office/powerpoint/2010/main" val="7482158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1083837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3739978" y="2494992"/>
            <a:ext cx="7199871" cy="1868016"/>
          </a:xfrm>
          <a:prstGeom prst="rect">
            <a:avLst/>
          </a:prstGeom>
        </p:spPr>
        <p:txBody>
          <a:bodyPr vert="horz" lIns="0" tIns="0" rIns="0" bIns="0" rtlCol="0" anchor="ctr">
            <a:normAutofit/>
          </a:bodyPr>
          <a:lstStyle>
            <a:lvl1pPr>
              <a:defRPr>
                <a:solidFill>
                  <a:schemeClr val="bg1"/>
                </a:solidFill>
              </a:defRPr>
            </a:lvl1pPr>
          </a:lstStyle>
          <a:p>
            <a:r>
              <a:rPr lang="en-GB"/>
              <a:t>Insert section title here.</a:t>
            </a:r>
            <a:endParaRPr lang="en-US"/>
          </a:p>
        </p:txBody>
      </p:sp>
    </p:spTree>
    <p:extLst>
      <p:ext uri="{BB962C8B-B14F-4D97-AF65-F5344CB8AC3E}">
        <p14:creationId xmlns:p14="http://schemas.microsoft.com/office/powerpoint/2010/main" val="14776803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Cover CARE 1">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B475B0-69CB-3268-4BD3-325C7671AFFD}"/>
              </a:ext>
            </a:extLst>
          </p:cNvPr>
          <p:cNvSpPr/>
          <p:nvPr userDrawn="1"/>
        </p:nvSpPr>
        <p:spPr>
          <a:xfrm>
            <a:off x="0" y="0"/>
            <a:ext cx="1219199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29678F0-49D3-A7E5-EFDD-005A9A72768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6098"/>
            <a:ext cx="12191999" cy="6851902"/>
          </a:xfrm>
          <a:prstGeom prst="rect">
            <a:avLst/>
          </a:prstGeom>
        </p:spPr>
      </p:pic>
      <p:pic>
        <p:nvPicPr>
          <p:cNvPr id="8" name="Picture 7" descr="CARE Logo">
            <a:extLst>
              <a:ext uri="{FF2B5EF4-FFF2-40B4-BE49-F238E27FC236}">
                <a16:creationId xmlns:a16="http://schemas.microsoft.com/office/drawing/2014/main" id="{3A8A46DB-9AC1-AC36-25CF-52369A7DFEB9}"/>
              </a:ext>
            </a:extLst>
          </p:cNvPr>
          <p:cNvPicPr>
            <a:picLocks noChangeAspect="1"/>
          </p:cNvPicPr>
          <p:nvPr userDrawn="1"/>
        </p:nvPicPr>
        <p:blipFill>
          <a:blip r:embed="rId3"/>
          <a:stretch>
            <a:fillRect/>
          </a:stretch>
        </p:blipFill>
        <p:spPr>
          <a:xfrm>
            <a:off x="10312122" y="431267"/>
            <a:ext cx="1444449" cy="450668"/>
          </a:xfrm>
          <a:prstGeom prst="rect">
            <a:avLst/>
          </a:prstGeom>
        </p:spPr>
      </p:pic>
      <p:pic>
        <p:nvPicPr>
          <p:cNvPr id="9" name="Picture 8" descr="A cartoon of a person holding a tablet&#10;&#10;Description automatically generated">
            <a:extLst>
              <a:ext uri="{FF2B5EF4-FFF2-40B4-BE49-F238E27FC236}">
                <a16:creationId xmlns:a16="http://schemas.microsoft.com/office/drawing/2014/main" id="{21B7D882-2912-D7FC-2CCD-3B213EEC83DF}"/>
              </a:ext>
            </a:extLst>
          </p:cNvPr>
          <p:cNvPicPr>
            <a:picLocks noChangeAspect="1"/>
          </p:cNvPicPr>
          <p:nvPr userDrawn="1"/>
        </p:nvPicPr>
        <p:blipFill>
          <a:blip r:embed="rId4"/>
          <a:stretch>
            <a:fillRect/>
          </a:stretch>
        </p:blipFill>
        <p:spPr>
          <a:xfrm>
            <a:off x="7079288" y="773044"/>
            <a:ext cx="4384166" cy="6092700"/>
          </a:xfrm>
          <a:prstGeom prst="rect">
            <a:avLst/>
          </a:prstGeom>
        </p:spPr>
      </p:pic>
      <p:sp>
        <p:nvSpPr>
          <p:cNvPr id="10" name="Title 1">
            <a:extLst>
              <a:ext uri="{FF2B5EF4-FFF2-40B4-BE49-F238E27FC236}">
                <a16:creationId xmlns:a16="http://schemas.microsoft.com/office/drawing/2014/main" id="{DDC81418-1D3D-52BF-9F69-F7B6F15C5D0B}"/>
              </a:ext>
            </a:extLst>
          </p:cNvPr>
          <p:cNvSpPr>
            <a:spLocks noGrp="1"/>
          </p:cNvSpPr>
          <p:nvPr>
            <p:ph type="title"/>
          </p:nvPr>
        </p:nvSpPr>
        <p:spPr>
          <a:xfrm>
            <a:off x="435429" y="868491"/>
            <a:ext cx="7568182" cy="3328606"/>
          </a:xfrm>
        </p:spPr>
        <p:txBody>
          <a:bodyPr anchor="b"/>
          <a:lstStyle>
            <a:lvl1pPr>
              <a:defRPr sz="5400" b="1">
                <a:solidFill>
                  <a:schemeClr val="bg1"/>
                </a:solidFill>
              </a:defRPr>
            </a:lvl1pPr>
          </a:lstStyle>
          <a:p>
            <a:r>
              <a:rPr lang="en-US"/>
              <a:t>Click to edit Master title style</a:t>
            </a:r>
          </a:p>
        </p:txBody>
      </p:sp>
      <p:sp>
        <p:nvSpPr>
          <p:cNvPr id="11" name="Text Placeholder 2">
            <a:extLst>
              <a:ext uri="{FF2B5EF4-FFF2-40B4-BE49-F238E27FC236}">
                <a16:creationId xmlns:a16="http://schemas.microsoft.com/office/drawing/2014/main" id="{55606EE6-BB85-9ADE-765D-CD6C0CC0B27E}"/>
              </a:ext>
            </a:extLst>
          </p:cNvPr>
          <p:cNvSpPr>
            <a:spLocks noGrp="1"/>
          </p:cNvSpPr>
          <p:nvPr>
            <p:ph type="body" idx="1"/>
          </p:nvPr>
        </p:nvSpPr>
        <p:spPr>
          <a:xfrm>
            <a:off x="428779" y="4833673"/>
            <a:ext cx="7574832" cy="131556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1017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D8A1-5E54-DC4D-8196-FE1A9E2C43B3}"/>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F0609A3-D7DC-A14B-A083-801B2F6FD977}"/>
              </a:ext>
            </a:extLst>
          </p:cNvPr>
          <p:cNvSpPr>
            <a:spLocks noGrp="1"/>
          </p:cNvSpPr>
          <p:nvPr>
            <p:ph idx="1"/>
          </p:nvPr>
        </p:nvSpPr>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396393B0-9B26-8246-8E87-1B32DB964E72}"/>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4" name="Picture 3" descr="A black and white logo&#10;&#10;Description automatically generated">
            <a:extLst>
              <a:ext uri="{FF2B5EF4-FFF2-40B4-BE49-F238E27FC236}">
                <a16:creationId xmlns:a16="http://schemas.microsoft.com/office/drawing/2014/main" id="{EA635752-B9F1-ABBF-B8C3-3C184945F5BD}"/>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23782343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168010698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12841749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AEB09-233E-4ED6-91BA-08A71DBF7A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91F32A-F44A-4A36-9365-8A89E2C3CC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A8DFA6-013D-46F0-9E60-BCEC687559ED}"/>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A242EDB1-2694-4624-B4BF-F6CCF430D9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03841A-03D0-4E95-871A-0D850AB17F6C}"/>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35712466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A1C35-2555-482C-924D-1506BC6092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5A419D-7E48-4993-A144-88395619AE0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F91F7A-09BA-479D-8726-8AC0A0F140F4}"/>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843BEA92-7CD6-4C2F-A2CE-F88E500CA4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173B96-DAEA-4303-B7E5-51E98311B8B8}"/>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41021183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B94A2-671E-4242-AA5D-0E9440DC7F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FC97DE-E222-4D4F-999B-249AAB9E3F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E20627-D71C-4EF6-BF6F-04F5720DA2A0}"/>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B451CF77-F5F3-4ABA-A843-C78666EECA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796CE8-DF88-4D18-BF39-640969B32356}"/>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1945430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0A591-CF89-44E0-92CA-DEFE5CC288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E9ADBF-FEF9-42C3-9222-8AD858CBEE8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ECD8D8-7987-410E-B788-6C579DDC76A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F5BA80-2552-4325-80C2-2CF21045065E}"/>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6" name="Footer Placeholder 5">
            <a:extLst>
              <a:ext uri="{FF2B5EF4-FFF2-40B4-BE49-F238E27FC236}">
                <a16:creationId xmlns:a16="http://schemas.microsoft.com/office/drawing/2014/main" id="{054FAEE3-CCE8-4ED1-A5E3-222085244B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FB289B-CA34-46F3-97CE-C946FF54E0E7}"/>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220165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F5FC-64C3-4A08-AECF-FD9C29C2272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F1C0320-F0E7-405D-9BF0-9A30B0B534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4839D69-E7AA-43DA-8303-2E2CC00BD76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57CA85-D2CB-4026-9E13-62215A2F55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0B4D0B8-3B4D-4AF0-9E31-91DB3E945CC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D3A4F8-F5BC-494E-8421-E5DFEB3DD7DC}"/>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8" name="Footer Placeholder 7">
            <a:extLst>
              <a:ext uri="{FF2B5EF4-FFF2-40B4-BE49-F238E27FC236}">
                <a16:creationId xmlns:a16="http://schemas.microsoft.com/office/drawing/2014/main" id="{975BB3D8-AACF-4DDD-BD51-7CE62F2BC7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AEA4CA-1D94-4A51-9D9E-E902DC145C6E}"/>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3191118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a:t>Bedfordshire, Luton and Milton Keynes Health and Care Partnership</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B64E1-25A7-4192-A3F7-EEC16A6534E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A7A77E-0334-422A-89C1-2F6CFF2F3F0F}"/>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4" name="Footer Placeholder 3">
            <a:extLst>
              <a:ext uri="{FF2B5EF4-FFF2-40B4-BE49-F238E27FC236}">
                <a16:creationId xmlns:a16="http://schemas.microsoft.com/office/drawing/2014/main" id="{5EBC8065-CCE6-4811-B308-633EF71FF6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F7B9B8-0318-49CF-8001-1310E7A11844}"/>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81429939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4B4B7F-C9EB-44CB-9C5A-C575CB89B20B}"/>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3" name="Footer Placeholder 2">
            <a:extLst>
              <a:ext uri="{FF2B5EF4-FFF2-40B4-BE49-F238E27FC236}">
                <a16:creationId xmlns:a16="http://schemas.microsoft.com/office/drawing/2014/main" id="{25CB467C-FDA1-4F85-814E-B96B3D11DD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14E0C2-576B-4D58-9F52-D78326DCB9D1}"/>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367702819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89E7-11E2-4A9F-8E2A-C3E31D9271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2B457F2-8331-49A9-9E1A-B888C6049C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BD43361-48F3-4E4A-BF2B-29A30F494F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0F330C4-BDF4-4063-97F2-D23A730E2D4D}"/>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6" name="Footer Placeholder 5">
            <a:extLst>
              <a:ext uri="{FF2B5EF4-FFF2-40B4-BE49-F238E27FC236}">
                <a16:creationId xmlns:a16="http://schemas.microsoft.com/office/drawing/2014/main" id="{F930E0B7-0CAC-43FD-87A0-52ECB50D5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9D3E9E-DAD8-4DD1-AF5F-349705EAEA4B}"/>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354308030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8CAC-7735-4A56-B13D-A45C37D8B9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80884AD-1483-4186-8470-C14341CD59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538D3F-5F4F-45FD-88CA-675D4AB4C8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F0F5786-9DA1-4681-9F13-A83DB8278DA0}"/>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6" name="Footer Placeholder 5">
            <a:extLst>
              <a:ext uri="{FF2B5EF4-FFF2-40B4-BE49-F238E27FC236}">
                <a16:creationId xmlns:a16="http://schemas.microsoft.com/office/drawing/2014/main" id="{4C5D90A9-293D-4FA4-A198-6B747205AF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4FBDDB-CB04-48EF-B247-6E7F04F6F8B1}"/>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41499312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299FE-F891-4B1F-808F-D2D5AA8699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97BD31B-F732-4A69-ACB8-4D2903CA638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C65219-D0B1-487E-B810-75CF5D8DB1D4}"/>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D16EEC6A-40E0-4E4B-A109-18E471D87E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52974-162D-4305-A3ED-3C404CA73583}"/>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170644486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4E7E85-3601-4BC4-8529-E86252F20A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80DDB3-5307-49F5-AD2A-A599907B3AF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EBE3A5-7BA1-4BB2-B523-BB8086DDF6AA}"/>
              </a:ext>
            </a:extLst>
          </p:cNvPr>
          <p:cNvSpPr>
            <a:spLocks noGrp="1"/>
          </p:cNvSpPr>
          <p:nvPr>
            <p:ph type="dt" sz="half" idx="10"/>
          </p:nvPr>
        </p:nvSpPr>
        <p:spPr/>
        <p:txBody>
          <a:body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F1697058-67A4-43D0-914F-27FE77F9D3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E78C88-7007-4AAC-97D9-A627FFED9601}"/>
              </a:ext>
            </a:extLst>
          </p:cNvPr>
          <p:cNvSpPr>
            <a:spLocks noGrp="1"/>
          </p:cNvSpPr>
          <p:nvPr>
            <p:ph type="sldNum" sz="quarter" idx="12"/>
          </p:nvPr>
        </p:nvSpPr>
        <p:spPr/>
        <p:txBody>
          <a:bodyPr/>
          <a:lstStyle/>
          <a:p>
            <a:fld id="{01CA4EA3-F852-4132-8DBE-3575D1D34D98}" type="slidenum">
              <a:rPr lang="en-US" smtClean="0"/>
              <a:t>‹#›</a:t>
            </a:fld>
            <a:endParaRPr lang="en-US"/>
          </a:p>
        </p:txBody>
      </p:sp>
    </p:spTree>
    <p:extLst>
      <p:ext uri="{BB962C8B-B14F-4D97-AF65-F5344CB8AC3E}">
        <p14:creationId xmlns:p14="http://schemas.microsoft.com/office/powerpoint/2010/main" val="1382231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slideLayout" Target="../slideLayouts/slideLayout82.xml"/><Relationship Id="rId7" Type="http://schemas.openxmlformats.org/officeDocument/2006/relationships/image" Target="../media/image22.png"/><Relationship Id="rId12" Type="http://schemas.openxmlformats.org/officeDocument/2006/relationships/image" Target="../media/image36.svg"/><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theme" Target="../theme/theme10.xml"/><Relationship Id="rId11" Type="http://schemas.openxmlformats.org/officeDocument/2006/relationships/image" Target="../media/image35.png"/><Relationship Id="rId5" Type="http://schemas.openxmlformats.org/officeDocument/2006/relationships/slideLayout" Target="../slideLayouts/slideLayout84.xml"/><Relationship Id="rId10" Type="http://schemas.openxmlformats.org/officeDocument/2006/relationships/image" Target="../media/image25.svg"/><Relationship Id="rId4" Type="http://schemas.openxmlformats.org/officeDocument/2006/relationships/slideLayout" Target="../slideLayouts/slideLayout83.xml"/><Relationship Id="rId9" Type="http://schemas.openxmlformats.org/officeDocument/2006/relationships/image" Target="../media/image24.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1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slideLayout" Target="../slideLayouts/slideLayout26.xml"/><Relationship Id="rId7"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image" Target="../media/image18.png"/><Relationship Id="rId5" Type="http://schemas.openxmlformats.org/officeDocument/2006/relationships/slideLayout" Target="../slideLayouts/slideLayout34.xml"/><Relationship Id="rId10" Type="http://schemas.openxmlformats.org/officeDocument/2006/relationships/image" Target="../media/image17.jpeg"/><Relationship Id="rId4" Type="http://schemas.openxmlformats.org/officeDocument/2006/relationships/slideLayout" Target="../slideLayouts/slideLayout3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theme" Target="../theme/theme4.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image" Target="../media/image19.jpg"/><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theme" Target="../theme/theme5.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slideLayout" Target="../slideLayouts/slideLayout65.xml"/><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slideLayout" Target="../slideLayouts/slideLayout64.xml"/><Relationship Id="rId16" Type="http://schemas.openxmlformats.org/officeDocument/2006/relationships/image" Target="../media/image33.svg"/><Relationship Id="rId1" Type="http://schemas.openxmlformats.org/officeDocument/2006/relationships/slideLayout" Target="../slideLayouts/slideLayout63.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svg"/><Relationship Id="rId4" Type="http://schemas.openxmlformats.org/officeDocument/2006/relationships/theme" Target="../theme/theme6.xml"/><Relationship Id="rId9" Type="http://schemas.openxmlformats.org/officeDocument/2006/relationships/image" Target="../media/image26.png"/><Relationship Id="rId14" Type="http://schemas.openxmlformats.org/officeDocument/2006/relationships/image" Target="../media/image31.sv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6.svg"/><Relationship Id="rId3" Type="http://schemas.openxmlformats.org/officeDocument/2006/relationships/slideLayout" Target="../slideLayouts/slideLayout68.xml"/><Relationship Id="rId7" Type="http://schemas.openxmlformats.org/officeDocument/2006/relationships/theme" Target="../theme/theme7.xml"/><Relationship Id="rId12" Type="http://schemas.openxmlformats.org/officeDocument/2006/relationships/image" Target="../media/image35.png"/><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image" Target="../media/image25.svg"/><Relationship Id="rId5" Type="http://schemas.openxmlformats.org/officeDocument/2006/relationships/slideLayout" Target="../slideLayouts/slideLayout70.xml"/><Relationship Id="rId10" Type="http://schemas.openxmlformats.org/officeDocument/2006/relationships/image" Target="../media/image24.png"/><Relationship Id="rId4" Type="http://schemas.openxmlformats.org/officeDocument/2006/relationships/slideLayout" Target="../slideLayouts/slideLayout69.xml"/><Relationship Id="rId9" Type="http://schemas.openxmlformats.org/officeDocument/2006/relationships/image" Target="../media/image23.sv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theme" Target="../theme/theme8.xml"/><Relationship Id="rId7" Type="http://schemas.openxmlformats.org/officeDocument/2006/relationships/image" Target="../media/image25.svg"/><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 Id="rId9" Type="http://schemas.openxmlformats.org/officeDocument/2006/relationships/image" Target="../media/image36.sv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6.svg"/><Relationship Id="rId3" Type="http://schemas.openxmlformats.org/officeDocument/2006/relationships/slideLayout" Target="../slideLayouts/slideLayout76.xml"/><Relationship Id="rId7" Type="http://schemas.openxmlformats.org/officeDocument/2006/relationships/theme" Target="../theme/theme9.xml"/><Relationship Id="rId12" Type="http://schemas.openxmlformats.org/officeDocument/2006/relationships/image" Target="../media/image35.png"/><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image" Target="../media/image25.svg"/><Relationship Id="rId5" Type="http://schemas.openxmlformats.org/officeDocument/2006/relationships/slideLayout" Target="../slideLayouts/slideLayout78.xml"/><Relationship Id="rId10" Type="http://schemas.openxmlformats.org/officeDocument/2006/relationships/image" Target="../media/image24.png"/><Relationship Id="rId4" Type="http://schemas.openxmlformats.org/officeDocument/2006/relationships/slideLayout" Target="../slideLayouts/slideLayout77.xml"/><Relationship Id="rId9" Type="http://schemas.openxmlformats.org/officeDocument/2006/relationships/image" Target="../media/image37.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823" r:id="rId1"/>
    <p:sldLayoutId id="2147483825" r:id="rId2"/>
    <p:sldLayoutId id="2147483824" r:id="rId3"/>
    <p:sldLayoutId id="2147483660" r:id="rId4"/>
    <p:sldLayoutId id="2147483754" r:id="rId5"/>
    <p:sldLayoutId id="2147483836" r:id="rId6"/>
    <p:sldLayoutId id="2147483837" r:id="rId7"/>
    <p:sldLayoutId id="2147483838" r:id="rId8"/>
    <p:sldLayoutId id="2147483841" r:id="rId9"/>
    <p:sldLayoutId id="2147483840" r:id="rId10"/>
    <p:sldLayoutId id="2147483842" r:id="rId11"/>
    <p:sldLayoutId id="2147483839" r:id="rId12"/>
    <p:sldLayoutId id="2147483835" r:id="rId13"/>
    <p:sldLayoutId id="2147483830" r:id="rId14"/>
    <p:sldLayoutId id="2147483831" r:id="rId15"/>
    <p:sldLayoutId id="2147483833" r:id="rId16"/>
    <p:sldLayoutId id="2147483832" r:id="rId17"/>
    <p:sldLayoutId id="2147483834" r:id="rId18"/>
    <p:sldLayoutId id="2147483826" r:id="rId19"/>
    <p:sldLayoutId id="2147483827" r:id="rId20"/>
    <p:sldLayoutId id="2147483828" r:id="rId21"/>
    <p:sldLayoutId id="2147483696" r:id="rId22"/>
    <p:sldLayoutId id="2147483843" r:id="rId23"/>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2434291" y="0"/>
            <a:ext cx="9757709"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err="1">
                <a:latin typeface="+mn-lt"/>
              </a:rPr>
              <a:t>digitalcarehub.co.uk</a:t>
            </a:r>
            <a:endParaRPr lang="en-US" sz="1100">
              <a:latin typeface="+mn-lt"/>
            </a:endParaRP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407988" y="6320768"/>
            <a:ext cx="88900" cy="152400"/>
          </a:xfrm>
          <a:prstGeom prst="rect">
            <a:avLst/>
          </a:prstGeom>
        </p:spPr>
      </p:pic>
      <p:sp>
        <p:nvSpPr>
          <p:cNvPr id="3" name="TextBox 2">
            <a:extLst>
              <a:ext uri="{FF2B5EF4-FFF2-40B4-BE49-F238E27FC236}">
                <a16:creationId xmlns:a16="http://schemas.microsoft.com/office/drawing/2014/main" id="{0B9EABA6-D458-E31B-880B-4CA2C9B9974D}"/>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err="1">
                <a:solidFill>
                  <a:schemeClr val="bg1"/>
                </a:solidFill>
                <a:latin typeface="+mn-lt"/>
              </a:rPr>
              <a:t>hello@digitalcarehub.co.uk</a:t>
            </a:r>
            <a:endParaRPr lang="en-US" sz="1100">
              <a:solidFill>
                <a:schemeClr val="bg1"/>
              </a:solidFill>
              <a:latin typeface="+mn-lt"/>
            </a:endParaRPr>
          </a:p>
        </p:txBody>
      </p:sp>
      <p:pic>
        <p:nvPicPr>
          <p:cNvPr id="8" name="Graphic 7">
            <a:extLst>
              <a:ext uri="{FF2B5EF4-FFF2-40B4-BE49-F238E27FC236}">
                <a16:creationId xmlns:a16="http://schemas.microsoft.com/office/drawing/2014/main" id="{047E3919-5871-1A3D-AD21-9F148E17FC15}"/>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9867668" y="6330293"/>
            <a:ext cx="1524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5947719" y="1290013"/>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9560141" y="5258053"/>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5039626" y="1627765"/>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750979" y="4642815"/>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834683" y="2228030"/>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A005661-5D9C-8619-9496-C18F2E454D80}"/>
              </a:ext>
            </a:extLst>
          </p:cNvPr>
          <p:cNvSpPr/>
          <p:nvPr userDrawn="1"/>
        </p:nvSpPr>
        <p:spPr>
          <a:xfrm>
            <a:off x="1834683" y="3947594"/>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0FD7A81-86EA-3E7D-7C14-156C80C16698}"/>
              </a:ext>
            </a:extLst>
          </p:cNvPr>
          <p:cNvSpPr/>
          <p:nvPr userDrawn="1"/>
        </p:nvSpPr>
        <p:spPr>
          <a:xfrm>
            <a:off x="1235075"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17FC7A6-E2D0-0C7C-7CD1-E0BD9C604F2C}"/>
              </a:ext>
            </a:extLst>
          </p:cNvPr>
          <p:cNvSpPr/>
          <p:nvPr userDrawn="1"/>
        </p:nvSpPr>
        <p:spPr>
          <a:xfrm>
            <a:off x="1834683"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7792548"/>
      </p:ext>
    </p:extLst>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Lst>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4D9EBD-FAD6-41CB-B1DC-E5062962AE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179A6CD-875B-4256-A950-1B53FF3464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32D91B-7DF0-414E-8A03-38E0165138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B4B745-4458-4710-BCF8-CA513F9A0C46}" type="datetimeFigureOut">
              <a:rPr lang="en-US" smtClean="0"/>
              <a:t>9/5/2024</a:t>
            </a:fld>
            <a:endParaRPr lang="en-US"/>
          </a:p>
        </p:txBody>
      </p:sp>
      <p:sp>
        <p:nvSpPr>
          <p:cNvPr id="5" name="Footer Placeholder 4">
            <a:extLst>
              <a:ext uri="{FF2B5EF4-FFF2-40B4-BE49-F238E27FC236}">
                <a16:creationId xmlns:a16="http://schemas.microsoft.com/office/drawing/2014/main" id="{FD13CB31-45F0-4B03-BCD8-8D8EE73FBA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4AC33D-CF5D-4E22-9220-88F13F5169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CA4EA3-F852-4132-8DBE-3575D1D34D98}" type="slidenum">
              <a:rPr lang="en-US" smtClean="0"/>
              <a:t>‹#›</a:t>
            </a:fld>
            <a:endParaRPr lang="en-US"/>
          </a:p>
        </p:txBody>
      </p:sp>
    </p:spTree>
    <p:extLst>
      <p:ext uri="{BB962C8B-B14F-4D97-AF65-F5344CB8AC3E}">
        <p14:creationId xmlns:p14="http://schemas.microsoft.com/office/powerpoint/2010/main" val="137567412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B5116C-1837-6348-81E3-EEEBD9B505DB}"/>
              </a:ext>
            </a:extLst>
          </p:cNvPr>
          <p:cNvSpPr>
            <a:spLocks noGrp="1"/>
          </p:cNvSpPr>
          <p:nvPr>
            <p:ph type="title"/>
          </p:nvPr>
        </p:nvSpPr>
        <p:spPr>
          <a:xfrm>
            <a:off x="431998" y="432909"/>
            <a:ext cx="9651115" cy="450668"/>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CAE7B532-5097-4646-B1CE-1DCCCB5DA87A}"/>
              </a:ext>
            </a:extLst>
          </p:cNvPr>
          <p:cNvSpPr>
            <a:spLocks noGrp="1"/>
          </p:cNvSpPr>
          <p:nvPr>
            <p:ph type="body" idx="1"/>
          </p:nvPr>
        </p:nvSpPr>
        <p:spPr>
          <a:xfrm>
            <a:off x="433714" y="1110344"/>
            <a:ext cx="11324572" cy="494755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803AC461-81C3-0843-97D5-9A134303A955}"/>
              </a:ext>
            </a:extLst>
          </p:cNvPr>
          <p:cNvSpPr>
            <a:spLocks noGrp="1"/>
          </p:cNvSpPr>
          <p:nvPr>
            <p:ph type="sldNum" sz="quarter" idx="4"/>
          </p:nvPr>
        </p:nvSpPr>
        <p:spPr>
          <a:xfrm>
            <a:off x="11159828" y="6284668"/>
            <a:ext cx="596784" cy="435428"/>
          </a:xfrm>
          <a:prstGeom prst="rect">
            <a:avLst/>
          </a:prstGeom>
        </p:spPr>
        <p:txBody>
          <a:bodyPr vert="horz" lIns="0" tIns="0" rIns="0" bIns="0" rtlCol="0" anchor="ctr"/>
          <a:lstStyle>
            <a:lvl1pPr algn="r">
              <a:defRPr sz="1200" b="0" i="0">
                <a:solidFill>
                  <a:schemeClr val="accent2"/>
                </a:solidFill>
                <a:latin typeface="+mn-lt"/>
              </a:defRPr>
            </a:lvl1pPr>
          </a:lstStyle>
          <a:p>
            <a:fld id="{E37164D7-9B6A-1C43-ACF7-FB85B36CD2BA}" type="slidenum">
              <a:rPr lang="en-US" smtClean="0"/>
              <a:pPr/>
              <a:t>‹#›</a:t>
            </a:fld>
            <a:endParaRPr lang="en-US"/>
          </a:p>
        </p:txBody>
      </p:sp>
      <p:cxnSp>
        <p:nvCxnSpPr>
          <p:cNvPr id="9" name="Straight Connector 8">
            <a:extLst>
              <a:ext uri="{FF2B5EF4-FFF2-40B4-BE49-F238E27FC236}">
                <a16:creationId xmlns:a16="http://schemas.microsoft.com/office/drawing/2014/main" id="{1303923F-8CA4-22F7-9897-736F6A2E1DDE}"/>
              </a:ext>
            </a:extLst>
          </p:cNvPr>
          <p:cNvCxnSpPr>
            <a:cxnSpLocks/>
          </p:cNvCxnSpPr>
          <p:nvPr userDrawn="1"/>
        </p:nvCxnSpPr>
        <p:spPr>
          <a:xfrm>
            <a:off x="431999" y="6271968"/>
            <a:ext cx="11324572" cy="0"/>
          </a:xfrm>
          <a:prstGeom prst="line">
            <a:avLst/>
          </a:prstGeom>
          <a:ln w="12700">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pic>
        <p:nvPicPr>
          <p:cNvPr id="15" name="Picture 14" descr="CARE Logo ">
            <a:extLst>
              <a:ext uri="{FF2B5EF4-FFF2-40B4-BE49-F238E27FC236}">
                <a16:creationId xmlns:a16="http://schemas.microsoft.com/office/drawing/2014/main" id="{1EA476CC-8D17-23CE-6FAA-F023A15C242E}"/>
              </a:ext>
            </a:extLst>
          </p:cNvPr>
          <p:cNvPicPr>
            <a:picLocks noChangeAspect="1"/>
          </p:cNvPicPr>
          <p:nvPr userDrawn="1"/>
        </p:nvPicPr>
        <p:blipFill>
          <a:blip r:embed="rId8"/>
          <a:stretch>
            <a:fillRect/>
          </a:stretch>
        </p:blipFill>
        <p:spPr>
          <a:xfrm>
            <a:off x="10330395" y="443966"/>
            <a:ext cx="1426176" cy="439610"/>
          </a:xfrm>
          <a:prstGeom prst="rect">
            <a:avLst/>
          </a:prstGeom>
        </p:spPr>
      </p:pic>
      <p:sp>
        <p:nvSpPr>
          <p:cNvPr id="17" name="Footer Placeholder 4">
            <a:extLst>
              <a:ext uri="{FF2B5EF4-FFF2-40B4-BE49-F238E27FC236}">
                <a16:creationId xmlns:a16="http://schemas.microsoft.com/office/drawing/2014/main" id="{CCD7C73B-A034-3159-1F34-B61AFAA2425D}"/>
              </a:ext>
            </a:extLst>
          </p:cNvPr>
          <p:cNvSpPr>
            <a:spLocks noGrp="1"/>
          </p:cNvSpPr>
          <p:nvPr>
            <p:ph type="ftr" sz="quarter" idx="3"/>
          </p:nvPr>
        </p:nvSpPr>
        <p:spPr>
          <a:xfrm>
            <a:off x="431999" y="6274487"/>
            <a:ext cx="2769219" cy="432909"/>
          </a:xfrm>
          <a:prstGeom prst="rect">
            <a:avLst/>
          </a:prstGeom>
        </p:spPr>
        <p:txBody>
          <a:bodyPr vert="horz" lIns="0" tIns="0" rIns="0" bIns="0" rtlCol="0" anchor="ctr"/>
          <a:lstStyle>
            <a:lvl1pPr algn="l">
              <a:defRPr sz="1200" b="0" i="0">
                <a:solidFill>
                  <a:schemeClr val="accent2"/>
                </a:solidFill>
                <a:latin typeface="Arial" panose="020B0604020202020204" pitchFamily="34" charset="0"/>
                <a:cs typeface="Arial" panose="020B0604020202020204" pitchFamily="34" charset="0"/>
              </a:defRPr>
            </a:lvl1pPr>
          </a:lstStyle>
          <a:p>
            <a:r>
              <a:rPr lang="en-GB" b="1"/>
              <a:t>Digitising Social Care</a:t>
            </a:r>
            <a:endParaRPr lang="en-GB"/>
          </a:p>
        </p:txBody>
      </p:sp>
    </p:spTree>
    <p:extLst>
      <p:ext uri="{BB962C8B-B14F-4D97-AF65-F5344CB8AC3E}">
        <p14:creationId xmlns:p14="http://schemas.microsoft.com/office/powerpoint/2010/main" val="4187409676"/>
      </p:ext>
    </p:extLst>
  </p:cSld>
  <p:clrMap bg1="lt1" tx1="dk1" bg2="lt2" tx2="dk2" accent1="accent1" accent2="accent2" accent3="accent3" accent4="accent4" accent5="accent5" accent6="accent6" hlink="hlink" folHlink="folHlink"/>
  <p:sldLayoutIdLst>
    <p:sldLayoutId id="2147483821" r:id="rId1"/>
    <p:sldLayoutId id="2147483804" r:id="rId2"/>
    <p:sldLayoutId id="2147483751" r:id="rId3"/>
    <p:sldLayoutId id="2147483812" r:id="rId4"/>
    <p:sldLayoutId id="2147483749" r:id="rId5"/>
    <p:sldLayoutId id="2147483753"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p:titleStyle>
    <p:bodyStyle>
      <a:lvl1pPr marL="342900" indent="-342900" algn="l" defTabSz="914400" rtl="0" eaLnBrk="1" latinLnBrk="0" hangingPunct="1">
        <a:lnSpc>
          <a:spcPct val="90000"/>
        </a:lnSpc>
        <a:spcBef>
          <a:spcPts val="1000"/>
        </a:spcBef>
        <a:buClr>
          <a:schemeClr val="accent2"/>
        </a:buClr>
        <a:buFont typeface="Arial" panose="020B0604020202020204" pitchFamily="34" charset="0"/>
        <a:buChar char="•"/>
        <a:defRPr sz="1800" b="0" i="0" kern="1200">
          <a:solidFill>
            <a:schemeClr val="tx2">
              <a:lumMod val="50000"/>
            </a:schemeClr>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2">
              <a:lumMod val="50000"/>
            </a:schemeClr>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2">
              <a:lumMod val="50000"/>
            </a:schemeClr>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000" b="0" i="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3FF99BF-07AA-41B9-AEE5-085C5F61BB03}"/>
              </a:ext>
            </a:extLst>
          </p:cNvPr>
          <p:cNvSpPr/>
          <p:nvPr userDrawn="1"/>
        </p:nvSpPr>
        <p:spPr>
          <a:xfrm>
            <a:off x="2" y="-18354"/>
            <a:ext cx="12190223" cy="17191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EF6EE1DE-F865-4847-9521-58B351C7DA44}"/>
              </a:ext>
            </a:extLst>
          </p:cNvPr>
          <p:cNvSpPr>
            <a:spLocks noGrp="1"/>
          </p:cNvSpPr>
          <p:nvPr>
            <p:ph type="sldNum" sz="quarter" idx="4"/>
          </p:nvPr>
        </p:nvSpPr>
        <p:spPr>
          <a:xfrm>
            <a:off x="838200" y="6356354"/>
            <a:ext cx="2743200" cy="365125"/>
          </a:xfrm>
          <a:prstGeom prst="rect">
            <a:avLst/>
          </a:prstGeom>
        </p:spPr>
        <p:txBody>
          <a:bodyPr vert="horz" lIns="91440" tIns="45720" rIns="91440" bIns="45720" rtlCol="0" anchor="ctr"/>
          <a:lstStyle>
            <a:lvl1pPr algn="l">
              <a:defRPr sz="900">
                <a:solidFill>
                  <a:schemeClr val="tx1">
                    <a:tint val="75000"/>
                  </a:schemeClr>
                </a:solidFill>
                <a:latin typeface="Muli" pitchFamily="2" charset="77"/>
              </a:defRPr>
            </a:lvl1pPr>
          </a:lstStyle>
          <a:p>
            <a:fld id="{AF0CA8EC-7B39-FA45-9467-DA28134DFB55}" type="slidenum">
              <a:rPr lang="en-US" smtClean="0"/>
              <a:pPr/>
              <a:t>‹#›</a:t>
            </a:fld>
            <a:endParaRPr lang="en-US"/>
          </a:p>
        </p:txBody>
      </p:sp>
      <p:sp>
        <p:nvSpPr>
          <p:cNvPr id="2" name="Title Placeholder 1">
            <a:extLst>
              <a:ext uri="{FF2B5EF4-FFF2-40B4-BE49-F238E27FC236}">
                <a16:creationId xmlns:a16="http://schemas.microsoft.com/office/drawing/2014/main" id="{4C46E03A-C69A-F343-843F-C7B4A4C33D42}"/>
              </a:ext>
            </a:extLst>
          </p:cNvPr>
          <p:cNvSpPr>
            <a:spLocks noGrp="1"/>
          </p:cNvSpPr>
          <p:nvPr>
            <p:ph type="title"/>
          </p:nvPr>
        </p:nvSpPr>
        <p:spPr>
          <a:xfrm>
            <a:off x="838200" y="365127"/>
            <a:ext cx="9506272" cy="133568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84D2993-FF7E-BD44-9B2B-1583B04A314D}"/>
              </a:ext>
            </a:extLst>
          </p:cNvPr>
          <p:cNvSpPr>
            <a:spLocks noGrp="1"/>
          </p:cNvSpPr>
          <p:nvPr>
            <p:ph type="body" idx="1"/>
          </p:nvPr>
        </p:nvSpPr>
        <p:spPr>
          <a:xfrm>
            <a:off x="838200" y="1940273"/>
            <a:ext cx="10515600" cy="42366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A picture containing text, clipart&#10;&#10;Description automatically generated">
            <a:extLst>
              <a:ext uri="{FF2B5EF4-FFF2-40B4-BE49-F238E27FC236}">
                <a16:creationId xmlns:a16="http://schemas.microsoft.com/office/drawing/2014/main" id="{BB3A0F8C-B046-483F-AB62-DFC692765344}"/>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488488" y="-18354"/>
            <a:ext cx="1703512" cy="1703512"/>
          </a:xfrm>
          <a:prstGeom prst="rect">
            <a:avLst/>
          </a:prstGeom>
        </p:spPr>
      </p:pic>
      <p:pic>
        <p:nvPicPr>
          <p:cNvPr id="10" name="Picture 9" descr="A picture containing logo&#10;&#10;Description automatically generated">
            <a:extLst>
              <a:ext uri="{FF2B5EF4-FFF2-40B4-BE49-F238E27FC236}">
                <a16:creationId xmlns:a16="http://schemas.microsoft.com/office/drawing/2014/main" id="{1847E9EC-668E-C860-CF87-F6A090FD8FF4}"/>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68062" y="6114857"/>
            <a:ext cx="2090936" cy="482994"/>
          </a:xfrm>
          <a:prstGeom prst="rect">
            <a:avLst/>
          </a:prstGeom>
        </p:spPr>
      </p:pic>
    </p:spTree>
    <p:extLst>
      <p:ext uri="{BB962C8B-B14F-4D97-AF65-F5344CB8AC3E}">
        <p14:creationId xmlns:p14="http://schemas.microsoft.com/office/powerpoint/2010/main" val="95502169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Lst>
  <p:hf hdr="0" ftr="0" dt="0"/>
  <p:txStyles>
    <p:titleStyle>
      <a:lvl1pPr algn="l" defTabSz="685800" rtl="0" eaLnBrk="1" latinLnBrk="0" hangingPunct="1">
        <a:lnSpc>
          <a:spcPct val="100000"/>
        </a:lnSpc>
        <a:spcBef>
          <a:spcPct val="0"/>
        </a:spcBef>
        <a:buNone/>
        <a:defRPr sz="3400" b="1" kern="1200">
          <a:solidFill>
            <a:schemeClr val="bg1"/>
          </a:solidFill>
          <a:latin typeface="Muli" pitchFamily="2" charset="77"/>
          <a:ea typeface="+mj-ea"/>
          <a:cs typeface="+mj-cs"/>
        </a:defRPr>
      </a:lvl1pPr>
    </p:titleStyle>
    <p:bodyStyle>
      <a:lvl1pPr marL="171450" indent="-171450" algn="l" defTabSz="685800" rtl="0" eaLnBrk="1" latinLnBrk="0" hangingPunct="1">
        <a:lnSpc>
          <a:spcPct val="90000"/>
        </a:lnSpc>
        <a:spcBef>
          <a:spcPts val="750"/>
        </a:spcBef>
        <a:buClr>
          <a:schemeClr val="accent2"/>
        </a:buClr>
        <a:buFont typeface="Arial" panose="020B0604020202020204" pitchFamily="34" charset="0"/>
        <a:buChar char="•"/>
        <a:defRPr sz="2400" kern="1200">
          <a:solidFill>
            <a:schemeClr val="tx1"/>
          </a:solidFill>
          <a:latin typeface="Muli" pitchFamily="2" charset="77"/>
          <a:ea typeface="+mn-ea"/>
          <a:cs typeface="+mn-cs"/>
        </a:defRPr>
      </a:lvl1pPr>
      <a:lvl2pPr marL="514350" indent="-171450" algn="l" defTabSz="685800" rtl="0" eaLnBrk="1" latinLnBrk="0" hangingPunct="1">
        <a:lnSpc>
          <a:spcPct val="90000"/>
        </a:lnSpc>
        <a:spcBef>
          <a:spcPts val="375"/>
        </a:spcBef>
        <a:buClr>
          <a:schemeClr val="accent2"/>
        </a:buClr>
        <a:buFont typeface="Arial" panose="020B0604020202020204" pitchFamily="34" charset="0"/>
        <a:buChar char="•"/>
        <a:defRPr sz="2000" kern="1200">
          <a:solidFill>
            <a:schemeClr val="tx1"/>
          </a:solidFill>
          <a:latin typeface="Muli" pitchFamily="2" charset="77"/>
          <a:ea typeface="+mn-ea"/>
          <a:cs typeface="+mn-cs"/>
        </a:defRPr>
      </a:lvl2pPr>
      <a:lvl3pPr marL="857250" indent="-171450" algn="l" defTabSz="685800" rtl="0" eaLnBrk="1" latinLnBrk="0" hangingPunct="1">
        <a:lnSpc>
          <a:spcPct val="90000"/>
        </a:lnSpc>
        <a:spcBef>
          <a:spcPts val="375"/>
        </a:spcBef>
        <a:buClr>
          <a:schemeClr val="accent2"/>
        </a:buClr>
        <a:buFont typeface="Arial" panose="020B0604020202020204" pitchFamily="34" charset="0"/>
        <a:buChar char="•"/>
        <a:defRPr sz="1800" kern="1200">
          <a:solidFill>
            <a:schemeClr val="tx1"/>
          </a:solidFill>
          <a:latin typeface="Muli" pitchFamily="2" charset="77"/>
          <a:ea typeface="+mn-ea"/>
          <a:cs typeface="+mn-cs"/>
        </a:defRPr>
      </a:lvl3pPr>
      <a:lvl4pPr marL="1200150" indent="-171450" algn="l" defTabSz="685800" rtl="0" eaLnBrk="1" latinLnBrk="0" hangingPunct="1">
        <a:lnSpc>
          <a:spcPct val="90000"/>
        </a:lnSpc>
        <a:spcBef>
          <a:spcPts val="375"/>
        </a:spcBef>
        <a:buClr>
          <a:schemeClr val="accent2"/>
        </a:buClr>
        <a:buFont typeface="Arial" panose="020B0604020202020204" pitchFamily="34" charset="0"/>
        <a:buChar char="•"/>
        <a:defRPr sz="1600" kern="1200">
          <a:solidFill>
            <a:schemeClr val="tx1"/>
          </a:solidFill>
          <a:latin typeface="Muli" pitchFamily="2" charset="77"/>
          <a:ea typeface="+mn-ea"/>
          <a:cs typeface="+mn-cs"/>
        </a:defRPr>
      </a:lvl4pPr>
      <a:lvl5pPr marL="1543050" indent="-171450" algn="l" defTabSz="685800" rtl="0" eaLnBrk="1" latinLnBrk="0" hangingPunct="1">
        <a:lnSpc>
          <a:spcPct val="90000"/>
        </a:lnSpc>
        <a:spcBef>
          <a:spcPts val="375"/>
        </a:spcBef>
        <a:buClr>
          <a:schemeClr val="accent2"/>
        </a:buClr>
        <a:buFont typeface="Arial" panose="020B0604020202020204" pitchFamily="34" charset="0"/>
        <a:buChar char="•"/>
        <a:defRPr sz="1400" kern="1200">
          <a:solidFill>
            <a:schemeClr val="tx1"/>
          </a:solidFill>
          <a:latin typeface="Muli" pitchFamily="2"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September 2022</a:t>
            </a:r>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a:p>
        </p:txBody>
      </p:sp>
    </p:spTree>
    <p:extLst>
      <p:ext uri="{BB962C8B-B14F-4D97-AF65-F5344CB8AC3E}">
        <p14:creationId xmlns:p14="http://schemas.microsoft.com/office/powerpoint/2010/main" val="364165048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Lst>
  <p:hf sldNum="0" hdr="0" ftr="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10890504" y="359663"/>
            <a:ext cx="952500" cy="720851"/>
          </a:xfrm>
          <a:prstGeom prst="rect">
            <a:avLst/>
          </a:prstGeom>
        </p:spPr>
      </p:pic>
      <p:sp>
        <p:nvSpPr>
          <p:cNvPr id="2" name="Holder 2"/>
          <p:cNvSpPr>
            <a:spLocks noGrp="1"/>
          </p:cNvSpPr>
          <p:nvPr>
            <p:ph type="title"/>
          </p:nvPr>
        </p:nvSpPr>
        <p:spPr>
          <a:xfrm>
            <a:off x="249732" y="905078"/>
            <a:ext cx="6319520" cy="452119"/>
          </a:xfrm>
          <a:prstGeom prst="rect">
            <a:avLst/>
          </a:prstGeom>
        </p:spPr>
        <p:txBody>
          <a:bodyPr wrap="square" lIns="0" tIns="0" rIns="0" bIns="0">
            <a:spAutoFit/>
          </a:bodyPr>
          <a:lstStyle>
            <a:lvl1pPr>
              <a:defRPr sz="2800" b="1" i="0">
                <a:solidFill>
                  <a:srgbClr val="005EB8"/>
                </a:solidFill>
                <a:latin typeface="Arial"/>
                <a:cs typeface="Arial"/>
              </a:defRPr>
            </a:lvl1pPr>
          </a:lstStyle>
          <a:p>
            <a:endParaRPr/>
          </a:p>
        </p:txBody>
      </p:sp>
      <p:sp>
        <p:nvSpPr>
          <p:cNvPr id="3" name="Holder 3"/>
          <p:cNvSpPr>
            <a:spLocks noGrp="1"/>
          </p:cNvSpPr>
          <p:nvPr>
            <p:ph type="body" idx="1"/>
          </p:nvPr>
        </p:nvSpPr>
        <p:spPr>
          <a:xfrm>
            <a:off x="657555" y="1732026"/>
            <a:ext cx="10568305" cy="3317875"/>
          </a:xfrm>
          <a:prstGeom prst="rect">
            <a:avLst/>
          </a:prstGeom>
        </p:spPr>
        <p:txBody>
          <a:bodyPr wrap="square" lIns="0" tIns="0" rIns="0" bIns="0">
            <a:spAutoFit/>
          </a:bodyPr>
          <a:lstStyle>
            <a:lvl1pPr>
              <a:defRPr sz="2400" b="0" i="0">
                <a:solidFill>
                  <a:srgbClr val="221F1F"/>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9/5/2024</a:t>
            </a:fld>
            <a:endParaRPr lang="en-US"/>
          </a:p>
        </p:txBody>
      </p:sp>
      <p:sp>
        <p:nvSpPr>
          <p:cNvPr id="6" name="Holder 6"/>
          <p:cNvSpPr>
            <a:spLocks noGrp="1"/>
          </p:cNvSpPr>
          <p:nvPr>
            <p:ph type="sldNum" sz="quarter" idx="7"/>
          </p:nvPr>
        </p:nvSpPr>
        <p:spPr>
          <a:xfrm>
            <a:off x="344728" y="6416861"/>
            <a:ext cx="217170" cy="196215"/>
          </a:xfrm>
          <a:prstGeom prst="rect">
            <a:avLst/>
          </a:prstGeom>
        </p:spPr>
        <p:txBody>
          <a:bodyPr wrap="square" lIns="0" tIns="0" rIns="0" bIns="0">
            <a:spAutoFit/>
          </a:bodyPr>
          <a:lstStyle>
            <a:lvl1pPr>
              <a:defRPr sz="1200" b="0" i="0">
                <a:solidFill>
                  <a:srgbClr val="DDE1E4"/>
                </a:solidFill>
                <a:latin typeface="Arial"/>
                <a:cs typeface="Arial"/>
              </a:defRPr>
            </a:lvl1pPr>
          </a:lstStyle>
          <a:p>
            <a:pPr marL="38100">
              <a:lnSpc>
                <a:spcPts val="1425"/>
              </a:lnSpc>
            </a:pPr>
            <a:fld id="{81D60167-4931-47E6-BA6A-407CBD079E47}" type="slidenum">
              <a:rPr dirty="0"/>
              <a:t>‹#›</a:t>
            </a:fld>
            <a:r>
              <a:rPr spc="-5"/>
              <a:t> </a:t>
            </a:r>
            <a:r>
              <a:rPr spc="-60">
                <a:solidFill>
                  <a:srgbClr val="005EB8"/>
                </a:solidFill>
              </a:rPr>
              <a:t>|</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6456362" y="0"/>
            <a:ext cx="5735637"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3250" t="22902" r="13420" b="22950"/>
          <a:stretch/>
        </p:blipFill>
        <p:spPr>
          <a:xfrm>
            <a:off x="1214323" y="892454"/>
            <a:ext cx="2494483" cy="1104596"/>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9"/>
            <a:ext cx="3360172" cy="169277"/>
          </a:xfrm>
          <a:prstGeom prst="rect">
            <a:avLst/>
          </a:prstGeom>
          <a:noFill/>
        </p:spPr>
        <p:txBody>
          <a:bodyPr wrap="square" lIns="0" tIns="0" rIns="0" bIns="0" rtlCol="0" anchor="ctr">
            <a:spAutoFit/>
          </a:bodyPr>
          <a:lstStyle/>
          <a:p>
            <a:r>
              <a:rPr lang="en-US" sz="1100">
                <a:latin typeface="+mn-lt"/>
              </a:rPr>
              <a:t>digitalcarehub.co.uk</a:t>
            </a: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407988" y="6320768"/>
            <a:ext cx="88900" cy="152400"/>
          </a:xfrm>
          <a:prstGeom prst="rect">
            <a:avLst/>
          </a:prstGeom>
        </p:spPr>
      </p:pic>
      <p:pic>
        <p:nvPicPr>
          <p:cNvPr id="14" name="Graphic 13">
            <a:extLst>
              <a:ext uri="{FF2B5EF4-FFF2-40B4-BE49-F238E27FC236}">
                <a16:creationId xmlns:a16="http://schemas.microsoft.com/office/drawing/2014/main" id="{8D882A99-54E2-1519-D1E8-625D1B22CB53}"/>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1364715" y="6316541"/>
            <a:ext cx="152400" cy="152400"/>
          </a:xfrm>
          <a:prstGeom prst="rect">
            <a:avLst/>
          </a:prstGeom>
        </p:spPr>
      </p:pic>
      <p:pic>
        <p:nvPicPr>
          <p:cNvPr id="16" name="Graphic 15">
            <a:extLst>
              <a:ext uri="{FF2B5EF4-FFF2-40B4-BE49-F238E27FC236}">
                <a16:creationId xmlns:a16="http://schemas.microsoft.com/office/drawing/2014/main" id="{BEA33CCC-F003-5F40-D2BC-05AE007AAB59}"/>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11657012" y="6316541"/>
            <a:ext cx="127000" cy="152400"/>
          </a:xfrm>
          <a:prstGeom prst="rect">
            <a:avLst/>
          </a:prstGeom>
        </p:spPr>
      </p:pic>
      <p:pic>
        <p:nvPicPr>
          <p:cNvPr id="18" name="Graphic 17">
            <a:extLst>
              <a:ext uri="{FF2B5EF4-FFF2-40B4-BE49-F238E27FC236}">
                <a16:creationId xmlns:a16="http://schemas.microsoft.com/office/drawing/2014/main" id="{94B940C1-8B2D-E640-5CC4-5F1EE74B07B9}"/>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11072417" y="6316541"/>
            <a:ext cx="152400" cy="152400"/>
          </a:xfrm>
          <a:prstGeom prst="rect">
            <a:avLst/>
          </a:prstGeom>
        </p:spPr>
      </p:pic>
      <p:pic>
        <p:nvPicPr>
          <p:cNvPr id="20" name="Graphic 19">
            <a:extLst>
              <a:ext uri="{FF2B5EF4-FFF2-40B4-BE49-F238E27FC236}">
                <a16:creationId xmlns:a16="http://schemas.microsoft.com/office/drawing/2014/main" id="{E7EC18FD-86BA-EB59-8FD4-3D6E76D4191C}"/>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a:xfrm>
            <a:off x="7086593" y="1672128"/>
            <a:ext cx="4475174" cy="3392011"/>
          </a:xfrm>
          <a:prstGeom prst="rect">
            <a:avLst/>
          </a:prstGeom>
        </p:spPr>
      </p:pic>
      <p:sp>
        <p:nvSpPr>
          <p:cNvPr id="21" name="Rectangle 20">
            <a:extLst>
              <a:ext uri="{FF2B5EF4-FFF2-40B4-BE49-F238E27FC236}">
                <a16:creationId xmlns:a16="http://schemas.microsoft.com/office/drawing/2014/main" id="{A752D98E-518E-E21E-B00F-2BB029DADD96}"/>
              </a:ext>
            </a:extLst>
          </p:cNvPr>
          <p:cNvSpPr/>
          <p:nvPr userDrawn="1"/>
        </p:nvSpPr>
        <p:spPr>
          <a:xfrm>
            <a:off x="5856754" y="1619390"/>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6EE45EE-11A3-240D-1EBE-8FD687587508}"/>
              </a:ext>
            </a:extLst>
          </p:cNvPr>
          <p:cNvSpPr/>
          <p:nvPr userDrawn="1"/>
        </p:nvSpPr>
        <p:spPr>
          <a:xfrm>
            <a:off x="5856754" y="2218997"/>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B82DFDC-81A4-42B6-4A90-4748A119E9EB}"/>
              </a:ext>
            </a:extLst>
          </p:cNvPr>
          <p:cNvSpPr/>
          <p:nvPr userDrawn="1"/>
        </p:nvSpPr>
        <p:spPr>
          <a:xfrm>
            <a:off x="5257146" y="2218997"/>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2AB98A4-D5AB-C2CF-0A52-CB9A9A1E1E8F}"/>
              </a:ext>
            </a:extLst>
          </p:cNvPr>
          <p:cNvSpPr/>
          <p:nvPr userDrawn="1"/>
        </p:nvSpPr>
        <p:spPr>
          <a:xfrm>
            <a:off x="5856754" y="4554682"/>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3624367"/>
      </p:ext>
    </p:extLst>
  </p:cSld>
  <p:clrMap bg1="lt1" tx1="dk1" bg2="lt2" tx2="dk2" accent1="accent1" accent2="accent2" accent3="accent3" accent4="accent4" accent5="accent5" accent6="accent6" hlink="hlink" folHlink="folHlink"/>
  <p:sldLayoutIdLst>
    <p:sldLayoutId id="2147483764" r:id="rId1"/>
    <p:sldLayoutId id="2147483790" r:id="rId2"/>
    <p:sldLayoutId id="2147483792" r:id="rId3"/>
  </p:sldLayoutIdLst>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854439" y="1278230"/>
            <a:ext cx="10929574" cy="467172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8">
            <a:extLst>
              <a:ext uri="{96DAC541-7B7A-43D3-8B79-37D633B846F1}">
                <asvg:svgBlip xmlns:asvg="http://schemas.microsoft.com/office/drawing/2016/SVG/main" r:embed="rId9"/>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a:latin typeface="+mn-lt"/>
              </a:rPr>
              <a:t>digitalcarehub.co.uk</a:t>
            </a: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07988" y="6320768"/>
            <a:ext cx="889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6457395" y="6182012"/>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8884638" y="749606"/>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202041" y="5744004"/>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139682" y="472677"/>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0357318" y="678623"/>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TextBox 3">
            <a:extLst>
              <a:ext uri="{FF2B5EF4-FFF2-40B4-BE49-F238E27FC236}">
                <a16:creationId xmlns:a16="http://schemas.microsoft.com/office/drawing/2014/main" id="{65BAA78C-369C-2E45-EE6F-14C4A36EA233}"/>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a:solidFill>
                  <a:schemeClr val="tx1"/>
                </a:solidFill>
                <a:latin typeface="+mn-lt"/>
              </a:rPr>
              <a:t>hello@digitalcarehub.co.uk</a:t>
            </a:r>
          </a:p>
        </p:txBody>
      </p:sp>
      <p:pic>
        <p:nvPicPr>
          <p:cNvPr id="5" name="Graphic 4">
            <a:extLst>
              <a:ext uri="{FF2B5EF4-FFF2-40B4-BE49-F238E27FC236}">
                <a16:creationId xmlns:a16="http://schemas.microsoft.com/office/drawing/2014/main" id="{45CD4717-80E6-3641-4D96-9BBB4D5D6BF5}"/>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867668" y="6330293"/>
            <a:ext cx="152400" cy="152400"/>
          </a:xfrm>
          <a:prstGeom prst="rect">
            <a:avLst/>
          </a:prstGeom>
        </p:spPr>
      </p:pic>
      <p:sp>
        <p:nvSpPr>
          <p:cNvPr id="14" name="Rectangle 13">
            <a:extLst>
              <a:ext uri="{FF2B5EF4-FFF2-40B4-BE49-F238E27FC236}">
                <a16:creationId xmlns:a16="http://schemas.microsoft.com/office/drawing/2014/main" id="{3E48AF9B-482E-6A7B-E609-38F9AEB18674}"/>
              </a:ext>
            </a:extLst>
          </p:cNvPr>
          <p:cNvSpPr/>
          <p:nvPr userDrawn="1"/>
        </p:nvSpPr>
        <p:spPr>
          <a:xfrm>
            <a:off x="5142599" y="5949950"/>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Rounded Rectangle 1">
            <a:extLst>
              <a:ext uri="{FF2B5EF4-FFF2-40B4-BE49-F238E27FC236}">
                <a16:creationId xmlns:a16="http://schemas.microsoft.com/office/drawing/2014/main" id="{08DE1295-0D0E-FE10-B499-DE0E267B38CF}"/>
              </a:ext>
            </a:extLst>
          </p:cNvPr>
          <p:cNvSpPr/>
          <p:nvPr userDrawn="1"/>
        </p:nvSpPr>
        <p:spPr>
          <a:xfrm>
            <a:off x="407987" y="1277262"/>
            <a:ext cx="966866" cy="966866"/>
          </a:xfrm>
          <a:prstGeom prst="roundRect">
            <a:avLst>
              <a:gd name="adj" fmla="val 19544"/>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C662214-013E-2E37-9F26-FC7E6B8B23C5}"/>
              </a:ext>
            </a:extLst>
          </p:cNvPr>
          <p:cNvSpPr/>
          <p:nvPr userDrawn="1"/>
        </p:nvSpPr>
        <p:spPr>
          <a:xfrm>
            <a:off x="407987" y="1720424"/>
            <a:ext cx="827088" cy="422952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862171"/>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93" r:id="rId5"/>
    <p:sldLayoutId id="2147483921" r:id="rId6"/>
  </p:sldLayoutIdLst>
  <p:txStyles>
    <p:titleStyle>
      <a:lvl1pPr algn="l" defTabSz="914400" rtl="0" eaLnBrk="1" latinLnBrk="0" hangingPunct="1">
        <a:lnSpc>
          <a:spcPct val="100000"/>
        </a:lnSpc>
        <a:spcBef>
          <a:spcPct val="0"/>
        </a:spcBef>
        <a:buNone/>
        <a:defRPr sz="2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guide id="13" orient="horz" pos="1139">
          <p15:clr>
            <a:srgbClr val="F26B43"/>
          </p15:clr>
        </p15:guide>
        <p15:guide id="14" orient="horz" pos="340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2434291" y="0"/>
            <a:ext cx="9757709"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a:latin typeface="+mn-lt"/>
              </a:rPr>
              <a:t>digitalcarehub.co.uk</a:t>
            </a: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07988" y="6320768"/>
            <a:ext cx="88900" cy="152400"/>
          </a:xfrm>
          <a:prstGeom prst="rect">
            <a:avLst/>
          </a:prstGeom>
        </p:spPr>
      </p:pic>
      <p:sp>
        <p:nvSpPr>
          <p:cNvPr id="3" name="TextBox 2">
            <a:extLst>
              <a:ext uri="{FF2B5EF4-FFF2-40B4-BE49-F238E27FC236}">
                <a16:creationId xmlns:a16="http://schemas.microsoft.com/office/drawing/2014/main" id="{0B9EABA6-D458-E31B-880B-4CA2C9B9974D}"/>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a:solidFill>
                  <a:schemeClr val="bg1"/>
                </a:solidFill>
                <a:latin typeface="+mn-lt"/>
              </a:rPr>
              <a:t>hello@digitalcarehub.co.uk</a:t>
            </a:r>
          </a:p>
        </p:txBody>
      </p:sp>
      <p:pic>
        <p:nvPicPr>
          <p:cNvPr id="8" name="Graphic 7">
            <a:extLst>
              <a:ext uri="{FF2B5EF4-FFF2-40B4-BE49-F238E27FC236}">
                <a16:creationId xmlns:a16="http://schemas.microsoft.com/office/drawing/2014/main" id="{047E3919-5871-1A3D-AD21-9F148E17FC1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9867668" y="6330293"/>
            <a:ext cx="1524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5947719" y="1290013"/>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9560141" y="5258053"/>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5039626" y="1627765"/>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750979" y="4642815"/>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834683" y="2228030"/>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A005661-5D9C-8619-9496-C18F2E454D80}"/>
              </a:ext>
            </a:extLst>
          </p:cNvPr>
          <p:cNvSpPr/>
          <p:nvPr userDrawn="1"/>
        </p:nvSpPr>
        <p:spPr>
          <a:xfrm>
            <a:off x="1834683" y="3947594"/>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0FD7A81-86EA-3E7D-7C14-156C80C16698}"/>
              </a:ext>
            </a:extLst>
          </p:cNvPr>
          <p:cNvSpPr/>
          <p:nvPr userDrawn="1"/>
        </p:nvSpPr>
        <p:spPr>
          <a:xfrm>
            <a:off x="1235075"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17FC7A6-E2D0-0C7C-7CD1-E0BD9C604F2C}"/>
              </a:ext>
            </a:extLst>
          </p:cNvPr>
          <p:cNvSpPr/>
          <p:nvPr userDrawn="1"/>
        </p:nvSpPr>
        <p:spPr>
          <a:xfrm>
            <a:off x="1834683"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7792548"/>
      </p:ext>
    </p:extLst>
  </p:cSld>
  <p:clrMap bg1="lt1" tx1="dk1" bg2="lt2" tx2="dk2" accent1="accent1" accent2="accent2" accent3="accent3" accent4="accent4" accent5="accent5" accent6="accent6" hlink="hlink" folHlink="folHlink"/>
  <p:sldLayoutIdLst>
    <p:sldLayoutId id="2147483766" r:id="rId1"/>
    <p:sldLayoutId id="2147483924" r:id="rId2"/>
  </p:sldLayoutIdLst>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854439" y="1278230"/>
            <a:ext cx="10929574" cy="467172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8">
            <a:extLst>
              <a:ext uri="{96DAC541-7B7A-43D3-8B79-37D633B846F1}">
                <asvg:svgBlip xmlns:asvg="http://schemas.microsoft.com/office/drawing/2016/SVG/main" r:embed="rId9"/>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err="1">
                <a:latin typeface="+mn-lt"/>
              </a:rPr>
              <a:t>digitalcarehub.co.uk</a:t>
            </a:r>
            <a:endParaRPr lang="en-US" sz="1100">
              <a:latin typeface="+mn-lt"/>
            </a:endParaRP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07988" y="6320768"/>
            <a:ext cx="889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6457395" y="6182012"/>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8884638" y="749606"/>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202041" y="5744004"/>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139682" y="472677"/>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0357318" y="678623"/>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TextBox 3">
            <a:extLst>
              <a:ext uri="{FF2B5EF4-FFF2-40B4-BE49-F238E27FC236}">
                <a16:creationId xmlns:a16="http://schemas.microsoft.com/office/drawing/2014/main" id="{65BAA78C-369C-2E45-EE6F-14C4A36EA233}"/>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err="1">
                <a:solidFill>
                  <a:schemeClr val="tx1"/>
                </a:solidFill>
                <a:latin typeface="+mn-lt"/>
              </a:rPr>
              <a:t>hello@digitalcarehub.co.uk</a:t>
            </a:r>
            <a:endParaRPr lang="en-US" sz="1100">
              <a:solidFill>
                <a:schemeClr val="tx1"/>
              </a:solidFill>
              <a:latin typeface="+mn-lt"/>
            </a:endParaRPr>
          </a:p>
        </p:txBody>
      </p:sp>
      <p:pic>
        <p:nvPicPr>
          <p:cNvPr id="5" name="Graphic 4">
            <a:extLst>
              <a:ext uri="{FF2B5EF4-FFF2-40B4-BE49-F238E27FC236}">
                <a16:creationId xmlns:a16="http://schemas.microsoft.com/office/drawing/2014/main" id="{45CD4717-80E6-3641-4D96-9BBB4D5D6BF5}"/>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867668" y="6330293"/>
            <a:ext cx="152400" cy="152400"/>
          </a:xfrm>
          <a:prstGeom prst="rect">
            <a:avLst/>
          </a:prstGeom>
        </p:spPr>
      </p:pic>
      <p:sp>
        <p:nvSpPr>
          <p:cNvPr id="14" name="Rectangle 13">
            <a:extLst>
              <a:ext uri="{FF2B5EF4-FFF2-40B4-BE49-F238E27FC236}">
                <a16:creationId xmlns:a16="http://schemas.microsoft.com/office/drawing/2014/main" id="{3E48AF9B-482E-6A7B-E609-38F9AEB18674}"/>
              </a:ext>
            </a:extLst>
          </p:cNvPr>
          <p:cNvSpPr/>
          <p:nvPr userDrawn="1"/>
        </p:nvSpPr>
        <p:spPr>
          <a:xfrm>
            <a:off x="5142599" y="5949950"/>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Rounded Rectangle 1">
            <a:extLst>
              <a:ext uri="{FF2B5EF4-FFF2-40B4-BE49-F238E27FC236}">
                <a16:creationId xmlns:a16="http://schemas.microsoft.com/office/drawing/2014/main" id="{08DE1295-0D0E-FE10-B499-DE0E267B38CF}"/>
              </a:ext>
            </a:extLst>
          </p:cNvPr>
          <p:cNvSpPr/>
          <p:nvPr userDrawn="1"/>
        </p:nvSpPr>
        <p:spPr>
          <a:xfrm>
            <a:off x="407987" y="1277262"/>
            <a:ext cx="966866" cy="966866"/>
          </a:xfrm>
          <a:prstGeom prst="roundRect">
            <a:avLst>
              <a:gd name="adj" fmla="val 19544"/>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C662214-013E-2E37-9F26-FC7E6B8B23C5}"/>
              </a:ext>
            </a:extLst>
          </p:cNvPr>
          <p:cNvSpPr/>
          <p:nvPr userDrawn="1"/>
        </p:nvSpPr>
        <p:spPr>
          <a:xfrm>
            <a:off x="407987" y="1720424"/>
            <a:ext cx="827088" cy="422952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862171"/>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2" r:id="rId6"/>
  </p:sldLayoutIdLst>
  <p:txStyles>
    <p:titleStyle>
      <a:lvl1pPr algn="l" defTabSz="914400" rtl="0" eaLnBrk="1" latinLnBrk="0" hangingPunct="1">
        <a:lnSpc>
          <a:spcPct val="100000"/>
        </a:lnSpc>
        <a:spcBef>
          <a:spcPct val="0"/>
        </a:spcBef>
        <a:buNone/>
        <a:defRPr sz="2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guide id="13" orient="horz" pos="1139">
          <p15:clr>
            <a:srgbClr val="F26B43"/>
          </p15:clr>
        </p15:guide>
        <p15:guide id="14" orient="horz" pos="340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49.png"/><Relationship Id="rId1" Type="http://schemas.openxmlformats.org/officeDocument/2006/relationships/slideLayout" Target="../slideLayouts/slideLayout2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9.xml"/></Relationships>
</file>

<file path=ppt/slides/_rels/slide102.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hyperlink" Target="http://www.centralbedfordshire.welcomesyourfeedback.net/s/Care-conf2024" TargetMode="Externa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diagramLayout" Target="../diagrams/layout5.xml"/><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11" Type="http://schemas.openxmlformats.org/officeDocument/2006/relationships/image" Target="../media/image75.png"/><Relationship Id="rId5" Type="http://schemas.openxmlformats.org/officeDocument/2006/relationships/diagramColors" Target="../diagrams/colors5.xml"/><Relationship Id="rId10" Type="http://schemas.openxmlformats.org/officeDocument/2006/relationships/image" Target="../media/image74.svg"/><Relationship Id="rId4" Type="http://schemas.openxmlformats.org/officeDocument/2006/relationships/diagramQuickStyle" Target="../diagrams/quickStyle5.xml"/><Relationship Id="rId9" Type="http://schemas.openxmlformats.org/officeDocument/2006/relationships/image" Target="../media/image7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18" Type="http://schemas.openxmlformats.org/officeDocument/2006/relationships/image" Target="../media/image92.png"/><Relationship Id="rId3" Type="http://schemas.openxmlformats.org/officeDocument/2006/relationships/image" Target="../media/image77.png"/><Relationship Id="rId21" Type="http://schemas.openxmlformats.org/officeDocument/2006/relationships/image" Target="../media/image95.png"/><Relationship Id="rId7" Type="http://schemas.openxmlformats.org/officeDocument/2006/relationships/image" Target="../media/image81.png"/><Relationship Id="rId12" Type="http://schemas.openxmlformats.org/officeDocument/2006/relationships/image" Target="../media/image86.jpeg"/><Relationship Id="rId17" Type="http://schemas.openxmlformats.org/officeDocument/2006/relationships/image" Target="../media/image91.png"/><Relationship Id="rId2" Type="http://schemas.openxmlformats.org/officeDocument/2006/relationships/notesSlide" Target="../notesSlides/notesSlide4.xml"/><Relationship Id="rId16" Type="http://schemas.openxmlformats.org/officeDocument/2006/relationships/image" Target="../media/image90.png"/><Relationship Id="rId20" Type="http://schemas.openxmlformats.org/officeDocument/2006/relationships/image" Target="../media/image94.png"/><Relationship Id="rId1" Type="http://schemas.openxmlformats.org/officeDocument/2006/relationships/slideLayout" Target="../slideLayouts/slideLayout22.xml"/><Relationship Id="rId6" Type="http://schemas.openxmlformats.org/officeDocument/2006/relationships/image" Target="../media/image80.svg"/><Relationship Id="rId11" Type="http://schemas.openxmlformats.org/officeDocument/2006/relationships/image" Target="../media/image85.jpeg"/><Relationship Id="rId5" Type="http://schemas.openxmlformats.org/officeDocument/2006/relationships/image" Target="../media/image79.png"/><Relationship Id="rId15" Type="http://schemas.openxmlformats.org/officeDocument/2006/relationships/image" Target="../media/image89.svg"/><Relationship Id="rId23" Type="http://schemas.openxmlformats.org/officeDocument/2006/relationships/image" Target="../media/image97.png"/><Relationship Id="rId10" Type="http://schemas.openxmlformats.org/officeDocument/2006/relationships/image" Target="../media/image84.png"/><Relationship Id="rId19" Type="http://schemas.openxmlformats.org/officeDocument/2006/relationships/image" Target="../media/image93.png"/><Relationship Id="rId4" Type="http://schemas.openxmlformats.org/officeDocument/2006/relationships/image" Target="../media/image78.jpeg"/><Relationship Id="rId9" Type="http://schemas.openxmlformats.org/officeDocument/2006/relationships/image" Target="../media/image83.jpeg"/><Relationship Id="rId14" Type="http://schemas.openxmlformats.org/officeDocument/2006/relationships/image" Target="../media/image88.png"/><Relationship Id="rId22" Type="http://schemas.openxmlformats.org/officeDocument/2006/relationships/image" Target="../media/image96.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8" Type="http://schemas.openxmlformats.org/officeDocument/2006/relationships/hyperlink" Target="mailto:serifat.adeboye@nhs.net" TargetMode="External"/><Relationship Id="rId3" Type="http://schemas.openxmlformats.org/officeDocument/2006/relationships/hyperlink" Target="mailto:patricia.coker@centralbedfordshire.gov.uk" TargetMode="External"/><Relationship Id="rId7" Type="http://schemas.openxmlformats.org/officeDocument/2006/relationships/hyperlink" Target="mailto:Lisa.burke@luton.gov.uk" TargetMode="External"/><Relationship Id="rId12" Type="http://schemas.openxmlformats.org/officeDocument/2006/relationships/hyperlink" Target="https://blmkhealthandcarepartnership.org/our-priorities/data-and-digital/digitising-social-care-disc-programme/" TargetMode="External"/><Relationship Id="rId2" Type="http://schemas.openxmlformats.org/officeDocument/2006/relationships/hyperlink" Target="mailto:Clare.Steward@nhs.net" TargetMode="External"/><Relationship Id="rId1" Type="http://schemas.openxmlformats.org/officeDocument/2006/relationships/slideLayout" Target="../slideLayouts/slideLayout20.xml"/><Relationship Id="rId6" Type="http://schemas.openxmlformats.org/officeDocument/2006/relationships/hyperlink" Target="mailto:amy.egan@nhs.net" TargetMode="External"/><Relationship Id="rId11" Type="http://schemas.openxmlformats.org/officeDocument/2006/relationships/hyperlink" Target="mailto:blmkicb.digital.socialcare@nhs.net" TargetMode="External"/><Relationship Id="rId5" Type="http://schemas.openxmlformats.org/officeDocument/2006/relationships/hyperlink" Target="mailto:anna.ellis6@nhs.net" TargetMode="External"/><Relationship Id="rId10" Type="http://schemas.openxmlformats.org/officeDocument/2006/relationships/hyperlink" Target="mailto:rachel.austin@centralbedfordshire.gov.uk" TargetMode="External"/><Relationship Id="rId4" Type="http://schemas.openxmlformats.org/officeDocument/2006/relationships/hyperlink" Target="mailto:amtar.ali2@nhs.net" TargetMode="External"/><Relationship Id="rId9" Type="http://schemas.openxmlformats.org/officeDocument/2006/relationships/hyperlink" Target="mailto:sarah.makin@nhs.net"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3.xml"/><Relationship Id="rId6" Type="http://schemas.openxmlformats.org/officeDocument/2006/relationships/image" Target="../media/image111.svg"/><Relationship Id="rId5" Type="http://schemas.openxmlformats.org/officeDocument/2006/relationships/image" Target="../media/image110.png"/><Relationship Id="rId4" Type="http://schemas.openxmlformats.org/officeDocument/2006/relationships/image" Target="../media/image109.svg"/></Relationships>
</file>

<file path=ppt/slides/_rels/slide2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07.png"/><Relationship Id="rId1" Type="http://schemas.openxmlformats.org/officeDocument/2006/relationships/slideLayout" Target="../slideLayouts/slideLayout3.xml"/><Relationship Id="rId4" Type="http://schemas.openxmlformats.org/officeDocument/2006/relationships/image" Target="../media/image113.svg"/></Relationships>
</file>

<file path=ppt/slides/_rels/slide22.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5.png"/><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8.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3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4.xml"/><Relationship Id="rId5" Type="http://schemas.openxmlformats.org/officeDocument/2006/relationships/image" Target="../media/image118.png"/><Relationship Id="rId4" Type="http://schemas.openxmlformats.org/officeDocument/2006/relationships/image" Target="../media/image121.png"/></Relationships>
</file>

<file path=ppt/slides/_rels/slide3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21.png"/><Relationship Id="rId1" Type="http://schemas.openxmlformats.org/officeDocument/2006/relationships/slideLayout" Target="../slideLayouts/slideLayout24.xml"/><Relationship Id="rId5" Type="http://schemas.openxmlformats.org/officeDocument/2006/relationships/image" Target="../media/image120.png"/><Relationship Id="rId4" Type="http://schemas.openxmlformats.org/officeDocument/2006/relationships/image" Target="../media/image119.png"/></Relationships>
</file>

<file path=ppt/slides/_rels/slide3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4.xml"/><Relationship Id="rId5" Type="http://schemas.openxmlformats.org/officeDocument/2006/relationships/image" Target="../media/image121.png"/><Relationship Id="rId4" Type="http://schemas.openxmlformats.org/officeDocument/2006/relationships/image" Target="../media/image120.png"/></Relationships>
</file>

<file path=ppt/slides/_rels/slide3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4.xml"/><Relationship Id="rId5" Type="http://schemas.openxmlformats.org/officeDocument/2006/relationships/image" Target="../media/image121.png"/><Relationship Id="rId4" Type="http://schemas.openxmlformats.org/officeDocument/2006/relationships/image" Target="../media/image12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0.xml"/><Relationship Id="rId1" Type="http://schemas.openxmlformats.org/officeDocument/2006/relationships/slideLayout" Target="../slideLayouts/slideLayout91.xml"/><Relationship Id="rId4" Type="http://schemas.microsoft.com/office/2007/relationships/hdphoto" Target="../media/hdphoto1.wdp"/></Relationships>
</file>

<file path=ppt/slides/_rels/slide4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1.xml"/><Relationship Id="rId1" Type="http://schemas.openxmlformats.org/officeDocument/2006/relationships/slideLayout" Target="../slideLayouts/slideLayout91.xml"/><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2.xml"/><Relationship Id="rId1" Type="http://schemas.openxmlformats.org/officeDocument/2006/relationships/slideLayout" Target="../slideLayouts/slideLayout91.xml"/><Relationship Id="rId4" Type="http://schemas.microsoft.com/office/2007/relationships/hdphoto" Target="../media/hdphoto1.wdp"/></Relationships>
</file>

<file path=ppt/slides/_rels/slide4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1.png"/><Relationship Id="rId7" Type="http://schemas.openxmlformats.org/officeDocument/2006/relationships/image" Target="../media/image134.png"/><Relationship Id="rId2" Type="http://schemas.openxmlformats.org/officeDocument/2006/relationships/notesSlide" Target="../notesSlides/notesSlide13.xml"/><Relationship Id="rId1" Type="http://schemas.openxmlformats.org/officeDocument/2006/relationships/slideLayout" Target="../slideLayouts/slideLayout91.xml"/><Relationship Id="rId6" Type="http://schemas.openxmlformats.org/officeDocument/2006/relationships/image" Target="../media/image133.png"/><Relationship Id="rId5" Type="http://schemas.microsoft.com/office/2007/relationships/hdphoto" Target="../media/hdphoto2.wdp"/><Relationship Id="rId10" Type="http://schemas.microsoft.com/office/2007/relationships/hdphoto" Target="../media/hdphoto1.wdp"/><Relationship Id="rId4" Type="http://schemas.openxmlformats.org/officeDocument/2006/relationships/image" Target="../media/image132.png"/><Relationship Id="rId9" Type="http://schemas.openxmlformats.org/officeDocument/2006/relationships/image" Target="../media/image130.png"/></Relationships>
</file>

<file path=ppt/slides/_rels/slide4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4.xml"/><Relationship Id="rId1" Type="http://schemas.openxmlformats.org/officeDocument/2006/relationships/slideLayout" Target="../slideLayouts/slideLayout91.xml"/><Relationship Id="rId5" Type="http://schemas.openxmlformats.org/officeDocument/2006/relationships/image" Target="../media/image135.png"/><Relationship Id="rId4" Type="http://schemas.microsoft.com/office/2007/relationships/hdphoto" Target="../media/hdphoto1.wdp"/></Relationships>
</file>

<file path=ppt/slides/_rels/slide4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5.xml"/><Relationship Id="rId1" Type="http://schemas.openxmlformats.org/officeDocument/2006/relationships/slideLayout" Target="../slideLayouts/slideLayout91.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8" Type="http://schemas.openxmlformats.org/officeDocument/2006/relationships/image" Target="../media/image139.png"/><Relationship Id="rId13" Type="http://schemas.openxmlformats.org/officeDocument/2006/relationships/image" Target="../media/image143.png"/><Relationship Id="rId18" Type="http://schemas.openxmlformats.org/officeDocument/2006/relationships/image" Target="../media/image148.png"/><Relationship Id="rId26" Type="http://schemas.openxmlformats.org/officeDocument/2006/relationships/image" Target="../media/image156.png"/><Relationship Id="rId3" Type="http://schemas.openxmlformats.org/officeDocument/2006/relationships/image" Target="../media/image130.png"/><Relationship Id="rId21" Type="http://schemas.openxmlformats.org/officeDocument/2006/relationships/image" Target="../media/image151.png"/><Relationship Id="rId7" Type="http://schemas.openxmlformats.org/officeDocument/2006/relationships/image" Target="../media/image138.png"/><Relationship Id="rId12" Type="http://schemas.openxmlformats.org/officeDocument/2006/relationships/image" Target="../media/image142.png"/><Relationship Id="rId17" Type="http://schemas.openxmlformats.org/officeDocument/2006/relationships/image" Target="../media/image147.png"/><Relationship Id="rId25" Type="http://schemas.openxmlformats.org/officeDocument/2006/relationships/image" Target="../media/image155.png"/><Relationship Id="rId2" Type="http://schemas.openxmlformats.org/officeDocument/2006/relationships/notesSlide" Target="../notesSlides/notesSlide16.xml"/><Relationship Id="rId16" Type="http://schemas.openxmlformats.org/officeDocument/2006/relationships/image" Target="../media/image146.png"/><Relationship Id="rId20" Type="http://schemas.openxmlformats.org/officeDocument/2006/relationships/image" Target="../media/image150.png"/><Relationship Id="rId29" Type="http://schemas.openxmlformats.org/officeDocument/2006/relationships/image" Target="../media/image159.png"/><Relationship Id="rId1" Type="http://schemas.openxmlformats.org/officeDocument/2006/relationships/slideLayout" Target="../slideLayouts/slideLayout91.xml"/><Relationship Id="rId6" Type="http://schemas.openxmlformats.org/officeDocument/2006/relationships/image" Target="../media/image137.png"/><Relationship Id="rId11" Type="http://schemas.microsoft.com/office/2007/relationships/hdphoto" Target="../media/hdphoto4.wdp"/><Relationship Id="rId24" Type="http://schemas.openxmlformats.org/officeDocument/2006/relationships/image" Target="../media/image154.png"/><Relationship Id="rId5" Type="http://schemas.openxmlformats.org/officeDocument/2006/relationships/image" Target="../media/image136.png"/><Relationship Id="rId15" Type="http://schemas.openxmlformats.org/officeDocument/2006/relationships/image" Target="../media/image145.png"/><Relationship Id="rId23" Type="http://schemas.openxmlformats.org/officeDocument/2006/relationships/image" Target="../media/image153.png"/><Relationship Id="rId28" Type="http://schemas.openxmlformats.org/officeDocument/2006/relationships/image" Target="../media/image158.png"/><Relationship Id="rId10" Type="http://schemas.openxmlformats.org/officeDocument/2006/relationships/image" Target="../media/image141.png"/><Relationship Id="rId19" Type="http://schemas.openxmlformats.org/officeDocument/2006/relationships/image" Target="../media/image149.png"/><Relationship Id="rId31" Type="http://schemas.openxmlformats.org/officeDocument/2006/relationships/image" Target="../media/image161.png"/><Relationship Id="rId4" Type="http://schemas.microsoft.com/office/2007/relationships/hdphoto" Target="../media/hdphoto1.wdp"/><Relationship Id="rId9" Type="http://schemas.openxmlformats.org/officeDocument/2006/relationships/image" Target="../media/image140.png"/><Relationship Id="rId14" Type="http://schemas.openxmlformats.org/officeDocument/2006/relationships/image" Target="../media/image144.png"/><Relationship Id="rId22" Type="http://schemas.openxmlformats.org/officeDocument/2006/relationships/image" Target="../media/image152.png"/><Relationship Id="rId27" Type="http://schemas.openxmlformats.org/officeDocument/2006/relationships/image" Target="../media/image157.png"/><Relationship Id="rId30" Type="http://schemas.openxmlformats.org/officeDocument/2006/relationships/image" Target="../media/image160.png"/></Relationships>
</file>

<file path=ppt/slides/_rels/slide51.xml.rels><?xml version="1.0" encoding="UTF-8" standalone="yes"?>
<Relationships xmlns="http://schemas.openxmlformats.org/package/2006/relationships"><Relationship Id="rId8" Type="http://schemas.openxmlformats.org/officeDocument/2006/relationships/image" Target="../media/image163.jpeg"/><Relationship Id="rId3" Type="http://schemas.openxmlformats.org/officeDocument/2006/relationships/image" Target="../media/image130.png"/><Relationship Id="rId7" Type="http://schemas.openxmlformats.org/officeDocument/2006/relationships/image" Target="../media/image138.png"/><Relationship Id="rId2" Type="http://schemas.openxmlformats.org/officeDocument/2006/relationships/notesSlide" Target="../notesSlides/notesSlide17.xml"/><Relationship Id="rId1" Type="http://schemas.openxmlformats.org/officeDocument/2006/relationships/slideLayout" Target="../slideLayouts/slideLayout91.xml"/><Relationship Id="rId6" Type="http://schemas.microsoft.com/office/2007/relationships/hdphoto" Target="../media/hdphoto5.wdp"/><Relationship Id="rId5" Type="http://schemas.openxmlformats.org/officeDocument/2006/relationships/image" Target="../media/image162.png"/><Relationship Id="rId4" Type="http://schemas.microsoft.com/office/2007/relationships/hdphoto" Target="../media/hdphoto1.wdp"/></Relationships>
</file>

<file path=ppt/slides/_rels/slide52.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65.jpeg"/><Relationship Id="rId2" Type="http://schemas.openxmlformats.org/officeDocument/2006/relationships/notesSlide" Target="../notesSlides/notesSlide18.xml"/><Relationship Id="rId1" Type="http://schemas.openxmlformats.org/officeDocument/2006/relationships/slideLayout" Target="../slideLayouts/slideLayout91.xml"/><Relationship Id="rId6" Type="http://schemas.openxmlformats.org/officeDocument/2006/relationships/image" Target="../media/image164.png"/><Relationship Id="rId5" Type="http://schemas.openxmlformats.org/officeDocument/2006/relationships/image" Target="../media/image139.png"/><Relationship Id="rId4" Type="http://schemas.microsoft.com/office/2007/relationships/hdphoto" Target="../media/hdphoto1.wdp"/></Relationships>
</file>

<file path=ppt/slides/_rels/slide53.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68.png"/><Relationship Id="rId2" Type="http://schemas.openxmlformats.org/officeDocument/2006/relationships/notesSlide" Target="../notesSlides/notesSlide19.xml"/><Relationship Id="rId1" Type="http://schemas.openxmlformats.org/officeDocument/2006/relationships/slideLayout" Target="../slideLayouts/slideLayout91.xml"/><Relationship Id="rId6" Type="http://schemas.openxmlformats.org/officeDocument/2006/relationships/image" Target="../media/image167.png"/><Relationship Id="rId5" Type="http://schemas.openxmlformats.org/officeDocument/2006/relationships/image" Target="../media/image166.png"/><Relationship Id="rId4" Type="http://schemas.microsoft.com/office/2007/relationships/hdphoto" Target="../media/hdphoto1.wdp"/></Relationships>
</file>

<file path=ppt/slides/_rels/slide5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0.xml"/><Relationship Id="rId1" Type="http://schemas.openxmlformats.org/officeDocument/2006/relationships/slideLayout" Target="../slideLayouts/slideLayout91.xml"/><Relationship Id="rId4" Type="http://schemas.microsoft.com/office/2007/relationships/hdphoto" Target="../media/hdphoto1.wdp"/></Relationships>
</file>

<file path=ppt/slides/_rels/slide55.xml.rels><?xml version="1.0" encoding="UTF-8" standalone="yes"?>
<Relationships xmlns="http://schemas.openxmlformats.org/package/2006/relationships"><Relationship Id="rId3" Type="http://schemas.openxmlformats.org/officeDocument/2006/relationships/image" Target="../media/image131.png"/><Relationship Id="rId7" Type="http://schemas.microsoft.com/office/2007/relationships/hdphoto" Target="../media/hdphoto1.wdp"/><Relationship Id="rId2" Type="http://schemas.openxmlformats.org/officeDocument/2006/relationships/notesSlide" Target="../notesSlides/notesSlide21.xml"/><Relationship Id="rId1" Type="http://schemas.openxmlformats.org/officeDocument/2006/relationships/slideLayout" Target="../slideLayouts/slideLayout91.xml"/><Relationship Id="rId6" Type="http://schemas.openxmlformats.org/officeDocument/2006/relationships/image" Target="../media/image130.png"/><Relationship Id="rId5" Type="http://schemas.openxmlformats.org/officeDocument/2006/relationships/image" Target="../media/image170.png"/><Relationship Id="rId4" Type="http://schemas.openxmlformats.org/officeDocument/2006/relationships/image" Target="../media/image169.png"/></Relationships>
</file>

<file path=ppt/slides/_rels/slide5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2.xml"/><Relationship Id="rId1" Type="http://schemas.openxmlformats.org/officeDocument/2006/relationships/slideLayout" Target="../slideLayouts/slideLayout91.xml"/><Relationship Id="rId4" Type="http://schemas.microsoft.com/office/2007/relationships/hdphoto" Target="../media/hdphoto1.wdp"/></Relationships>
</file>

<file path=ppt/slides/_rels/slide57.xml.rels><?xml version="1.0" encoding="UTF-8" standalone="yes"?>
<Relationships xmlns="http://schemas.openxmlformats.org/package/2006/relationships"><Relationship Id="rId3" Type="http://schemas.openxmlformats.org/officeDocument/2006/relationships/image" Target="../media/image131.png"/><Relationship Id="rId7" Type="http://schemas.microsoft.com/office/2007/relationships/hdphoto" Target="../media/hdphoto1.wdp"/><Relationship Id="rId2" Type="http://schemas.openxmlformats.org/officeDocument/2006/relationships/notesSlide" Target="../notesSlides/notesSlide23.xml"/><Relationship Id="rId1" Type="http://schemas.openxmlformats.org/officeDocument/2006/relationships/slideLayout" Target="../slideLayouts/slideLayout91.xml"/><Relationship Id="rId6" Type="http://schemas.openxmlformats.org/officeDocument/2006/relationships/image" Target="../media/image130.png"/><Relationship Id="rId5" Type="http://schemas.openxmlformats.org/officeDocument/2006/relationships/image" Target="../media/image170.png"/><Relationship Id="rId4" Type="http://schemas.openxmlformats.org/officeDocument/2006/relationships/image" Target="../media/image169.png"/></Relationships>
</file>

<file path=ppt/slides/_rels/slide5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4.xml"/><Relationship Id="rId1" Type="http://schemas.openxmlformats.org/officeDocument/2006/relationships/slideLayout" Target="../slideLayouts/slideLayout91.xml"/><Relationship Id="rId4" Type="http://schemas.microsoft.com/office/2007/relationships/hdphoto" Target="../media/hdphoto1.wdp"/></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91.xml"/><Relationship Id="rId7" Type="http://schemas.openxmlformats.org/officeDocument/2006/relationships/image" Target="../media/image171.png"/><Relationship Id="rId2" Type="http://schemas.microsoft.com/office/2007/relationships/media" Target="../media/media1.mp4"/><Relationship Id="rId1" Type="http://schemas.openxmlformats.org/officeDocument/2006/relationships/video" Target="NULL" TargetMode="External"/><Relationship Id="rId6" Type="http://schemas.microsoft.com/office/2007/relationships/hdphoto" Target="../media/hdphoto1.wdp"/><Relationship Id="rId5" Type="http://schemas.openxmlformats.org/officeDocument/2006/relationships/image" Target="../media/image130.png"/><Relationship Id="rId4" Type="http://schemas.openxmlformats.org/officeDocument/2006/relationships/notesSlide" Target="../notesSlides/notesSlide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74.jpeg"/><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20.xml"/></Relationships>
</file>

<file path=ppt/slides/_rels/slide64.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20.xml"/></Relationships>
</file>

<file path=ppt/slides/_rels/slide65.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20.xml"/></Relationships>
</file>

<file path=ppt/slides/_rels/slide66.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0.xml"/></Relationships>
</file>

<file path=ppt/slides/_rels/slide67.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181.png"/><Relationship Id="rId1" Type="http://schemas.openxmlformats.org/officeDocument/2006/relationships/slideLayout" Target="../slideLayouts/slideLayout20.xml"/></Relationships>
</file>

<file path=ppt/slides/_rels/slide69.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69.png"/></Relationships>
</file>

<file path=ppt/slides/_rels/slide70.xml.rels><?xml version="1.0" encoding="UTF-8" standalone="yes"?>
<Relationships xmlns="http://schemas.openxmlformats.org/package/2006/relationships"><Relationship Id="rId3" Type="http://schemas.openxmlformats.org/officeDocument/2006/relationships/hyperlink" Target="mailto:ian.stewart@roseshomecare.com" TargetMode="External"/><Relationship Id="rId2" Type="http://schemas.openxmlformats.org/officeDocument/2006/relationships/image" Target="../media/image183.png"/><Relationship Id="rId1" Type="http://schemas.openxmlformats.org/officeDocument/2006/relationships/slideLayout" Target="../slideLayouts/slideLayout20.xml"/><Relationship Id="rId6" Type="http://schemas.openxmlformats.org/officeDocument/2006/relationships/image" Target="../media/image173.png"/><Relationship Id="rId5" Type="http://schemas.openxmlformats.org/officeDocument/2006/relationships/hyperlink" Target="http://www.roseshomecareuk.com/" TargetMode="External"/><Relationship Id="rId4" Type="http://schemas.openxmlformats.org/officeDocument/2006/relationships/hyperlink" Target="mailto:ian.stewart14@nhs.net"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190.jpeg"/><Relationship Id="rId13" Type="http://schemas.openxmlformats.org/officeDocument/2006/relationships/image" Target="../media/image195.png"/><Relationship Id="rId18" Type="http://schemas.openxmlformats.org/officeDocument/2006/relationships/image" Target="../media/image200.png"/><Relationship Id="rId3" Type="http://schemas.openxmlformats.org/officeDocument/2006/relationships/image" Target="../media/image185.jpeg"/><Relationship Id="rId7" Type="http://schemas.openxmlformats.org/officeDocument/2006/relationships/image" Target="../media/image189.jpeg"/><Relationship Id="rId12" Type="http://schemas.openxmlformats.org/officeDocument/2006/relationships/image" Target="../media/image194.png"/><Relationship Id="rId17" Type="http://schemas.openxmlformats.org/officeDocument/2006/relationships/image" Target="../media/image199.png"/><Relationship Id="rId2" Type="http://schemas.openxmlformats.org/officeDocument/2006/relationships/image" Target="../media/image184.jpeg"/><Relationship Id="rId16" Type="http://schemas.openxmlformats.org/officeDocument/2006/relationships/image" Target="../media/image198.png"/><Relationship Id="rId20" Type="http://schemas.openxmlformats.org/officeDocument/2006/relationships/image" Target="../media/image202.png"/><Relationship Id="rId1" Type="http://schemas.openxmlformats.org/officeDocument/2006/relationships/slideLayout" Target="../slideLayouts/slideLayout3.xml"/><Relationship Id="rId6" Type="http://schemas.openxmlformats.org/officeDocument/2006/relationships/image" Target="../media/image188.jpeg"/><Relationship Id="rId11" Type="http://schemas.openxmlformats.org/officeDocument/2006/relationships/image" Target="../media/image193.png"/><Relationship Id="rId5" Type="http://schemas.openxmlformats.org/officeDocument/2006/relationships/image" Target="../media/image187.jpeg"/><Relationship Id="rId15" Type="http://schemas.openxmlformats.org/officeDocument/2006/relationships/image" Target="../media/image197.png"/><Relationship Id="rId10" Type="http://schemas.openxmlformats.org/officeDocument/2006/relationships/image" Target="../media/image192.png"/><Relationship Id="rId19" Type="http://schemas.openxmlformats.org/officeDocument/2006/relationships/image" Target="../media/image201.jpeg"/><Relationship Id="rId4" Type="http://schemas.openxmlformats.org/officeDocument/2006/relationships/image" Target="../media/image186.jpeg"/><Relationship Id="rId9" Type="http://schemas.openxmlformats.org/officeDocument/2006/relationships/image" Target="../media/image191.png"/><Relationship Id="rId14" Type="http://schemas.openxmlformats.org/officeDocument/2006/relationships/image" Target="../media/image196.png"/></Relationships>
</file>

<file path=ppt/slides/_rels/slide73.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svg"/><Relationship Id="rId3" Type="http://schemas.openxmlformats.org/officeDocument/2006/relationships/diagramData" Target="../diagrams/data8.xml"/><Relationship Id="rId7" Type="http://schemas.microsoft.com/office/2007/relationships/diagramDrawing" Target="../diagrams/drawing8.xml"/><Relationship Id="rId12" Type="http://schemas.openxmlformats.org/officeDocument/2006/relationships/image" Target="../media/image75.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8.xml"/><Relationship Id="rId11" Type="http://schemas.openxmlformats.org/officeDocument/2006/relationships/image" Target="../media/image74.svg"/><Relationship Id="rId5" Type="http://schemas.openxmlformats.org/officeDocument/2006/relationships/diagramQuickStyle" Target="../diagrams/quickStyle8.xml"/><Relationship Id="rId10" Type="http://schemas.openxmlformats.org/officeDocument/2006/relationships/image" Target="../media/image73.png"/><Relationship Id="rId4" Type="http://schemas.openxmlformats.org/officeDocument/2006/relationships/diagramLayout" Target="../diagrams/layout8.xml"/><Relationship Id="rId9" Type="http://schemas.openxmlformats.org/officeDocument/2006/relationships/image" Target="../media/image72.svg"/></Relationships>
</file>

<file path=ppt/slides/_rels/slide74.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0.png"/><Relationship Id="rId7" Type="http://schemas.openxmlformats.org/officeDocument/2006/relationships/image" Target="../media/image96.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95.png"/><Relationship Id="rId11" Type="http://schemas.openxmlformats.org/officeDocument/2006/relationships/image" Target="../media/image205.png"/><Relationship Id="rId5" Type="http://schemas.openxmlformats.org/officeDocument/2006/relationships/image" Target="../media/image94.png"/><Relationship Id="rId10" Type="http://schemas.openxmlformats.org/officeDocument/2006/relationships/image" Target="../media/image204.png"/><Relationship Id="rId4" Type="http://schemas.openxmlformats.org/officeDocument/2006/relationships/image" Target="../media/image92.png"/><Relationship Id="rId9" Type="http://schemas.openxmlformats.org/officeDocument/2006/relationships/image" Target="../media/image203.png"/></Relationships>
</file>

<file path=ppt/slides/_rels/slide75.xml.rels><?xml version="1.0" encoding="UTF-8" standalone="yes"?>
<Relationships xmlns="http://schemas.openxmlformats.org/package/2006/relationships"><Relationship Id="rId3" Type="http://schemas.openxmlformats.org/officeDocument/2006/relationships/image" Target="../media/image207.jpeg"/><Relationship Id="rId2" Type="http://schemas.openxmlformats.org/officeDocument/2006/relationships/image" Target="../media/image206.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7.xml.rels><?xml version="1.0" encoding="UTF-8" standalone="yes"?>
<Relationships xmlns="http://schemas.openxmlformats.org/package/2006/relationships"><Relationship Id="rId3" Type="http://schemas.openxmlformats.org/officeDocument/2006/relationships/hyperlink" Target="https://unsplash.com/@jopwell?utm_content=creditCopyText&amp;utm_medium=referral&amp;utm_source=unsplash" TargetMode="External"/><Relationship Id="rId2" Type="http://schemas.openxmlformats.org/officeDocument/2006/relationships/image" Target="../media/image208.jpeg"/><Relationship Id="rId1" Type="http://schemas.openxmlformats.org/officeDocument/2006/relationships/slideLayout" Target="../slideLayouts/slideLayout76.xml"/><Relationship Id="rId4" Type="http://schemas.openxmlformats.org/officeDocument/2006/relationships/hyperlink" Target="https://unsplash.com/photos/a-notebook-with-a-pen-on-top-of-it-Yl_ReiXqyCs?utm_content=creditCopyText&amp;utm_medium=referral&amp;utm_source=unsplash" TargetMode="External"/></Relationships>
</file>

<file path=ppt/slides/_rels/slide78.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76.xml"/></Relationships>
</file>

<file path=ppt/slides/_rels/slide79.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8.xml"/></Relationships>
</file>

<file path=ppt/slides/_rels/slide81.xml.rels><?xml version="1.0" encoding="UTF-8" standalone="yes"?>
<Relationships xmlns="http://schemas.openxmlformats.org/package/2006/relationships"><Relationship Id="rId3" Type="http://schemas.openxmlformats.org/officeDocument/2006/relationships/hyperlink" Target="https://www.digitalcarehub.co.uk/success-story/st-martins-care-gaining-greater-visibility-over-staff-levels-decreases-costs/" TargetMode="External"/><Relationship Id="rId2" Type="http://schemas.openxmlformats.org/officeDocument/2006/relationships/hyperlink" Target="https://www.digitalcarehub.co.uk/success-story/somerset-care-implementing-online-learning-to-3000-employees/" TargetMode="External"/><Relationship Id="rId1" Type="http://schemas.openxmlformats.org/officeDocument/2006/relationships/slideLayout" Target="../slideLayouts/slideLayout75.xml"/></Relationships>
</file>

<file path=ppt/slides/_rels/slide82.xml.rels><?xml version="1.0" encoding="UTF-8" standalone="yes"?>
<Relationships xmlns="http://schemas.openxmlformats.org/package/2006/relationships"><Relationship Id="rId3" Type="http://schemas.openxmlformats.org/officeDocument/2006/relationships/hyperlink" Target="https://www.cqc.org.uk/publications/themed-work/enabling-innovation-adoption-health-social-care-developing-shared-view" TargetMode="External"/><Relationship Id="rId2" Type="http://schemas.openxmlformats.org/officeDocument/2006/relationships/notesSlide" Target="../notesSlides/notesSlide29.xml"/><Relationship Id="rId1" Type="http://schemas.openxmlformats.org/officeDocument/2006/relationships/slideLayout" Target="../slideLayouts/slideLayout78.xml"/><Relationship Id="rId6" Type="http://schemas.openxmlformats.org/officeDocument/2006/relationships/hyperlink" Target="https://www.digitalcarehub.co.uk/care-englands-smart-tool-a-free-tool-to-help-with-managing-your-care-service/" TargetMode="External"/><Relationship Id="rId5" Type="http://schemas.openxmlformats.org/officeDocument/2006/relationships/image" Target="../media/image211.png"/><Relationship Id="rId4" Type="http://schemas.openxmlformats.org/officeDocument/2006/relationships/hyperlink" Target="https://www.nationalcareforum.org.uk/digital-transformation/news/digital-projects/the-hubble-project-digital-innovation-hubs/" TargetMode="External"/></Relationships>
</file>

<file path=ppt/slides/_rels/slide83.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hyperlink" Target="https://beta.digitisingsocialcare.co.uk/data-standards-social-care" TargetMode="External"/><Relationship Id="rId1" Type="http://schemas.openxmlformats.org/officeDocument/2006/relationships/slideLayout" Target="../slideLayouts/slideLayout78.xml"/></Relationships>
</file>

<file path=ppt/slides/_rels/slide84.xml.rels><?xml version="1.0" encoding="UTF-8" standalone="yes"?>
<Relationships xmlns="http://schemas.openxmlformats.org/package/2006/relationships"><Relationship Id="rId3" Type="http://schemas.openxmlformats.org/officeDocument/2006/relationships/hyperlink" Target="https://www.digitalcarehub.co.uk/data-security-protecting-my-information/better-security-better-care/" TargetMode="External"/><Relationship Id="rId2" Type="http://schemas.openxmlformats.org/officeDocument/2006/relationships/notesSlide" Target="../notesSlides/notesSlide30.xml"/><Relationship Id="rId1" Type="http://schemas.openxmlformats.org/officeDocument/2006/relationships/slideLayout" Target="../slideLayouts/slideLayout78.xml"/><Relationship Id="rId4" Type="http://schemas.openxmlformats.org/officeDocument/2006/relationships/image" Target="../media/image213.jpeg"/></Relationships>
</file>

<file path=ppt/slides/_rels/slide85.xml.rels><?xml version="1.0" encoding="UTF-8" standalone="yes"?>
<Relationships xmlns="http://schemas.openxmlformats.org/package/2006/relationships"><Relationship Id="rId3" Type="http://schemas.openxmlformats.org/officeDocument/2006/relationships/image" Target="../media/image214.jpeg"/><Relationship Id="rId2" Type="http://schemas.openxmlformats.org/officeDocument/2006/relationships/hyperlink" Target="https://www.digitalcarehub.co.uk/data-security-protecting-my-information/better-security-better-care/" TargetMode="External"/><Relationship Id="rId1" Type="http://schemas.openxmlformats.org/officeDocument/2006/relationships/slideLayout" Target="../slideLayouts/slideLayout77.xml"/></Relationships>
</file>

<file path=ppt/slides/_rels/slide86.xml.rels><?xml version="1.0" encoding="UTF-8" standalone="yes"?>
<Relationships xmlns="http://schemas.openxmlformats.org/package/2006/relationships"><Relationship Id="rId3" Type="http://schemas.openxmlformats.org/officeDocument/2006/relationships/image" Target="../media/image215.jpeg"/><Relationship Id="rId2" Type="http://schemas.openxmlformats.org/officeDocument/2006/relationships/hyperlink" Target="http://www.digitisingsocialcare.co.uk/" TargetMode="External"/><Relationship Id="rId1" Type="http://schemas.openxmlformats.org/officeDocument/2006/relationships/slideLayout" Target="../slideLayouts/slideLayout81.xml"/></Relationships>
</file>

<file path=ppt/slides/_rels/slide87.xml.rels><?xml version="1.0" encoding="UTF-8" standalone="yes"?>
<Relationships xmlns="http://schemas.openxmlformats.org/package/2006/relationships"><Relationship Id="rId3" Type="http://schemas.openxmlformats.org/officeDocument/2006/relationships/image" Target="../media/image217.jpeg"/><Relationship Id="rId2" Type="http://schemas.openxmlformats.org/officeDocument/2006/relationships/image" Target="../media/image216.jpeg"/><Relationship Id="rId1" Type="http://schemas.openxmlformats.org/officeDocument/2006/relationships/slideLayout" Target="../slideLayouts/slideLayout78.xml"/><Relationship Id="rId4" Type="http://schemas.openxmlformats.org/officeDocument/2006/relationships/image" Target="../media/image218.jpeg"/></Relationships>
</file>

<file path=ppt/slides/_rels/slide88.xml.rels><?xml version="1.0" encoding="UTF-8" standalone="yes"?>
<Relationships xmlns="http://schemas.openxmlformats.org/package/2006/relationships"><Relationship Id="rId3" Type="http://schemas.openxmlformats.org/officeDocument/2006/relationships/hyperlink" Target="https://www.digitalcarehub.co.uk/ai-and-robotics/oxford-project-the-responsible-use-of-generative-ai-in-social-care/" TargetMode="External"/><Relationship Id="rId2" Type="http://schemas.openxmlformats.org/officeDocument/2006/relationships/image" Target="../media/image219.png"/><Relationship Id="rId1" Type="http://schemas.openxmlformats.org/officeDocument/2006/relationships/slideLayout" Target="../slideLayouts/slideLayout76.xml"/></Relationships>
</file>

<file path=ppt/slides/_rels/slide89.xml.rels><?xml version="1.0" encoding="UTF-8" standalone="yes"?>
<Relationships xmlns="http://schemas.openxmlformats.org/package/2006/relationships"><Relationship Id="rId3" Type="http://schemas.openxmlformats.org/officeDocument/2006/relationships/hyperlink" Target="mailto:hello@digitalcarehub.co.uk" TargetMode="External"/><Relationship Id="rId2" Type="http://schemas.openxmlformats.org/officeDocument/2006/relationships/hyperlink" Target="https://www.digitalcarehub.co.uk/newsletter-signup/" TargetMode="External"/><Relationship Id="rId1" Type="http://schemas.openxmlformats.org/officeDocument/2006/relationships/slideLayout" Target="../slideLayouts/slideLayout82.xml"/></Relationships>
</file>

<file path=ppt/slides/_rels/slide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hyperlink" Target="https://beta.digitisingsocialcare.co.uk/assured-solutions" TargetMode="External"/><Relationship Id="rId3" Type="http://schemas.openxmlformats.org/officeDocument/2006/relationships/hyperlink" Target="https://www.digitalcarehub.co.uk/" TargetMode="External"/><Relationship Id="rId7" Type="http://schemas.openxmlformats.org/officeDocument/2006/relationships/hyperlink" Target="https://beta.digitisingsocialcare.co.uk/" TargetMode="External"/><Relationship Id="rId12" Type="http://schemas.openxmlformats.org/officeDocument/2006/relationships/hyperlink" Target="https://caretechguide.co.uk/" TargetMode="External"/><Relationship Id="rId2" Type="http://schemas.openxmlformats.org/officeDocument/2006/relationships/notesSlide" Target="../notesSlides/notesSlide31.xml"/><Relationship Id="rId1" Type="http://schemas.openxmlformats.org/officeDocument/2006/relationships/slideLayout" Target="../slideLayouts/slideLayout83.xml"/><Relationship Id="rId6" Type="http://schemas.openxmlformats.org/officeDocument/2006/relationships/hyperlink" Target="https://www.digitalcarehub.co.uk/social-care-technology/robotics-and-ai/" TargetMode="External"/><Relationship Id="rId11" Type="http://schemas.openxmlformats.org/officeDocument/2006/relationships/hyperlink" Target="https://www.cqc.org.uk/guidance-providers/adult-social-care/digital-record-systems-adult-social-care-services" TargetMode="External"/><Relationship Id="rId5" Type="http://schemas.openxmlformats.org/officeDocument/2006/relationships/hyperlink" Target="https://www.digitalcarehub.co.uk/data-security-protecting-my-information/better-security-better-care/" TargetMode="External"/><Relationship Id="rId10" Type="http://schemas.openxmlformats.org/officeDocument/2006/relationships/hyperlink" Target="https://beta.digitisingsocialcare.co.uk/digital-skills" TargetMode="External"/><Relationship Id="rId4" Type="http://schemas.openxmlformats.org/officeDocument/2006/relationships/hyperlink" Target="https://www.digitalcarehub.co.uk/funding-opportunities/" TargetMode="External"/><Relationship Id="rId9" Type="http://schemas.openxmlformats.org/officeDocument/2006/relationships/hyperlink" Target="https://beta.digitisingsocialcare.co.uk/data-standards-social-care"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mailto:hello@digitalcarehub.co.uk" TargetMode="External"/><Relationship Id="rId7" Type="http://schemas.openxmlformats.org/officeDocument/2006/relationships/image" Target="../media/image206.jpeg"/><Relationship Id="rId2" Type="http://schemas.openxmlformats.org/officeDocument/2006/relationships/hyperlink" Target="mailto:katie@digitalsocialcare.co.uk" TargetMode="External"/><Relationship Id="rId1" Type="http://schemas.openxmlformats.org/officeDocument/2006/relationships/slideLayout" Target="../slideLayouts/slideLayout80.xml"/><Relationship Id="rId6" Type="http://schemas.openxmlformats.org/officeDocument/2006/relationships/image" Target="../media/image207.jpeg"/><Relationship Id="rId5" Type="http://schemas.openxmlformats.org/officeDocument/2006/relationships/hyperlink" Target="https://linkedin.com/company/digital-care-hub" TargetMode="External"/><Relationship Id="rId4" Type="http://schemas.openxmlformats.org/officeDocument/2006/relationships/hyperlink" Target="https://twitter.com/DigitalCareHub" TargetMode="Externa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22.svg"/><Relationship Id="rId2" Type="http://schemas.openxmlformats.org/officeDocument/2006/relationships/image" Target="../media/image221.png"/><Relationship Id="rId1" Type="http://schemas.openxmlformats.org/officeDocument/2006/relationships/slideLayout" Target="../slideLayouts/slideLayout3.xml"/><Relationship Id="rId5" Type="http://schemas.openxmlformats.org/officeDocument/2006/relationships/image" Target="../media/image224.svg"/><Relationship Id="rId4" Type="http://schemas.openxmlformats.org/officeDocument/2006/relationships/image" Target="../media/image223.png"/></Relationships>
</file>

<file path=ppt/slides/_rels/slide95.xml.rels><?xml version="1.0" encoding="UTF-8" standalone="yes"?>
<Relationships xmlns="http://schemas.openxmlformats.org/package/2006/relationships"><Relationship Id="rId8" Type="http://schemas.openxmlformats.org/officeDocument/2006/relationships/image" Target="../media/image231.png"/><Relationship Id="rId13" Type="http://schemas.openxmlformats.org/officeDocument/2006/relationships/image" Target="../media/image236.svg"/><Relationship Id="rId3" Type="http://schemas.openxmlformats.org/officeDocument/2006/relationships/image" Target="../media/image226.svg"/><Relationship Id="rId7" Type="http://schemas.openxmlformats.org/officeDocument/2006/relationships/image" Target="../media/image230.svg"/><Relationship Id="rId12" Type="http://schemas.openxmlformats.org/officeDocument/2006/relationships/image" Target="../media/image235.png"/><Relationship Id="rId2" Type="http://schemas.openxmlformats.org/officeDocument/2006/relationships/image" Target="../media/image225.png"/><Relationship Id="rId1" Type="http://schemas.openxmlformats.org/officeDocument/2006/relationships/slideLayout" Target="../slideLayouts/slideLayout3.xml"/><Relationship Id="rId6" Type="http://schemas.openxmlformats.org/officeDocument/2006/relationships/image" Target="../media/image229.png"/><Relationship Id="rId11" Type="http://schemas.openxmlformats.org/officeDocument/2006/relationships/image" Target="../media/image234.svg"/><Relationship Id="rId5" Type="http://schemas.openxmlformats.org/officeDocument/2006/relationships/image" Target="../media/image228.svg"/><Relationship Id="rId15" Type="http://schemas.openxmlformats.org/officeDocument/2006/relationships/image" Target="../media/image238.svg"/><Relationship Id="rId10" Type="http://schemas.openxmlformats.org/officeDocument/2006/relationships/image" Target="../media/image233.png"/><Relationship Id="rId4" Type="http://schemas.openxmlformats.org/officeDocument/2006/relationships/image" Target="../media/image227.png"/><Relationship Id="rId9" Type="http://schemas.openxmlformats.org/officeDocument/2006/relationships/image" Target="../media/image232.svg"/><Relationship Id="rId14" Type="http://schemas.openxmlformats.org/officeDocument/2006/relationships/image" Target="../media/image237.png"/></Relationships>
</file>

<file path=ppt/slides/_rels/slide96.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9.png"/><Relationship Id="rId1" Type="http://schemas.openxmlformats.org/officeDocument/2006/relationships/slideLayout" Target="../slideLayouts/slideLayout23.xml"/><Relationship Id="rId5" Type="http://schemas.openxmlformats.org/officeDocument/2006/relationships/image" Target="../media/image242.png"/><Relationship Id="rId4" Type="http://schemas.openxmlformats.org/officeDocument/2006/relationships/image" Target="../media/image241.png"/></Relationships>
</file>

<file path=ppt/slides/_rels/slide97.xml.rels><?xml version="1.0" encoding="UTF-8" standalone="yes"?>
<Relationships xmlns="http://schemas.openxmlformats.org/package/2006/relationships"><Relationship Id="rId3" Type="http://schemas.openxmlformats.org/officeDocument/2006/relationships/image" Target="../media/image243.emf"/><Relationship Id="rId2" Type="http://schemas.openxmlformats.org/officeDocument/2006/relationships/image" Target="../media/image241.png"/><Relationship Id="rId1" Type="http://schemas.openxmlformats.org/officeDocument/2006/relationships/slideLayout" Target="../slideLayouts/slideLayout23.xml"/><Relationship Id="rId4" Type="http://schemas.openxmlformats.org/officeDocument/2006/relationships/image" Target="../media/image244.png"/></Relationships>
</file>

<file path=ppt/slides/_rels/slide98.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image" Target="../media/image245.png"/><Relationship Id="rId1" Type="http://schemas.openxmlformats.org/officeDocument/2006/relationships/slideLayout" Target="../slideLayouts/slideLayout23.xml"/></Relationships>
</file>

<file path=ppt/slides/_rels/slide99.xml.rels><?xml version="1.0" encoding="UTF-8" standalone="yes"?>
<Relationships xmlns="http://schemas.openxmlformats.org/package/2006/relationships"><Relationship Id="rId3" Type="http://schemas.openxmlformats.org/officeDocument/2006/relationships/image" Target="../media/image248.png"/><Relationship Id="rId2" Type="http://schemas.openxmlformats.org/officeDocument/2006/relationships/image" Target="../media/image247.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04031-E868-8C11-CB5B-18B376997C0D}"/>
              </a:ext>
            </a:extLst>
          </p:cNvPr>
          <p:cNvSpPr>
            <a:spLocks noGrp="1"/>
          </p:cNvSpPr>
          <p:nvPr>
            <p:ph type="title"/>
          </p:nvPr>
        </p:nvSpPr>
        <p:spPr>
          <a:xfrm>
            <a:off x="599190" y="1640368"/>
            <a:ext cx="7294508" cy="1362075"/>
          </a:xfrm>
        </p:spPr>
        <p:txBody>
          <a:bodyPr>
            <a:noAutofit/>
          </a:bodyPr>
          <a:lstStyle/>
          <a:p>
            <a:r>
              <a:rPr lang="en-GB" dirty="0"/>
              <a:t>BLMK “Future of Digitisation” Care Conference 2024</a:t>
            </a:r>
          </a:p>
        </p:txBody>
      </p:sp>
      <p:sp>
        <p:nvSpPr>
          <p:cNvPr id="3" name="Text Placeholder 2">
            <a:extLst>
              <a:ext uri="{FF2B5EF4-FFF2-40B4-BE49-F238E27FC236}">
                <a16:creationId xmlns:a16="http://schemas.microsoft.com/office/drawing/2014/main" id="{49551348-5797-B9FD-1B8B-3B3F004DDD40}"/>
              </a:ext>
            </a:extLst>
          </p:cNvPr>
          <p:cNvSpPr>
            <a:spLocks noGrp="1"/>
          </p:cNvSpPr>
          <p:nvPr>
            <p:ph type="body" idx="1"/>
          </p:nvPr>
        </p:nvSpPr>
        <p:spPr>
          <a:xfrm>
            <a:off x="599190" y="3296732"/>
            <a:ext cx="7294508" cy="888950"/>
          </a:xfrm>
        </p:spPr>
        <p:txBody>
          <a:bodyPr>
            <a:normAutofit/>
          </a:bodyPr>
          <a:lstStyle/>
          <a:p>
            <a:r>
              <a:rPr lang="en-GB" sz="2400" b="1">
                <a:solidFill>
                  <a:schemeClr val="tx2"/>
                </a:solidFill>
              </a:rPr>
              <a:t>Progressing digitisation and innovation in partnership with our BLMK care providers</a:t>
            </a:r>
          </a:p>
        </p:txBody>
      </p:sp>
      <p:sp>
        <p:nvSpPr>
          <p:cNvPr id="7" name="Text Placeholder 2">
            <a:extLst>
              <a:ext uri="{FF2B5EF4-FFF2-40B4-BE49-F238E27FC236}">
                <a16:creationId xmlns:a16="http://schemas.microsoft.com/office/drawing/2014/main" id="{B3223C13-EAA4-481A-7383-EC1A0BB0D92D}"/>
              </a:ext>
            </a:extLst>
          </p:cNvPr>
          <p:cNvSpPr txBox="1">
            <a:spLocks/>
          </p:cNvSpPr>
          <p:nvPr/>
        </p:nvSpPr>
        <p:spPr>
          <a:xfrm>
            <a:off x="599190" y="4524131"/>
            <a:ext cx="6277471" cy="888950"/>
          </a:xfrm>
          <a:prstGeom prst="rect">
            <a:avLst/>
          </a:prstGeom>
          <a:solidFill>
            <a:schemeClr val="tx2"/>
          </a:solidFill>
          <a:ln>
            <a:noFill/>
          </a:ln>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400" b="1">
                <a:solidFill>
                  <a:schemeClr val="bg1"/>
                </a:solidFill>
              </a:rPr>
              <a:t>#BLMKdigitalcare2024</a:t>
            </a:r>
          </a:p>
        </p:txBody>
      </p:sp>
      <p:sp>
        <p:nvSpPr>
          <p:cNvPr id="8" name="Text Placeholder 2">
            <a:extLst>
              <a:ext uri="{FF2B5EF4-FFF2-40B4-BE49-F238E27FC236}">
                <a16:creationId xmlns:a16="http://schemas.microsoft.com/office/drawing/2014/main" id="{303411CA-7DE8-C7D1-8867-A7C9CCE0BB96}"/>
              </a:ext>
            </a:extLst>
          </p:cNvPr>
          <p:cNvSpPr txBox="1">
            <a:spLocks/>
          </p:cNvSpPr>
          <p:nvPr/>
        </p:nvSpPr>
        <p:spPr>
          <a:xfrm>
            <a:off x="9014527" y="2816329"/>
            <a:ext cx="2941370" cy="1539039"/>
          </a:xfrm>
          <a:prstGeom prst="rect">
            <a:avLst/>
          </a:prstGeom>
        </p:spPr>
        <p:txBody>
          <a:bodyPr vert="horz" lIns="91440" tIns="45720" rIns="91440" bIns="45720" rtlCol="0" anchor="t" anchorCtr="0">
            <a:normAutofit lnSpcReduction="10000"/>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pPr algn="r"/>
            <a:r>
              <a:rPr lang="en-GB" sz="3200" b="1">
                <a:solidFill>
                  <a:srgbClr val="7030A0"/>
                </a:solidFill>
              </a:rPr>
              <a:t>Wednesday </a:t>
            </a:r>
            <a:br>
              <a:rPr lang="en-GB" sz="3200" b="1">
                <a:solidFill>
                  <a:srgbClr val="7030A0"/>
                </a:solidFill>
              </a:rPr>
            </a:br>
            <a:r>
              <a:rPr lang="en-GB" sz="3200" b="1">
                <a:solidFill>
                  <a:srgbClr val="7030A0"/>
                </a:solidFill>
              </a:rPr>
              <a:t>4 September 2024</a:t>
            </a:r>
          </a:p>
        </p:txBody>
      </p:sp>
      <p:grpSp>
        <p:nvGrpSpPr>
          <p:cNvPr id="4" name="Group 3">
            <a:extLst>
              <a:ext uri="{FF2B5EF4-FFF2-40B4-BE49-F238E27FC236}">
                <a16:creationId xmlns:a16="http://schemas.microsoft.com/office/drawing/2014/main" id="{C01D777E-F5BD-0F5D-02A9-2C0BC5B536FE}"/>
              </a:ext>
              <a:ext uri="{C183D7F6-B498-43B3-948B-1728B52AA6E4}">
                <adec:decorative xmlns:adec="http://schemas.microsoft.com/office/drawing/2017/decorative" val="1"/>
              </a:ext>
            </a:extLst>
          </p:cNvPr>
          <p:cNvGrpSpPr/>
          <p:nvPr/>
        </p:nvGrpSpPr>
        <p:grpSpPr>
          <a:xfrm>
            <a:off x="599190" y="5906889"/>
            <a:ext cx="8269681" cy="727405"/>
            <a:chOff x="599190" y="5835727"/>
            <a:chExt cx="6883455" cy="605472"/>
          </a:xfrm>
        </p:grpSpPr>
        <p:pic>
          <p:nvPicPr>
            <p:cNvPr id="5" name="Picture 4">
              <a:extLst>
                <a:ext uri="{FF2B5EF4-FFF2-40B4-BE49-F238E27FC236}">
                  <a16:creationId xmlns:a16="http://schemas.microsoft.com/office/drawing/2014/main" id="{7AAF4AD3-56A2-ED58-06F6-36B78DF5DB9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190" y="5972569"/>
              <a:ext cx="1370965" cy="468630"/>
            </a:xfrm>
            <a:prstGeom prst="rect">
              <a:avLst/>
            </a:prstGeom>
            <a:noFill/>
            <a:ln>
              <a:noFill/>
            </a:ln>
          </p:spPr>
        </p:pic>
        <p:pic>
          <p:nvPicPr>
            <p:cNvPr id="6" name="Picture 5">
              <a:extLst>
                <a:ext uri="{FF2B5EF4-FFF2-40B4-BE49-F238E27FC236}">
                  <a16:creationId xmlns:a16="http://schemas.microsoft.com/office/drawing/2014/main" id="{1530F522-7DC9-8F65-1C18-384B9AABF35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2311" y="6008127"/>
              <a:ext cx="1214120" cy="432435"/>
            </a:xfrm>
            <a:prstGeom prst="rect">
              <a:avLst/>
            </a:prstGeom>
            <a:noFill/>
            <a:ln>
              <a:noFill/>
            </a:ln>
          </p:spPr>
        </p:pic>
        <p:pic>
          <p:nvPicPr>
            <p:cNvPr id="9" name="Picture 8">
              <a:extLst>
                <a:ext uri="{FF2B5EF4-FFF2-40B4-BE49-F238E27FC236}">
                  <a16:creationId xmlns:a16="http://schemas.microsoft.com/office/drawing/2014/main" id="{4D8975FF-66B5-19D9-CC59-2986619E363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91868" y="5988126"/>
              <a:ext cx="1010285" cy="437515"/>
            </a:xfrm>
            <a:prstGeom prst="rect">
              <a:avLst/>
            </a:prstGeom>
            <a:noFill/>
            <a:ln>
              <a:noFill/>
            </a:ln>
          </p:spPr>
        </p:pic>
        <p:pic>
          <p:nvPicPr>
            <p:cNvPr id="10" name="Picture 9">
              <a:extLst>
                <a:ext uri="{FF2B5EF4-FFF2-40B4-BE49-F238E27FC236}">
                  <a16:creationId xmlns:a16="http://schemas.microsoft.com/office/drawing/2014/main" id="{192129D9-B524-C9B9-980F-6756C697BD3B}"/>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19920" y="6025592"/>
              <a:ext cx="1452245" cy="362585"/>
            </a:xfrm>
            <a:prstGeom prst="rect">
              <a:avLst/>
            </a:prstGeom>
            <a:noFill/>
            <a:ln>
              <a:noFill/>
            </a:ln>
          </p:spPr>
        </p:pic>
        <p:pic>
          <p:nvPicPr>
            <p:cNvPr id="11" name="Picture 1">
              <a:extLst>
                <a:ext uri="{FF2B5EF4-FFF2-40B4-BE49-F238E27FC236}">
                  <a16:creationId xmlns:a16="http://schemas.microsoft.com/office/drawing/2014/main" id="{F0FB0E48-A613-08DE-F3E2-9228514AF92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47595" y="5835727"/>
              <a:ext cx="10350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97890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E4E0F-AA15-2C27-BF4D-4F95E107AD38}"/>
              </a:ext>
            </a:extLst>
          </p:cNvPr>
          <p:cNvSpPr>
            <a:spLocks noGrp="1"/>
          </p:cNvSpPr>
          <p:nvPr>
            <p:ph type="title"/>
          </p:nvPr>
        </p:nvSpPr>
        <p:spPr>
          <a:xfrm>
            <a:off x="488125" y="551101"/>
            <a:ext cx="8812915" cy="437864"/>
          </a:xfrm>
        </p:spPr>
        <p:txBody>
          <a:bodyPr>
            <a:noAutofit/>
          </a:bodyPr>
          <a:lstStyle/>
          <a:p>
            <a:r>
              <a:rPr lang="en-GB" sz="3600" dirty="0">
                <a:solidFill>
                  <a:srgbClr val="7030A0"/>
                </a:solidFill>
              </a:rPr>
              <a:t>BLMK ICS </a:t>
            </a:r>
            <a:r>
              <a:rPr lang="en-GB" sz="3600" dirty="0" err="1">
                <a:solidFill>
                  <a:srgbClr val="7030A0"/>
                </a:solidFill>
              </a:rPr>
              <a:t>DiSC</a:t>
            </a:r>
            <a:r>
              <a:rPr lang="en-GB" sz="3600" dirty="0">
                <a:solidFill>
                  <a:srgbClr val="7030A0"/>
                </a:solidFill>
              </a:rPr>
              <a:t> Programme</a:t>
            </a:r>
          </a:p>
        </p:txBody>
      </p:sp>
      <p:sp>
        <p:nvSpPr>
          <p:cNvPr id="3" name="Content Placeholder 2">
            <a:extLst>
              <a:ext uri="{FF2B5EF4-FFF2-40B4-BE49-F238E27FC236}">
                <a16:creationId xmlns:a16="http://schemas.microsoft.com/office/drawing/2014/main" id="{6334BD2D-F15D-92D9-9971-A23FCE01268D}"/>
              </a:ext>
            </a:extLst>
          </p:cNvPr>
          <p:cNvSpPr>
            <a:spLocks noGrp="1"/>
          </p:cNvSpPr>
          <p:nvPr>
            <p:ph idx="1"/>
          </p:nvPr>
        </p:nvSpPr>
        <p:spPr>
          <a:xfrm>
            <a:off x="523445" y="1373562"/>
            <a:ext cx="11172331" cy="4982788"/>
          </a:xfrm>
        </p:spPr>
        <p:txBody>
          <a:bodyPr>
            <a:normAutofit/>
          </a:bodyPr>
          <a:lstStyle/>
          <a:p>
            <a:pPr marL="0" indent="0">
              <a:lnSpc>
                <a:spcPct val="110000"/>
              </a:lnSpc>
              <a:spcBef>
                <a:spcPts val="0"/>
              </a:spcBef>
              <a:spcAft>
                <a:spcPts val="600"/>
              </a:spcAft>
              <a:buNone/>
            </a:pPr>
            <a:r>
              <a:rPr lang="en-GB" sz="1600" b="1">
                <a:solidFill>
                  <a:schemeClr val="tx2"/>
                </a:solidFill>
              </a:rPr>
              <a:t>In line with the national Social Care Programme, the BLMK ICS DiSC programme continues to support local government, the NHS, and the wider adult social care sector to improve the digital maturity of adult social care delivery and support digitisation across the healthcare system.  </a:t>
            </a:r>
          </a:p>
          <a:p>
            <a:pPr marL="0" indent="0">
              <a:lnSpc>
                <a:spcPct val="110000"/>
              </a:lnSpc>
              <a:spcBef>
                <a:spcPts val="0"/>
              </a:spcBef>
              <a:spcAft>
                <a:spcPts val="600"/>
              </a:spcAft>
              <a:buNone/>
            </a:pPr>
            <a:r>
              <a:rPr lang="en-GB" sz="1600"/>
              <a:t>We secured a total investment of </a:t>
            </a:r>
            <a:r>
              <a:rPr lang="en-GB" sz="1600" b="1">
                <a:solidFill>
                  <a:srgbClr val="7030A0"/>
                </a:solidFill>
              </a:rPr>
              <a:t>£1,592,610 </a:t>
            </a:r>
            <a:r>
              <a:rPr lang="en-GB" sz="1600"/>
              <a:t>in 2023/24 from various national funding streams. Total funds secured to date are </a:t>
            </a:r>
            <a:r>
              <a:rPr lang="en-GB" sz="1600" b="1">
                <a:solidFill>
                  <a:srgbClr val="7030A0"/>
                </a:solidFill>
              </a:rPr>
              <a:t>£5,363,238</a:t>
            </a:r>
            <a:r>
              <a:rPr lang="en-GB" sz="1600"/>
              <a:t>. Funding primarily covers the technology, training, design and evaluation. </a:t>
            </a:r>
          </a:p>
          <a:p>
            <a:pPr marL="0" indent="0" algn="ctr">
              <a:spcBef>
                <a:spcPts val="0"/>
              </a:spcBef>
              <a:spcAft>
                <a:spcPts val="600"/>
              </a:spcAft>
              <a:buNone/>
            </a:pPr>
            <a:r>
              <a:rPr lang="en-GB" altLang="en-US" b="1" i="1">
                <a:solidFill>
                  <a:srgbClr val="00B050"/>
                </a:solidFill>
              </a:rPr>
              <a:t>“To promote independence, choice and quality of life for our residents.” </a:t>
            </a:r>
          </a:p>
          <a:p>
            <a:pPr marL="0" indent="0">
              <a:spcBef>
                <a:spcPts val="0"/>
              </a:spcBef>
              <a:spcAft>
                <a:spcPts val="600"/>
              </a:spcAft>
              <a:buNone/>
            </a:pPr>
            <a:endParaRPr lang="en-GB" sz="1600" b="1"/>
          </a:p>
          <a:p>
            <a:pPr marL="0" indent="0">
              <a:spcBef>
                <a:spcPts val="0"/>
              </a:spcBef>
              <a:spcAft>
                <a:spcPts val="600"/>
              </a:spcAft>
              <a:buNone/>
            </a:pPr>
            <a:r>
              <a:rPr lang="en-GB" sz="1600" b="1"/>
              <a:t>Aims: </a:t>
            </a:r>
          </a:p>
          <a:p>
            <a:pPr marL="288000" indent="-288000">
              <a:spcBef>
                <a:spcPts val="0"/>
              </a:spcBef>
              <a:spcAft>
                <a:spcPts val="600"/>
              </a:spcAft>
              <a:buClr>
                <a:schemeClr val="tx1"/>
              </a:buClr>
            </a:pPr>
            <a:r>
              <a:rPr lang="en-GB" sz="1600" b="1">
                <a:solidFill>
                  <a:srgbClr val="7030A0"/>
                </a:solidFill>
              </a:rPr>
              <a:t>driving rapid adoption of digital social care records </a:t>
            </a:r>
            <a:r>
              <a:rPr lang="en-GB" sz="1600"/>
              <a:t>– to enable secure sharing of information across health and care services and free-up time for care staff and managers </a:t>
            </a:r>
          </a:p>
          <a:p>
            <a:pPr marL="288000" indent="-288000">
              <a:spcBef>
                <a:spcPts val="0"/>
              </a:spcBef>
              <a:spcAft>
                <a:spcPts val="600"/>
              </a:spcAft>
              <a:buClr>
                <a:schemeClr val="tx1"/>
              </a:buClr>
            </a:pPr>
            <a:r>
              <a:rPr lang="en-GB" sz="1600" b="1">
                <a:solidFill>
                  <a:srgbClr val="7030A0"/>
                </a:solidFill>
              </a:rPr>
              <a:t>testing, evaluating and scaling technologies </a:t>
            </a:r>
            <a:r>
              <a:rPr lang="en-GB" sz="1600"/>
              <a:t>based on local priorities, building the evidence base for future investment – to increase the use of technologies that improve the quality and safety of care, reduce avoidable hospital admissions, and promote independent living </a:t>
            </a:r>
          </a:p>
          <a:p>
            <a:pPr marL="288000" indent="-288000">
              <a:spcBef>
                <a:spcPts val="0"/>
              </a:spcBef>
              <a:spcAft>
                <a:spcPts val="600"/>
              </a:spcAft>
              <a:buClr>
                <a:schemeClr val="tx1"/>
              </a:buClr>
            </a:pPr>
            <a:r>
              <a:rPr lang="en-GB" sz="1600" b="1">
                <a:solidFill>
                  <a:srgbClr val="7030A0"/>
                </a:solidFill>
              </a:rPr>
              <a:t>supporting care providers to boost their digital readiness</a:t>
            </a:r>
            <a:r>
              <a:rPr lang="en-GB" sz="1600" b="1"/>
              <a:t>, </a:t>
            </a:r>
            <a:r>
              <a:rPr lang="en-GB" sz="1600"/>
              <a:t>including digital skills, connectivity and cyber security – to give the social care workforce the confidence, skills, support and infrastructure to effectively use technology to provide high quality care.</a:t>
            </a:r>
          </a:p>
        </p:txBody>
      </p:sp>
      <p:sp>
        <p:nvSpPr>
          <p:cNvPr id="4" name="Footer Placeholder 3">
            <a:extLst>
              <a:ext uri="{FF2B5EF4-FFF2-40B4-BE49-F238E27FC236}">
                <a16:creationId xmlns:a16="http://schemas.microsoft.com/office/drawing/2014/main" id="{2ED277A9-85A1-9788-8BB3-014CB4B53BD4}"/>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47C4E51D-1AC3-2F99-D8C2-A479E47D7E33}"/>
              </a:ext>
            </a:extLst>
          </p:cNvPr>
          <p:cNvSpPr>
            <a:spLocks noGrp="1"/>
          </p:cNvSpPr>
          <p:nvPr>
            <p:ph type="sldNum" sz="quarter" idx="12"/>
          </p:nvPr>
        </p:nvSpPr>
        <p:spPr/>
        <p:txBody>
          <a:bodyPr/>
          <a:lstStyle/>
          <a:p>
            <a:fld id="{30A60DCE-9105-48A5-8A92-25C9283756D1}" type="slidenum">
              <a:rPr lang="en-GB" smtClean="0"/>
              <a:pPr/>
              <a:t>10</a:t>
            </a:fld>
            <a:endParaRPr lang="en-GB"/>
          </a:p>
        </p:txBody>
      </p:sp>
    </p:spTree>
    <p:extLst>
      <p:ext uri="{BB962C8B-B14F-4D97-AF65-F5344CB8AC3E}">
        <p14:creationId xmlns:p14="http://schemas.microsoft.com/office/powerpoint/2010/main" val="124407303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F1DC38-8908-3938-844A-856EB937CBF5}"/>
              </a:ext>
            </a:extLst>
          </p:cNvPr>
          <p:cNvSpPr>
            <a:spLocks noGrp="1"/>
          </p:cNvSpPr>
          <p:nvPr>
            <p:ph type="ftr" sz="quarter" idx="4294967295"/>
          </p:nvPr>
        </p:nvSpPr>
        <p:spPr>
          <a:xfrm>
            <a:off x="0" y="6321425"/>
            <a:ext cx="7402513"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76E5B836-68BF-CAA6-5574-B862757AEA16}"/>
              </a:ext>
            </a:extLst>
          </p:cNvPr>
          <p:cNvSpPr>
            <a:spLocks noGrp="1"/>
          </p:cNvSpPr>
          <p:nvPr>
            <p:ph type="sldNum" sz="quarter" idx="4294967295"/>
          </p:nvPr>
        </p:nvSpPr>
        <p:spPr>
          <a:xfrm>
            <a:off x="11706225" y="6356350"/>
            <a:ext cx="485775" cy="365125"/>
          </a:xfrm>
        </p:spPr>
        <p:txBody>
          <a:bodyPr/>
          <a:lstStyle/>
          <a:p>
            <a:fld id="{30A60DCE-9105-48A5-8A92-25C9283756D1}" type="slidenum">
              <a:rPr lang="en-GB" smtClean="0"/>
              <a:pPr/>
              <a:t>100</a:t>
            </a:fld>
            <a:endParaRPr lang="en-GB"/>
          </a:p>
        </p:txBody>
      </p:sp>
      <p:sp>
        <p:nvSpPr>
          <p:cNvPr id="19" name="TextBox 18">
            <a:extLst>
              <a:ext uri="{FF2B5EF4-FFF2-40B4-BE49-F238E27FC236}">
                <a16:creationId xmlns:a16="http://schemas.microsoft.com/office/drawing/2014/main" id="{845A24FD-A560-B9B5-65BE-AEFFA324A61E}"/>
              </a:ext>
            </a:extLst>
          </p:cNvPr>
          <p:cNvSpPr txBox="1"/>
          <p:nvPr/>
        </p:nvSpPr>
        <p:spPr>
          <a:xfrm>
            <a:off x="3376693" y="2075245"/>
            <a:ext cx="3252436" cy="369332"/>
          </a:xfrm>
          <a:prstGeom prst="rect">
            <a:avLst/>
          </a:prstGeom>
          <a:noFill/>
        </p:spPr>
        <p:txBody>
          <a:bodyPr wrap="square">
            <a:spAutoFit/>
          </a:bodyPr>
          <a:lstStyle/>
          <a:p>
            <a:r>
              <a:rPr lang="en-US" b="1"/>
              <a:t>RoboPets</a:t>
            </a:r>
            <a:endParaRPr lang="en-US" sz="1800" b="1"/>
          </a:p>
        </p:txBody>
      </p:sp>
      <p:sp>
        <p:nvSpPr>
          <p:cNvPr id="25" name="Title 5">
            <a:extLst>
              <a:ext uri="{FF2B5EF4-FFF2-40B4-BE49-F238E27FC236}">
                <a16:creationId xmlns:a16="http://schemas.microsoft.com/office/drawing/2014/main" id="{DC02374C-E6CF-3A3C-208C-B345E6A750CE}"/>
              </a:ext>
            </a:extLst>
          </p:cNvPr>
          <p:cNvSpPr txBox="1">
            <a:spLocks noGrp="1"/>
          </p:cNvSpPr>
          <p:nvPr>
            <p:ph type="title" idx="4294967295"/>
          </p:nvPr>
        </p:nvSpPr>
        <p:spPr>
          <a:xfrm>
            <a:off x="523445" y="382349"/>
            <a:ext cx="9791329" cy="1234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2"/>
                </a:solidFill>
                <a:effectLst/>
                <a:uLnTx/>
                <a:uFillTx/>
                <a:latin typeface="+mj-lt"/>
                <a:ea typeface="+mj-ea"/>
                <a:cs typeface="+mj-cs"/>
              </a:rPr>
              <a:t>New Projects: </a:t>
            </a:r>
            <a:r>
              <a:rPr kumimoji="0" lang="en-GB" sz="4000" b="1" i="0" u="none" strike="noStrike" kern="1200" cap="none" spc="0" normalizeH="0" baseline="0" noProof="0" dirty="0" err="1">
                <a:ln>
                  <a:noFill/>
                </a:ln>
                <a:solidFill>
                  <a:schemeClr val="tx2"/>
                </a:solidFill>
                <a:effectLst/>
                <a:uLnTx/>
                <a:uFillTx/>
                <a:latin typeface="+mj-lt"/>
                <a:ea typeface="+mj-ea"/>
                <a:cs typeface="+mj-cs"/>
              </a:rPr>
              <a:t>RoboPets</a:t>
            </a:r>
            <a:r>
              <a:rPr kumimoji="0" lang="en-GB" sz="4000" b="1" i="0" u="none" strike="noStrike" kern="1200" cap="none" spc="0" normalizeH="0" baseline="0" noProof="0" dirty="0">
                <a:ln>
                  <a:noFill/>
                </a:ln>
                <a:solidFill>
                  <a:schemeClr val="tx2"/>
                </a:solidFill>
                <a:effectLst/>
                <a:uLnTx/>
                <a:uFillTx/>
                <a:latin typeface="+mj-lt"/>
                <a:ea typeface="+mj-ea"/>
                <a:cs typeface="+mj-cs"/>
              </a:rPr>
              <a:t> and </a:t>
            </a:r>
            <a:r>
              <a:rPr kumimoji="0" lang="en-GB" sz="4000" b="1" i="0" u="none" strike="noStrike" kern="1200" cap="none" spc="0" normalizeH="0" baseline="0" noProof="0" dirty="0" err="1">
                <a:ln>
                  <a:noFill/>
                </a:ln>
                <a:solidFill>
                  <a:schemeClr val="tx2"/>
                </a:solidFill>
                <a:effectLst/>
                <a:uLnTx/>
                <a:uFillTx/>
                <a:latin typeface="+mj-lt"/>
                <a:ea typeface="+mj-ea"/>
                <a:cs typeface="+mj-cs"/>
              </a:rPr>
              <a:t>PainChek</a:t>
            </a:r>
            <a:endParaRPr kumimoji="0" lang="en-GB" sz="4000" b="1" i="0" u="none" strike="noStrike" kern="1200" cap="none" spc="0" normalizeH="0" baseline="0" noProof="0" dirty="0">
              <a:ln>
                <a:noFill/>
              </a:ln>
              <a:solidFill>
                <a:schemeClr val="tx2"/>
              </a:solidFill>
              <a:effectLst/>
              <a:uLnTx/>
              <a:uFillTx/>
              <a:latin typeface="+mj-lt"/>
              <a:ea typeface="+mj-ea"/>
              <a:cs typeface="+mj-cs"/>
            </a:endParaRPr>
          </a:p>
        </p:txBody>
      </p:sp>
      <p:sp>
        <p:nvSpPr>
          <p:cNvPr id="6" name="TextBox 5">
            <a:extLst>
              <a:ext uri="{FF2B5EF4-FFF2-40B4-BE49-F238E27FC236}">
                <a16:creationId xmlns:a16="http://schemas.microsoft.com/office/drawing/2014/main" id="{B56EA7A5-FF0F-A353-5D70-E4CB3FE114E7}"/>
              </a:ext>
            </a:extLst>
          </p:cNvPr>
          <p:cNvSpPr txBox="1"/>
          <p:nvPr/>
        </p:nvSpPr>
        <p:spPr>
          <a:xfrm>
            <a:off x="3376693" y="4324357"/>
            <a:ext cx="3252436" cy="369332"/>
          </a:xfrm>
          <a:prstGeom prst="rect">
            <a:avLst/>
          </a:prstGeom>
          <a:noFill/>
        </p:spPr>
        <p:txBody>
          <a:bodyPr wrap="square">
            <a:spAutoFit/>
          </a:bodyPr>
          <a:lstStyle/>
          <a:p>
            <a:r>
              <a:rPr lang="en-US" sz="1800" b="1"/>
              <a:t>PainChek</a:t>
            </a:r>
          </a:p>
        </p:txBody>
      </p:sp>
      <p:pic>
        <p:nvPicPr>
          <p:cNvPr id="7" name="Picture 6">
            <a:extLst>
              <a:ext uri="{FF2B5EF4-FFF2-40B4-BE49-F238E27FC236}">
                <a16:creationId xmlns:a16="http://schemas.microsoft.com/office/drawing/2014/main" id="{A34C0E72-0822-9FED-889A-03746B6CD68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65111" y="1832537"/>
            <a:ext cx="2118521" cy="1412348"/>
          </a:xfrm>
          <a:prstGeom prst="rect">
            <a:avLst/>
          </a:prstGeom>
        </p:spPr>
      </p:pic>
      <p:pic>
        <p:nvPicPr>
          <p:cNvPr id="8" name="Picture 7">
            <a:extLst>
              <a:ext uri="{FF2B5EF4-FFF2-40B4-BE49-F238E27FC236}">
                <a16:creationId xmlns:a16="http://schemas.microsoft.com/office/drawing/2014/main" id="{B77C09A6-2E9C-1A7C-4D5E-B1D053F3C825}"/>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r="6822"/>
          <a:stretch/>
        </p:blipFill>
        <p:spPr bwMode="auto">
          <a:xfrm>
            <a:off x="722260" y="4094479"/>
            <a:ext cx="2032821" cy="91869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3464090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0B1F0-61F8-6112-41FC-2106EC3F80C6}"/>
              </a:ext>
            </a:extLst>
          </p:cNvPr>
          <p:cNvSpPr txBox="1">
            <a:spLocks noGrp="1"/>
          </p:cNvSpPr>
          <p:nvPr>
            <p:ph type="title" idx="4294967295"/>
          </p:nvPr>
        </p:nvSpPr>
        <p:spPr>
          <a:xfrm>
            <a:off x="599190" y="1640369"/>
            <a:ext cx="7592310" cy="1921981"/>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5400" b="1" i="0" u="none" strike="noStrike" kern="1200" cap="none" spc="0" normalizeH="0" baseline="0" noProof="0" dirty="0">
                <a:ln>
                  <a:noFill/>
                </a:ln>
                <a:solidFill>
                  <a:srgbClr val="7030A0"/>
                </a:solidFill>
                <a:effectLst/>
                <a:uLnTx/>
                <a:uFillTx/>
                <a:latin typeface="+mj-lt"/>
                <a:ea typeface="+mj-ea"/>
                <a:cs typeface="+mj-cs"/>
              </a:rPr>
              <a:t>Feedback session</a:t>
            </a:r>
            <a:br>
              <a:rPr kumimoji="0" lang="en-GB" sz="5400" b="1" i="0" u="none" strike="noStrike" kern="1200" cap="none" spc="0" normalizeH="0" baseline="0" noProof="0" dirty="0">
                <a:ln>
                  <a:noFill/>
                </a:ln>
                <a:solidFill>
                  <a:srgbClr val="7030A0"/>
                </a:solidFill>
                <a:effectLst/>
                <a:uLnTx/>
                <a:uFillTx/>
                <a:latin typeface="+mj-lt"/>
                <a:ea typeface="+mj-ea"/>
                <a:cs typeface="+mj-cs"/>
              </a:rPr>
            </a:br>
            <a:r>
              <a:rPr kumimoji="0" lang="en-GB" sz="5400" b="1" i="0" u="none" strike="noStrike" kern="1200" cap="none" spc="0" normalizeH="0" baseline="0" noProof="0" dirty="0">
                <a:ln>
                  <a:noFill/>
                </a:ln>
                <a:solidFill>
                  <a:srgbClr val="7030A0"/>
                </a:solidFill>
                <a:effectLst/>
                <a:uLnTx/>
                <a:uFillTx/>
                <a:latin typeface="+mj-lt"/>
                <a:ea typeface="+mj-ea"/>
                <a:cs typeface="+mj-cs"/>
              </a:rPr>
              <a:t>Review of the day</a:t>
            </a:r>
          </a:p>
        </p:txBody>
      </p:sp>
      <p:sp>
        <p:nvSpPr>
          <p:cNvPr id="4" name="Text Placeholder 2">
            <a:extLst>
              <a:ext uri="{FF2B5EF4-FFF2-40B4-BE49-F238E27FC236}">
                <a16:creationId xmlns:a16="http://schemas.microsoft.com/office/drawing/2014/main" id="{6B310D64-04DD-6484-7A4E-D161C0E9324A}"/>
              </a:ext>
            </a:extLst>
          </p:cNvPr>
          <p:cNvSpPr txBox="1">
            <a:spLocks/>
          </p:cNvSpPr>
          <p:nvPr/>
        </p:nvSpPr>
        <p:spPr>
          <a:xfrm>
            <a:off x="599190" y="4636640"/>
            <a:ext cx="6277471" cy="888950"/>
          </a:xfrm>
          <a:prstGeom prst="rect">
            <a:avLst/>
          </a:prstGeom>
          <a:solidFill>
            <a:schemeClr val="tx2"/>
          </a:solidFill>
          <a:ln>
            <a:noFill/>
          </a:ln>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400" b="1">
                <a:solidFill>
                  <a:schemeClr val="bg1"/>
                </a:solidFill>
              </a:rPr>
              <a:t>#BLMKdigitalcare2024</a:t>
            </a:r>
          </a:p>
        </p:txBody>
      </p:sp>
      <p:sp>
        <p:nvSpPr>
          <p:cNvPr id="17" name="Footer Placeholder 4">
            <a:extLst>
              <a:ext uri="{FF2B5EF4-FFF2-40B4-BE49-F238E27FC236}">
                <a16:creationId xmlns:a16="http://schemas.microsoft.com/office/drawing/2014/main" id="{7E10508D-4B1F-C6A1-AC43-FE8FBA1A3FDC}"/>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
        <p:nvSpPr>
          <p:cNvPr id="3" name="TextBox 2">
            <a:extLst>
              <a:ext uri="{FF2B5EF4-FFF2-40B4-BE49-F238E27FC236}">
                <a16:creationId xmlns:a16="http://schemas.microsoft.com/office/drawing/2014/main" id="{F7C65CAC-6B74-2566-3765-150FC535C5B4}"/>
              </a:ext>
            </a:extLst>
          </p:cNvPr>
          <p:cNvSpPr txBox="1"/>
          <p:nvPr/>
        </p:nvSpPr>
        <p:spPr>
          <a:xfrm>
            <a:off x="712381" y="3678865"/>
            <a:ext cx="5383619" cy="615553"/>
          </a:xfrm>
          <a:prstGeom prst="rect">
            <a:avLst/>
          </a:prstGeom>
          <a:noFill/>
        </p:spPr>
        <p:txBody>
          <a:bodyPr wrap="square" rtlCol="0">
            <a:spAutoFit/>
          </a:bodyPr>
          <a:lstStyle/>
          <a:p>
            <a:r>
              <a:rPr lang="en-GB" sz="3400" b="1">
                <a:solidFill>
                  <a:schemeClr val="tx2"/>
                </a:solidFill>
              </a:rPr>
              <a:t>Clare Steward</a:t>
            </a:r>
            <a:endParaRPr lang="en-GB" sz="3400"/>
          </a:p>
        </p:txBody>
      </p:sp>
    </p:spTree>
    <p:extLst>
      <p:ext uri="{BB962C8B-B14F-4D97-AF65-F5344CB8AC3E}">
        <p14:creationId xmlns:p14="http://schemas.microsoft.com/office/powerpoint/2010/main" val="299865060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AAD8F-6D67-4862-883B-F843091FE62F}"/>
              </a:ext>
            </a:extLst>
          </p:cNvPr>
          <p:cNvSpPr>
            <a:spLocks noGrp="1"/>
          </p:cNvSpPr>
          <p:nvPr>
            <p:ph type="title"/>
          </p:nvPr>
        </p:nvSpPr>
        <p:spPr>
          <a:xfrm>
            <a:off x="323291" y="1818272"/>
            <a:ext cx="8875742" cy="814353"/>
          </a:xfrm>
        </p:spPr>
        <p:txBody>
          <a:bodyPr>
            <a:noAutofit/>
          </a:bodyPr>
          <a:lstStyle/>
          <a:p>
            <a:r>
              <a:rPr lang="en-GB" b="1" dirty="0">
                <a:solidFill>
                  <a:srgbClr val="7030A0"/>
                </a:solidFill>
              </a:rPr>
              <a:t>Closing remarks and evaluation</a:t>
            </a:r>
          </a:p>
        </p:txBody>
      </p:sp>
      <p:sp>
        <p:nvSpPr>
          <p:cNvPr id="4" name="Text Placeholder 2">
            <a:extLst>
              <a:ext uri="{FF2B5EF4-FFF2-40B4-BE49-F238E27FC236}">
                <a16:creationId xmlns:a16="http://schemas.microsoft.com/office/drawing/2014/main" id="{EB813AD3-073F-5BBF-1FE2-8231ED65BC6E}"/>
              </a:ext>
            </a:extLst>
          </p:cNvPr>
          <p:cNvSpPr txBox="1">
            <a:spLocks/>
          </p:cNvSpPr>
          <p:nvPr/>
        </p:nvSpPr>
        <p:spPr>
          <a:xfrm>
            <a:off x="443019" y="2984525"/>
            <a:ext cx="7174779" cy="888950"/>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3200" b="1" dirty="0">
                <a:solidFill>
                  <a:schemeClr val="tx2"/>
                </a:solidFill>
              </a:rPr>
              <a:t>Clare Steward</a:t>
            </a:r>
          </a:p>
        </p:txBody>
      </p:sp>
      <p:pic>
        <p:nvPicPr>
          <p:cNvPr id="6" name="Picture 5" descr="A QR code directing you to the evaluation">
            <a:hlinkClick r:id="rId2"/>
            <a:extLst>
              <a:ext uri="{FF2B5EF4-FFF2-40B4-BE49-F238E27FC236}">
                <a16:creationId xmlns:a16="http://schemas.microsoft.com/office/drawing/2014/main" id="{50FA18E3-6C8B-5C9E-5799-DD434E335F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837" y="4160682"/>
            <a:ext cx="2016252" cy="2016252"/>
          </a:xfrm>
          <a:prstGeom prst="rect">
            <a:avLst/>
          </a:prstGeom>
        </p:spPr>
      </p:pic>
      <p:sp>
        <p:nvSpPr>
          <p:cNvPr id="3" name="Footer Placeholder 4">
            <a:extLst>
              <a:ext uri="{FF2B5EF4-FFF2-40B4-BE49-F238E27FC236}">
                <a16:creationId xmlns:a16="http://schemas.microsoft.com/office/drawing/2014/main" id="{4739C23D-2A49-065E-D84E-C202F94F119F}"/>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
        <p:nvSpPr>
          <p:cNvPr id="7" name="Text Placeholder 2">
            <a:extLst>
              <a:ext uri="{FF2B5EF4-FFF2-40B4-BE49-F238E27FC236}">
                <a16:creationId xmlns:a16="http://schemas.microsoft.com/office/drawing/2014/main" id="{65CF4708-4CE1-88A0-9A21-35756D7A1CDA}"/>
              </a:ext>
            </a:extLst>
          </p:cNvPr>
          <p:cNvSpPr txBox="1">
            <a:spLocks/>
          </p:cNvSpPr>
          <p:nvPr/>
        </p:nvSpPr>
        <p:spPr>
          <a:xfrm>
            <a:off x="443020" y="4088940"/>
            <a:ext cx="5309194" cy="856421"/>
          </a:xfrm>
          <a:prstGeom prst="rect">
            <a:avLst/>
          </a:prstGeom>
          <a:solidFill>
            <a:schemeClr val="tx2"/>
          </a:solidFill>
          <a:ln>
            <a:noFill/>
          </a:ln>
        </p:spPr>
        <p:txBody>
          <a:bodyPr vert="horz" lIns="91440" tIns="45720" rIns="91440" bIns="45720" rtlCol="0" anchor="t" anchorCtr="0">
            <a:normAutofit fontScale="85000" lnSpcReduction="10000"/>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400" b="1" dirty="0">
                <a:solidFill>
                  <a:schemeClr val="bg1"/>
                </a:solidFill>
              </a:rPr>
              <a:t>#BLMKdigitalcare2024</a:t>
            </a:r>
          </a:p>
        </p:txBody>
      </p:sp>
      <p:sp>
        <p:nvSpPr>
          <p:cNvPr id="5" name="TextBox 4">
            <a:extLst>
              <a:ext uri="{FF2B5EF4-FFF2-40B4-BE49-F238E27FC236}">
                <a16:creationId xmlns:a16="http://schemas.microsoft.com/office/drawing/2014/main" id="{F48E8B3F-9C36-8347-A616-40C6834EF363}"/>
              </a:ext>
            </a:extLst>
          </p:cNvPr>
          <p:cNvSpPr txBox="1"/>
          <p:nvPr/>
        </p:nvSpPr>
        <p:spPr>
          <a:xfrm>
            <a:off x="6804837" y="3125972"/>
            <a:ext cx="2477386" cy="1077218"/>
          </a:xfrm>
          <a:prstGeom prst="rect">
            <a:avLst/>
          </a:prstGeom>
          <a:noFill/>
        </p:spPr>
        <p:txBody>
          <a:bodyPr wrap="square" rtlCol="0">
            <a:spAutoFit/>
          </a:bodyPr>
          <a:lstStyle/>
          <a:p>
            <a:r>
              <a:rPr lang="en-GB" sz="3200" b="1" dirty="0"/>
              <a:t>Evaluation Code</a:t>
            </a:r>
          </a:p>
        </p:txBody>
      </p:sp>
    </p:spTree>
    <p:extLst>
      <p:ext uri="{BB962C8B-B14F-4D97-AF65-F5344CB8AC3E}">
        <p14:creationId xmlns:p14="http://schemas.microsoft.com/office/powerpoint/2010/main" val="1659143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832FF-3F8E-00E9-BCA4-156044EEBEC4}"/>
              </a:ext>
            </a:extLst>
          </p:cNvPr>
          <p:cNvSpPr>
            <a:spLocks noGrp="1"/>
          </p:cNvSpPr>
          <p:nvPr>
            <p:ph type="title"/>
          </p:nvPr>
        </p:nvSpPr>
        <p:spPr>
          <a:xfrm>
            <a:off x="523445" y="382349"/>
            <a:ext cx="8812915" cy="814403"/>
          </a:xfrm>
        </p:spPr>
        <p:txBody>
          <a:bodyPr>
            <a:normAutofit/>
          </a:bodyPr>
          <a:lstStyle/>
          <a:p>
            <a:r>
              <a:rPr lang="en-GB" sz="2400" dirty="0">
                <a:solidFill>
                  <a:srgbClr val="7030A0"/>
                </a:solidFill>
              </a:rPr>
              <a:t>Overview of externally-secured resource investment and costs to date </a:t>
            </a:r>
          </a:p>
        </p:txBody>
      </p:sp>
      <p:sp>
        <p:nvSpPr>
          <p:cNvPr id="3" name="Content Placeholder 2">
            <a:extLst>
              <a:ext uri="{FF2B5EF4-FFF2-40B4-BE49-F238E27FC236}">
                <a16:creationId xmlns:a16="http://schemas.microsoft.com/office/drawing/2014/main" id="{B745898E-2145-D9DD-6A40-79D9B01B6DB6}"/>
              </a:ext>
            </a:extLst>
          </p:cNvPr>
          <p:cNvSpPr>
            <a:spLocks noGrp="1"/>
          </p:cNvSpPr>
          <p:nvPr>
            <p:ph idx="1"/>
          </p:nvPr>
        </p:nvSpPr>
        <p:spPr>
          <a:xfrm>
            <a:off x="509834" y="1447815"/>
            <a:ext cx="11172331" cy="4697347"/>
          </a:xfrm>
        </p:spPr>
        <p:txBody>
          <a:bodyPr>
            <a:normAutofit/>
          </a:bodyPr>
          <a:lstStyle/>
          <a:p>
            <a:pPr marL="288000" indent="-288000">
              <a:spcBef>
                <a:spcPts val="0"/>
              </a:spcBef>
              <a:spcAft>
                <a:spcPts val="600"/>
              </a:spcAft>
              <a:buClr>
                <a:schemeClr val="tx1"/>
              </a:buClr>
            </a:pPr>
            <a:r>
              <a:rPr lang="en-GB" sz="1800">
                <a:solidFill>
                  <a:schemeClr val="tx1"/>
                </a:solidFill>
              </a:rPr>
              <a:t>The BLMK DiSC Programme has successfully secured funding, not least due to its reputation and strong system-wide governance arrangements</a:t>
            </a:r>
          </a:p>
          <a:p>
            <a:pPr marL="288000" indent="-288000">
              <a:spcBef>
                <a:spcPts val="0"/>
              </a:spcBef>
              <a:spcAft>
                <a:spcPts val="600"/>
              </a:spcAft>
              <a:buClr>
                <a:schemeClr val="tx1"/>
              </a:buClr>
            </a:pPr>
            <a:r>
              <a:rPr lang="en-GB" sz="1800">
                <a:solidFill>
                  <a:schemeClr val="tx1"/>
                </a:solidFill>
              </a:rPr>
              <a:t>Funding is aligned to specific project delivery targets. It primarily covers the technology costs, training, maintenance, licenses, design, evaluation and in many instances a portion of the staffing resource; this does not tend to cover ‘business as usual’ work</a:t>
            </a:r>
          </a:p>
          <a:p>
            <a:pPr marL="288000" indent="-288000">
              <a:spcBef>
                <a:spcPts val="0"/>
              </a:spcBef>
              <a:spcAft>
                <a:spcPts val="600"/>
              </a:spcAft>
              <a:buClr>
                <a:schemeClr val="tx1"/>
              </a:buClr>
            </a:pPr>
            <a:r>
              <a:rPr lang="en-GB" sz="1800">
                <a:solidFill>
                  <a:schemeClr val="tx1"/>
                </a:solidFill>
              </a:rPr>
              <a:t>In Years 1and 2 the majority of the funds have come from other income streams. Typically several of the bids required match funding. The total funds secured to date includes funding for projects that have since completed and for which ongoing central funding has not been available</a:t>
            </a:r>
          </a:p>
          <a:p>
            <a:pPr marL="288000" indent="-288000">
              <a:spcBef>
                <a:spcPts val="0"/>
              </a:spcBef>
              <a:spcAft>
                <a:spcPts val="600"/>
              </a:spcAft>
              <a:buClr>
                <a:schemeClr val="tx1"/>
              </a:buClr>
            </a:pPr>
            <a:r>
              <a:rPr lang="en-GB" sz="1800">
                <a:solidFill>
                  <a:schemeClr val="tx1"/>
                </a:solidFill>
              </a:rPr>
              <a:t>Average income to the system = £1,787,746 per annum.</a:t>
            </a:r>
          </a:p>
          <a:p>
            <a:endParaRPr lang="en-GB" sz="1800"/>
          </a:p>
        </p:txBody>
      </p:sp>
      <p:sp>
        <p:nvSpPr>
          <p:cNvPr id="18" name="Rectangle: Rounded Corners 4">
            <a:extLst>
              <a:ext uri="{FF2B5EF4-FFF2-40B4-BE49-F238E27FC236}">
                <a16:creationId xmlns:a16="http://schemas.microsoft.com/office/drawing/2014/main" id="{A5570595-6DAE-CFCB-F237-0A749E61B794}"/>
              </a:ext>
            </a:extLst>
          </p:cNvPr>
          <p:cNvSpPr txBox="1"/>
          <p:nvPr/>
        </p:nvSpPr>
        <p:spPr>
          <a:xfrm>
            <a:off x="523444" y="4689230"/>
            <a:ext cx="1991155" cy="1152128"/>
          </a:xfrm>
          <a:prstGeom prst="rect">
            <a:avLst/>
          </a:prstGeom>
          <a:ln>
            <a:solidFill>
              <a:srgbClr val="1EA198"/>
            </a:solidFill>
          </a:ln>
        </p:spPr>
        <p:style>
          <a:lnRef idx="2">
            <a:schemeClr val="accent2"/>
          </a:lnRef>
          <a:fillRef idx="1">
            <a:schemeClr val="lt1"/>
          </a:fillRef>
          <a:effectRef idx="0">
            <a:schemeClr val="accent2"/>
          </a:effectRef>
          <a:fontRef idx="minor">
            <a:schemeClr val="dk1"/>
          </a:fontRef>
        </p:style>
        <p:txBody>
          <a:bodyPr spcFirstLastPara="0" vert="horz" wrap="square" lIns="90000" tIns="90000" rIns="90000" bIns="90000" numCol="1" spcCol="1270" anchor="ctr" anchorCtr="0">
            <a:noAutofit/>
          </a:bodyPr>
          <a:lstStyle/>
          <a:p>
            <a:pPr defTabSz="533400">
              <a:lnSpc>
                <a:spcPct val="90000"/>
              </a:lnSpc>
              <a:spcBef>
                <a:spcPct val="0"/>
              </a:spcBef>
              <a:spcAft>
                <a:spcPct val="35000"/>
              </a:spcAft>
            </a:pPr>
            <a:r>
              <a:rPr lang="en-GB" b="1" kern="1200"/>
              <a:t>Total </a:t>
            </a:r>
            <a:r>
              <a:rPr lang="en-GB" b="1"/>
              <a:t>funds secured to </a:t>
            </a:r>
            <a:r>
              <a:rPr lang="en-GB" b="1" kern="1200"/>
              <a:t>date  </a:t>
            </a:r>
          </a:p>
          <a:p>
            <a:pPr defTabSz="533400">
              <a:lnSpc>
                <a:spcPct val="90000"/>
              </a:lnSpc>
              <a:spcBef>
                <a:spcPct val="0"/>
              </a:spcBef>
              <a:spcAft>
                <a:spcPct val="35000"/>
              </a:spcAft>
            </a:pPr>
            <a:r>
              <a:rPr lang="en-GB" b="1">
                <a:solidFill>
                  <a:srgbClr val="1EA198"/>
                </a:solidFill>
              </a:rPr>
              <a:t>£5,363,238</a:t>
            </a:r>
            <a:endParaRPr lang="en-GB">
              <a:solidFill>
                <a:srgbClr val="1EA198"/>
              </a:solidFill>
            </a:endParaRPr>
          </a:p>
        </p:txBody>
      </p:sp>
      <p:graphicFrame>
        <p:nvGraphicFramePr>
          <p:cNvPr id="6" name="Diagram 5" descr="Year 1 (partial year) 2021/22 £738,000&#10;Year 2 2022/23 £2,096,079&#10;Year 3 2023/24 £1,592,610 &#10;Year 4 (partial year) 2024/25 £936,549&#10;">
            <a:extLst>
              <a:ext uri="{FF2B5EF4-FFF2-40B4-BE49-F238E27FC236}">
                <a16:creationId xmlns:a16="http://schemas.microsoft.com/office/drawing/2014/main" id="{530282C2-C5FC-4665-C8EE-E7ED921DC6B3}"/>
              </a:ext>
            </a:extLst>
          </p:cNvPr>
          <p:cNvGraphicFramePr/>
          <p:nvPr/>
        </p:nvGraphicFramePr>
        <p:xfrm>
          <a:off x="0" y="2989692"/>
          <a:ext cx="12515850" cy="3627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1B9BA99A-0972-2D3E-1297-A32E33F342AC}"/>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C173F2A9-4F57-D6EC-908E-B01C2B6277CA}"/>
              </a:ext>
            </a:extLst>
          </p:cNvPr>
          <p:cNvSpPr>
            <a:spLocks noGrp="1"/>
          </p:cNvSpPr>
          <p:nvPr>
            <p:ph type="sldNum" sz="quarter" idx="12"/>
          </p:nvPr>
        </p:nvSpPr>
        <p:spPr/>
        <p:txBody>
          <a:bodyPr/>
          <a:lstStyle/>
          <a:p>
            <a:fld id="{30A60DCE-9105-48A5-8A92-25C9283756D1}" type="slidenum">
              <a:rPr lang="en-GB" smtClean="0"/>
              <a:pPr/>
              <a:t>11</a:t>
            </a:fld>
            <a:endParaRPr lang="en-GB"/>
          </a:p>
        </p:txBody>
      </p:sp>
    </p:spTree>
    <p:extLst>
      <p:ext uri="{BB962C8B-B14F-4D97-AF65-F5344CB8AC3E}">
        <p14:creationId xmlns:p14="http://schemas.microsoft.com/office/powerpoint/2010/main" val="2122210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D8C09F2-E6C6-4704-A07E-61DF0D24E664}"/>
              </a:ext>
            </a:extLst>
          </p:cNvPr>
          <p:cNvSpPr txBox="1">
            <a:spLocks noGrp="1"/>
          </p:cNvSpPr>
          <p:nvPr>
            <p:ph type="title" idx="4294967295"/>
          </p:nvPr>
        </p:nvSpPr>
        <p:spPr>
          <a:xfrm>
            <a:off x="488125" y="551101"/>
            <a:ext cx="11514141" cy="437864"/>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mj-lt"/>
                <a:ea typeface="+mj-ea"/>
                <a:cs typeface="+mj-cs"/>
              </a:rPr>
              <a:t>Reflections on 2023/24</a:t>
            </a:r>
          </a:p>
        </p:txBody>
      </p:sp>
      <p:sp>
        <p:nvSpPr>
          <p:cNvPr id="2" name="TextBox 1">
            <a:extLst>
              <a:ext uri="{FF2B5EF4-FFF2-40B4-BE49-F238E27FC236}">
                <a16:creationId xmlns:a16="http://schemas.microsoft.com/office/drawing/2014/main" id="{38657932-7C13-C14B-A056-8AC4520D0CD8}"/>
              </a:ext>
            </a:extLst>
          </p:cNvPr>
          <p:cNvSpPr txBox="1"/>
          <p:nvPr/>
        </p:nvSpPr>
        <p:spPr>
          <a:xfrm>
            <a:off x="488125" y="1560529"/>
            <a:ext cx="11122238" cy="4154984"/>
          </a:xfrm>
          <a:prstGeom prst="rect">
            <a:avLst/>
          </a:prstGeom>
          <a:noFill/>
        </p:spPr>
        <p:txBody>
          <a:bodyPr wrap="square" rtlCol="0">
            <a:spAutoFit/>
          </a:bodyPr>
          <a:lstStyle/>
          <a:p>
            <a:pPr marL="0" marR="0" lvl="0" indent="0" algn="l" defTabSz="914400" rtl="0" eaLnBrk="1" fontAlgn="auto" latinLnBrk="0" hangingPunct="1">
              <a:lnSpc>
                <a:spcPct val="100000"/>
              </a:lnSpc>
              <a:spcAft>
                <a:spcPts val="600"/>
              </a:spcAft>
              <a:buClrTx/>
              <a:buSzTx/>
              <a:buFontTx/>
              <a:buNone/>
              <a:tabLst/>
              <a:defRPr/>
            </a:pPr>
            <a:r>
              <a:rPr kumimoji="0" lang="en-GB" sz="1800" b="1" i="0" u="none" strike="noStrike" kern="1200" cap="none" spc="0" normalizeH="0" baseline="0" noProof="0">
                <a:ln>
                  <a:noFill/>
                </a:ln>
                <a:solidFill>
                  <a:srgbClr val="7030A0"/>
                </a:solidFill>
                <a:effectLst/>
                <a:highlight>
                  <a:srgbClr val="FFFFFF"/>
                </a:highlight>
                <a:uLnTx/>
                <a:uFillTx/>
                <a:latin typeface="Century Gothic" panose="020F0302020204030204"/>
                <a:ea typeface="Calibri" panose="020F0502020204030204" pitchFamily="34" charset="0"/>
                <a:cs typeface="Times New Roman" panose="02020603050405020304" pitchFamily="18" charset="0"/>
              </a:rPr>
              <a:t>ICS partners have invested time and effort to better understand and address our care market’s evolving digital needs, preferences and priorities:</a:t>
            </a:r>
          </a:p>
          <a:p>
            <a:pPr marL="285750" marR="0" lvl="0" indent="-285750" fontAlgn="auto">
              <a:lnSpc>
                <a:spcPct val="100000"/>
              </a:lnSpc>
              <a:spcAft>
                <a:spcPts val="600"/>
              </a:spcAft>
              <a:buClrTx/>
              <a:buSzTx/>
              <a:buFont typeface="Arial" panose="020B0604020202020204" pitchFamily="34" charset="0"/>
              <a:buChar char="•"/>
              <a:tabLst/>
              <a:defRPr/>
            </a:pPr>
            <a:r>
              <a:rPr lang="en-GB"/>
              <a:t>Aligning our programme more closely with our local authorities’ objectives, particularly the </a:t>
            </a:r>
            <a:br>
              <a:rPr lang="en-GB"/>
            </a:br>
            <a:r>
              <a:rPr lang="en-GB"/>
              <a:t>Care Act 2014 and What Good Looks Like</a:t>
            </a:r>
          </a:p>
          <a:p>
            <a:pPr marL="285750" marR="0" lvl="0" indent="-285750" fontAlgn="auto">
              <a:lnSpc>
                <a:spcPct val="100000"/>
              </a:lnSpc>
              <a:spcAft>
                <a:spcPts val="600"/>
              </a:spcAft>
              <a:buClrTx/>
              <a:buSzTx/>
              <a:buFont typeface="Arial" panose="020B0604020202020204" pitchFamily="34" charset="0"/>
              <a:buChar char="•"/>
              <a:tabLst/>
              <a:defRPr/>
            </a:pPr>
            <a:r>
              <a:rPr lang="en-GB"/>
              <a:t>Conducting digital needs assessments, involving stakeholders in the redesign process, and aligning objectives with organisational goals and strategic initiatives</a:t>
            </a:r>
          </a:p>
          <a:p>
            <a:pPr marL="285750" marR="0" lvl="0" indent="-285750" fontAlgn="auto">
              <a:lnSpc>
                <a:spcPct val="100000"/>
              </a:lnSpc>
              <a:spcAft>
                <a:spcPts val="600"/>
              </a:spcAft>
              <a:buClrTx/>
              <a:buSzTx/>
              <a:buFont typeface="Arial" panose="020B0604020202020204" pitchFamily="34" charset="0"/>
              <a:buChar char="•"/>
              <a:tabLst/>
              <a:defRPr/>
            </a:pPr>
            <a:r>
              <a:rPr lang="en-GB"/>
              <a:t>Working with stakeholders to evaluate/update governance processes/structure.</a:t>
            </a:r>
          </a:p>
          <a:p>
            <a:pPr marR="0" lvl="0" algn="l" defTabSz="914400" rtl="0" eaLnBrk="1" fontAlgn="auto" latinLnBrk="0" hangingPunct="1">
              <a:lnSpc>
                <a:spcPct val="100000"/>
              </a:lnSpc>
              <a:spcAft>
                <a:spcPts val="600"/>
              </a:spcAft>
              <a:buClrTx/>
              <a:buSzTx/>
              <a:tabLst/>
              <a:defRPr/>
            </a:pPr>
            <a:endParaRPr kumimoji="0" lang="en-GB" sz="1800" b="0" i="0" u="none" strike="noStrike" kern="1200" cap="none" spc="0" normalizeH="0" baseline="0" noProof="0">
              <a:ln>
                <a:noFill/>
              </a:ln>
              <a:solidFill>
                <a:srgbClr val="000000"/>
              </a:solidFill>
              <a:effectLst/>
              <a:highlight>
                <a:srgbClr val="FFFFFF"/>
              </a:highlight>
              <a:uLnTx/>
              <a:uFillTx/>
              <a:latin typeface="Century Gothic" panose="020F0302020204030204"/>
              <a:ea typeface="Calibri" panose="020F0502020204030204" pitchFamily="34" charset="0"/>
              <a:cs typeface="Times New Roman" panose="02020603050405020304" pitchFamily="18" charset="0"/>
            </a:endParaRPr>
          </a:p>
          <a:p>
            <a:pPr>
              <a:spcAft>
                <a:spcPts val="600"/>
              </a:spcAft>
              <a:defRPr/>
            </a:pPr>
            <a:r>
              <a:rPr kumimoji="0" lang="en-GB" sz="1800" b="1" i="0" u="none" strike="noStrike" kern="1200" cap="none" spc="0" normalizeH="0" baseline="0" noProof="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rPr>
              <a:t>I would like to thank the DiSC team, care providers, system suppliers, our community and voluntary services, residents, professionals, BLMK ICS and local authority leadership team for their continuing support. Thanks also to the NHS England and Department of Health and Social Care regional team for their support and guidance.</a:t>
            </a:r>
          </a:p>
          <a:p>
            <a:endParaRPr lang="en-GB"/>
          </a:p>
        </p:txBody>
      </p:sp>
      <p:sp>
        <p:nvSpPr>
          <p:cNvPr id="36" name="Slide Number Placeholder 4">
            <a:extLst>
              <a:ext uri="{FF2B5EF4-FFF2-40B4-BE49-F238E27FC236}">
                <a16:creationId xmlns:a16="http://schemas.microsoft.com/office/drawing/2014/main" id="{2F8972B2-EAFB-9EB8-C784-ADAF9637A6A2}"/>
              </a:ext>
            </a:extLst>
          </p:cNvPr>
          <p:cNvSpPr>
            <a:spLocks noGrp="1"/>
          </p:cNvSpPr>
          <p:nvPr>
            <p:ph type="sldNum" sz="quarter" idx="12"/>
          </p:nvPr>
        </p:nvSpPr>
        <p:spPr>
          <a:xfrm>
            <a:off x="11208568" y="6356350"/>
            <a:ext cx="487208"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12</a:t>
            </a:fld>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sp>
        <p:nvSpPr>
          <p:cNvPr id="4" name="Footer Placeholder 4">
            <a:extLst>
              <a:ext uri="{FF2B5EF4-FFF2-40B4-BE49-F238E27FC236}">
                <a16:creationId xmlns:a16="http://schemas.microsoft.com/office/drawing/2014/main" id="{6CC8CFAD-08E0-B9BA-A09C-17F964526644}"/>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4232880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4CA7B5D-FF1C-73B7-1B01-CEB8CEA6B566}"/>
              </a:ext>
            </a:extLst>
          </p:cNvPr>
          <p:cNvSpPr txBox="1">
            <a:spLocks noGrp="1"/>
          </p:cNvSpPr>
          <p:nvPr>
            <p:ph type="title" idx="4294967295"/>
          </p:nvPr>
        </p:nvSpPr>
        <p:spPr>
          <a:xfrm>
            <a:off x="488125" y="551101"/>
            <a:ext cx="11514141" cy="437864"/>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mj-lt"/>
                <a:ea typeface="+mj-ea"/>
                <a:cs typeface="+mj-cs"/>
              </a:rPr>
              <a:t>Summary of 2023/24</a:t>
            </a:r>
          </a:p>
        </p:txBody>
      </p:sp>
      <p:sp>
        <p:nvSpPr>
          <p:cNvPr id="16" name="TextBox 15">
            <a:extLst>
              <a:ext uri="{FF2B5EF4-FFF2-40B4-BE49-F238E27FC236}">
                <a16:creationId xmlns:a16="http://schemas.microsoft.com/office/drawing/2014/main" id="{37C219E3-8FC3-5172-9F47-6E969FC2CC88}"/>
              </a:ext>
            </a:extLst>
          </p:cNvPr>
          <p:cNvSpPr txBox="1"/>
          <p:nvPr/>
        </p:nvSpPr>
        <p:spPr>
          <a:xfrm>
            <a:off x="523446" y="1407562"/>
            <a:ext cx="6821912" cy="4817533"/>
          </a:xfrm>
          <a:prstGeom prst="rect">
            <a:avLst/>
          </a:prstGeom>
        </p:spPr>
        <p:txBody>
          <a:bodyPr vert="horz" lIns="0" tIns="0" rIns="0" bIns="0" rtlCol="0">
            <a:noAutofit/>
          </a:bodyPr>
          <a:lstStyle/>
          <a:p>
            <a:pPr>
              <a:spcAft>
                <a:spcPts val="600"/>
              </a:spcAft>
              <a:buClr>
                <a:srgbClr val="106FB8"/>
              </a:buClr>
            </a:pPr>
            <a:r>
              <a:rPr lang="en-US" sz="1700">
                <a:solidFill>
                  <a:schemeClr val="tx1">
                    <a:lumMod val="95000"/>
                    <a:lumOff val="5000"/>
                  </a:schemeClr>
                </a:solidFill>
              </a:rPr>
              <a:t>This year, our </a:t>
            </a:r>
            <a:r>
              <a:rPr lang="en-US" sz="1700" b="1">
                <a:solidFill>
                  <a:srgbClr val="7030A0"/>
                </a:solidFill>
              </a:rPr>
              <a:t>focus has been on accelerating the current delivery of our three inter-related workstreams </a:t>
            </a:r>
            <a:r>
              <a:rPr lang="en-US" sz="1700">
                <a:solidFill>
                  <a:schemeClr val="tx1">
                    <a:lumMod val="95000"/>
                    <a:lumOff val="5000"/>
                  </a:schemeClr>
                </a:solidFill>
              </a:rPr>
              <a:t>(see diagram) </a:t>
            </a:r>
            <a:br>
              <a:rPr lang="en-US" sz="1700">
                <a:solidFill>
                  <a:schemeClr val="tx1">
                    <a:lumMod val="95000"/>
                    <a:lumOff val="5000"/>
                  </a:schemeClr>
                </a:solidFill>
              </a:rPr>
            </a:br>
            <a:r>
              <a:rPr lang="en-US" sz="1700" b="1">
                <a:solidFill>
                  <a:schemeClr val="accent1"/>
                </a:solidFill>
              </a:rPr>
              <a:t>– achieving transformative impacts on adult social care and health delivery, promoting interoperability, efficiency, and resident-centred care. </a:t>
            </a:r>
          </a:p>
          <a:p>
            <a:pPr>
              <a:spcAft>
                <a:spcPts val="600"/>
              </a:spcAft>
              <a:buClr>
                <a:srgbClr val="106FB8"/>
              </a:buClr>
            </a:pPr>
            <a:r>
              <a:rPr kumimoji="0" lang="en-US" altLang="en-US" sz="1700" b="0" i="0" u="none" strike="noStrike" cap="none" normalizeH="0" baseline="0">
                <a:ln>
                  <a:noFill/>
                </a:ln>
                <a:solidFill>
                  <a:schemeClr val="tx1"/>
                </a:solidFill>
                <a:effectLst/>
              </a:rPr>
              <a:t>Through collaborative partnerships, innovation, and continuous improvement, we have laid the foundation for </a:t>
            </a:r>
            <a:r>
              <a:rPr kumimoji="0" lang="en-US" altLang="en-US" sz="1700" b="1" i="0" u="none" strike="noStrike" cap="none" normalizeH="0" baseline="0">
                <a:ln>
                  <a:noFill/>
                </a:ln>
                <a:solidFill>
                  <a:srgbClr val="7030A0"/>
                </a:solidFill>
                <a:effectLst/>
              </a:rPr>
              <a:t>a digitally-enabled healthcare system that prioritises residents’ wellbeing and delivers value-based care</a:t>
            </a:r>
            <a:r>
              <a:rPr kumimoji="0" lang="en-US" altLang="en-US" sz="1700" b="0" i="0" u="none" strike="noStrike" cap="none" normalizeH="0" baseline="0">
                <a:ln>
                  <a:noFill/>
                </a:ln>
                <a:solidFill>
                  <a:schemeClr val="tx1"/>
                </a:solidFill>
                <a:effectLst/>
              </a:rPr>
              <a:t>.</a:t>
            </a:r>
            <a:endParaRPr lang="en-US" altLang="en-US" sz="1700"/>
          </a:p>
          <a:p>
            <a:pPr>
              <a:spcAft>
                <a:spcPts val="600"/>
              </a:spcAft>
              <a:buClr>
                <a:srgbClr val="106FB8"/>
              </a:buClr>
            </a:pPr>
            <a:r>
              <a:rPr lang="en-GB" sz="1700">
                <a:effectLst/>
                <a:ea typeface="Calibri" panose="020F0502020204030204" pitchFamily="34" charset="0"/>
                <a:cs typeface="Times New Roman" panose="02020603050405020304" pitchFamily="18" charset="0"/>
              </a:rPr>
              <a:t>As a result of the 2022 </a:t>
            </a:r>
            <a:r>
              <a:rPr lang="en-GB" sz="1700">
                <a:solidFill>
                  <a:srgbClr val="000000"/>
                </a:solidFill>
                <a:effectLst/>
                <a:ea typeface="Calibri" panose="020F0502020204030204" pitchFamily="34" charset="0"/>
                <a:cs typeface="Times New Roman" panose="02020603050405020304" pitchFamily="18" charset="0"/>
              </a:rPr>
              <a:t>Adult Social Care Digital Transformation Fund three-year strategy, </a:t>
            </a:r>
            <a:r>
              <a:rPr lang="en-GB" sz="1700">
                <a:effectLst/>
                <a:ea typeface="Calibri" panose="020F0502020204030204" pitchFamily="34" charset="0"/>
                <a:cs typeface="Times New Roman" panose="02020603050405020304" pitchFamily="18" charset="0"/>
              </a:rPr>
              <a:t>we have delivered </a:t>
            </a:r>
            <a:r>
              <a:rPr lang="en-GB" sz="1700" b="1">
                <a:solidFill>
                  <a:srgbClr val="7030A0"/>
                </a:solidFill>
                <a:effectLst/>
                <a:ea typeface="Calibri" panose="020F0502020204030204" pitchFamily="34" charset="0"/>
                <a:cs typeface="Times New Roman" panose="02020603050405020304" pitchFamily="18" charset="0"/>
              </a:rPr>
              <a:t>significant changes to the use of technology </a:t>
            </a:r>
            <a:r>
              <a:rPr lang="en-GB" sz="1700" b="1">
                <a:solidFill>
                  <a:srgbClr val="7030A0"/>
                </a:solidFill>
                <a:ea typeface="Calibri" panose="020F0502020204030204" pitchFamily="34" charset="0"/>
                <a:cs typeface="Times New Roman" panose="02020603050405020304" pitchFamily="18" charset="0"/>
              </a:rPr>
              <a:t>by adult social care providers in BLMK, </a:t>
            </a:r>
            <a:r>
              <a:rPr lang="en-GB" sz="1700" b="1">
                <a:solidFill>
                  <a:srgbClr val="7030A0"/>
                </a:solidFill>
                <a:effectLst/>
                <a:ea typeface="Calibri" panose="020F0502020204030204" pitchFamily="34" charset="0"/>
                <a:cs typeface="Times New Roman" panose="02020603050405020304" pitchFamily="18" charset="0"/>
              </a:rPr>
              <a:t>and significantly improved our digital footprint</a:t>
            </a:r>
            <a:r>
              <a:rPr lang="en-GB" sz="1700">
                <a:effectLst/>
                <a:ea typeface="Calibri" panose="020F0502020204030204" pitchFamily="34" charset="0"/>
                <a:cs typeface="Times New Roman" panose="02020603050405020304" pitchFamily="18" charset="0"/>
              </a:rPr>
              <a:t>. From a relatively low base in 2022, our approach has positioned us well into becoming more digitally mature across the adult social care partner organisations in BLMK.  </a:t>
            </a:r>
            <a:endParaRPr lang="en-US" sz="1700">
              <a:solidFill>
                <a:schemeClr val="tx1">
                  <a:lumMod val="95000"/>
                  <a:lumOff val="5000"/>
                </a:schemeClr>
              </a:solidFill>
            </a:endParaRPr>
          </a:p>
          <a:p>
            <a:pPr>
              <a:spcAft>
                <a:spcPts val="600"/>
              </a:spcAft>
              <a:buClr>
                <a:srgbClr val="106FB8"/>
              </a:buClr>
            </a:pPr>
            <a:r>
              <a:rPr lang="en-US" sz="1700" b="0" i="0">
                <a:solidFill>
                  <a:schemeClr val="tx1">
                    <a:lumMod val="95000"/>
                    <a:lumOff val="5000"/>
                  </a:schemeClr>
                </a:solidFill>
                <a:effectLst/>
                <a:highlight>
                  <a:srgbClr val="FFFFFF"/>
                </a:highlight>
              </a:rPr>
              <a:t>We ha</a:t>
            </a:r>
            <a:r>
              <a:rPr lang="en-US" sz="1700">
                <a:solidFill>
                  <a:schemeClr val="tx1">
                    <a:lumMod val="95000"/>
                    <a:lumOff val="5000"/>
                  </a:schemeClr>
                </a:solidFill>
                <a:highlight>
                  <a:srgbClr val="FFFFFF"/>
                </a:highlight>
              </a:rPr>
              <a:t>v</a:t>
            </a:r>
            <a:r>
              <a:rPr lang="en-US" sz="1700" b="0" i="0">
                <a:solidFill>
                  <a:schemeClr val="tx1">
                    <a:lumMod val="95000"/>
                    <a:lumOff val="5000"/>
                  </a:schemeClr>
                </a:solidFill>
                <a:effectLst/>
                <a:highlight>
                  <a:srgbClr val="FFFFFF"/>
                </a:highlight>
              </a:rPr>
              <a:t>e </a:t>
            </a:r>
            <a:r>
              <a:rPr lang="en-US" sz="1700" b="1" i="0">
                <a:solidFill>
                  <a:schemeClr val="accent1"/>
                </a:solidFill>
                <a:effectLst/>
                <a:highlight>
                  <a:srgbClr val="FFFFFF"/>
                </a:highlight>
              </a:rPr>
              <a:t>achieved significant milestones and delivered tangible benefits</a:t>
            </a:r>
            <a:r>
              <a:rPr lang="en-US" sz="1700" b="1" i="0">
                <a:solidFill>
                  <a:srgbClr val="00B050"/>
                </a:solidFill>
                <a:effectLst/>
                <a:highlight>
                  <a:srgbClr val="FFFFFF"/>
                </a:highlight>
              </a:rPr>
              <a:t> </a:t>
            </a:r>
            <a:r>
              <a:rPr lang="en-US" sz="1700" b="0" i="0">
                <a:solidFill>
                  <a:schemeClr val="tx1">
                    <a:lumMod val="95000"/>
                    <a:lumOff val="5000"/>
                  </a:schemeClr>
                </a:solidFill>
                <a:effectLst/>
                <a:highlight>
                  <a:srgbClr val="FFFFFF"/>
                </a:highlight>
              </a:rPr>
              <a:t>across various aspects of healthcare delivery. </a:t>
            </a:r>
            <a:endParaRPr lang="en-US" sz="1700">
              <a:solidFill>
                <a:schemeClr val="tx1">
                  <a:lumMod val="95000"/>
                  <a:lumOff val="5000"/>
                </a:schemeClr>
              </a:solidFill>
            </a:endParaRPr>
          </a:p>
        </p:txBody>
      </p:sp>
      <p:grpSp>
        <p:nvGrpSpPr>
          <p:cNvPr id="5" name="Group 4" descr="Diagram showing the three workstreams: remote monitoring, falls prevention and digital records">
            <a:extLst>
              <a:ext uri="{FF2B5EF4-FFF2-40B4-BE49-F238E27FC236}">
                <a16:creationId xmlns:a16="http://schemas.microsoft.com/office/drawing/2014/main" id="{BF19A859-D6EB-C3B3-D273-A18A6943EFE4}"/>
              </a:ext>
            </a:extLst>
          </p:cNvPr>
          <p:cNvGrpSpPr/>
          <p:nvPr/>
        </p:nvGrpSpPr>
        <p:grpSpPr>
          <a:xfrm>
            <a:off x="7172997" y="1727174"/>
            <a:ext cx="4495558" cy="4178307"/>
            <a:chOff x="-96688" y="2691160"/>
            <a:chExt cx="5144120" cy="3474145"/>
          </a:xfrm>
        </p:grpSpPr>
        <p:grpSp>
          <p:nvGrpSpPr>
            <p:cNvPr id="6" name="Group 5">
              <a:extLst>
                <a:ext uri="{FF2B5EF4-FFF2-40B4-BE49-F238E27FC236}">
                  <a16:creationId xmlns:a16="http://schemas.microsoft.com/office/drawing/2014/main" id="{969CB8E8-85D6-EB47-F1AC-3CDE0A897F11}"/>
                </a:ext>
              </a:extLst>
            </p:cNvPr>
            <p:cNvGrpSpPr/>
            <p:nvPr/>
          </p:nvGrpSpPr>
          <p:grpSpPr>
            <a:xfrm>
              <a:off x="-96688" y="2963711"/>
              <a:ext cx="5144120" cy="3201594"/>
              <a:chOff x="339812" y="2963711"/>
              <a:chExt cx="5144120" cy="3201594"/>
            </a:xfrm>
          </p:grpSpPr>
          <p:graphicFrame>
            <p:nvGraphicFramePr>
              <p:cNvPr id="18" name="Diagram 17">
                <a:extLst>
                  <a:ext uri="{FF2B5EF4-FFF2-40B4-BE49-F238E27FC236}">
                    <a16:creationId xmlns:a16="http://schemas.microsoft.com/office/drawing/2014/main" id="{49EDD8B8-F204-74F4-9C64-63697F848CDA}"/>
                  </a:ext>
                </a:extLst>
              </p:cNvPr>
              <p:cNvGraphicFramePr/>
              <p:nvPr/>
            </p:nvGraphicFramePr>
            <p:xfrm>
              <a:off x="339812" y="2963711"/>
              <a:ext cx="5144120" cy="3201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Box 18">
                <a:extLst>
                  <a:ext uri="{FF2B5EF4-FFF2-40B4-BE49-F238E27FC236}">
                    <a16:creationId xmlns:a16="http://schemas.microsoft.com/office/drawing/2014/main" id="{31E6E014-E5F3-8091-DFB0-3DF467B3FB8C}"/>
                  </a:ext>
                </a:extLst>
              </p:cNvPr>
              <p:cNvSpPr txBox="1"/>
              <p:nvPr/>
            </p:nvSpPr>
            <p:spPr>
              <a:xfrm>
                <a:off x="2486495" y="3448579"/>
                <a:ext cx="1322926" cy="43504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Century Gothic" panose="020F0302020204030204"/>
                    <a:ea typeface="+mn-ea"/>
                    <a:cs typeface="+mn-cs"/>
                  </a:rPr>
                  <a:t>Remote monitoring</a:t>
                </a:r>
              </a:p>
            </p:txBody>
          </p:sp>
          <p:sp>
            <p:nvSpPr>
              <p:cNvPr id="20" name="TextBox 19">
                <a:extLst>
                  <a:ext uri="{FF2B5EF4-FFF2-40B4-BE49-F238E27FC236}">
                    <a16:creationId xmlns:a16="http://schemas.microsoft.com/office/drawing/2014/main" id="{BF529341-475A-8DEB-AE8B-039495874014}"/>
                  </a:ext>
                </a:extLst>
              </p:cNvPr>
              <p:cNvSpPr txBox="1"/>
              <p:nvPr/>
            </p:nvSpPr>
            <p:spPr>
              <a:xfrm>
                <a:off x="1613670" y="4373165"/>
                <a:ext cx="1322926" cy="43504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Century Gothic" panose="020F0302020204030204"/>
                    <a:ea typeface="+mn-ea"/>
                    <a:cs typeface="+mn-cs"/>
                  </a:rPr>
                  <a:t>Falls prevention</a:t>
                </a:r>
              </a:p>
            </p:txBody>
          </p:sp>
        </p:grpSp>
        <p:grpSp>
          <p:nvGrpSpPr>
            <p:cNvPr id="7" name="Group 6">
              <a:extLst>
                <a:ext uri="{FF2B5EF4-FFF2-40B4-BE49-F238E27FC236}">
                  <a16:creationId xmlns:a16="http://schemas.microsoft.com/office/drawing/2014/main" id="{C2A06162-4749-0A74-7367-86DFDA2B2B03}"/>
                </a:ext>
              </a:extLst>
            </p:cNvPr>
            <p:cNvGrpSpPr/>
            <p:nvPr/>
          </p:nvGrpSpPr>
          <p:grpSpPr>
            <a:xfrm>
              <a:off x="297269" y="2691160"/>
              <a:ext cx="3021384" cy="3364731"/>
              <a:chOff x="297269" y="2691160"/>
              <a:chExt cx="3021384" cy="3364731"/>
            </a:xfrm>
          </p:grpSpPr>
          <p:grpSp>
            <p:nvGrpSpPr>
              <p:cNvPr id="8" name="Group 7">
                <a:extLst>
                  <a:ext uri="{FF2B5EF4-FFF2-40B4-BE49-F238E27FC236}">
                    <a16:creationId xmlns:a16="http://schemas.microsoft.com/office/drawing/2014/main" id="{8F2909A9-5E47-73B6-7DF1-2058F896D627}"/>
                  </a:ext>
                </a:extLst>
              </p:cNvPr>
              <p:cNvGrpSpPr/>
              <p:nvPr/>
            </p:nvGrpSpPr>
            <p:grpSpPr>
              <a:xfrm>
                <a:off x="2686959" y="2691160"/>
                <a:ext cx="631694" cy="480157"/>
                <a:chOff x="2686959" y="2691160"/>
                <a:chExt cx="631694" cy="480157"/>
              </a:xfrm>
            </p:grpSpPr>
            <p:sp>
              <p:nvSpPr>
                <p:cNvPr id="15" name="Oval 14">
                  <a:extLst>
                    <a:ext uri="{FF2B5EF4-FFF2-40B4-BE49-F238E27FC236}">
                      <a16:creationId xmlns:a16="http://schemas.microsoft.com/office/drawing/2014/main" id="{EB6CB8C3-24ED-45E2-4ADB-E4CFE12D1BE9}"/>
                    </a:ext>
                  </a:extLst>
                </p:cNvPr>
                <p:cNvSpPr/>
                <p:nvPr/>
              </p:nvSpPr>
              <p:spPr>
                <a:xfrm>
                  <a:off x="2686959" y="2691160"/>
                  <a:ext cx="631694" cy="480157"/>
                </a:xfrm>
                <a:prstGeom prst="ellipse">
                  <a:avLst/>
                </a:prstGeom>
                <a:solidFill>
                  <a:schemeClr val="accent3">
                    <a:lumMod val="20000"/>
                    <a:lumOff val="80000"/>
                  </a:schemeClr>
                </a:solid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17" name="Graphic 16" descr="Research with solid fill">
                  <a:extLst>
                    <a:ext uri="{FF2B5EF4-FFF2-40B4-BE49-F238E27FC236}">
                      <a16:creationId xmlns:a16="http://schemas.microsoft.com/office/drawing/2014/main" id="{241A3E4C-4C7F-6546-E0A0-653FD798332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63730" y="2751028"/>
                  <a:ext cx="468575" cy="366066"/>
                </a:xfrm>
                <a:prstGeom prst="rect">
                  <a:avLst/>
                </a:prstGeom>
              </p:spPr>
            </p:pic>
          </p:grpSp>
          <p:grpSp>
            <p:nvGrpSpPr>
              <p:cNvPr id="9" name="Group 8">
                <a:extLst>
                  <a:ext uri="{FF2B5EF4-FFF2-40B4-BE49-F238E27FC236}">
                    <a16:creationId xmlns:a16="http://schemas.microsoft.com/office/drawing/2014/main" id="{607359A4-34DE-5F86-2000-4B212D44A4E2}"/>
                  </a:ext>
                </a:extLst>
              </p:cNvPr>
              <p:cNvGrpSpPr/>
              <p:nvPr/>
            </p:nvGrpSpPr>
            <p:grpSpPr>
              <a:xfrm>
                <a:off x="297269" y="4720418"/>
                <a:ext cx="683170" cy="486939"/>
                <a:chOff x="297269" y="4720418"/>
                <a:chExt cx="683170" cy="486939"/>
              </a:xfrm>
            </p:grpSpPr>
            <p:sp>
              <p:nvSpPr>
                <p:cNvPr id="13" name="Oval 12">
                  <a:extLst>
                    <a:ext uri="{FF2B5EF4-FFF2-40B4-BE49-F238E27FC236}">
                      <a16:creationId xmlns:a16="http://schemas.microsoft.com/office/drawing/2014/main" id="{EF97EE0C-4211-F603-85C8-045D5C1592E8}"/>
                    </a:ext>
                  </a:extLst>
                </p:cNvPr>
                <p:cNvSpPr/>
                <p:nvPr/>
              </p:nvSpPr>
              <p:spPr>
                <a:xfrm>
                  <a:off x="297269" y="4720418"/>
                  <a:ext cx="683170" cy="486939"/>
                </a:xfrm>
                <a:prstGeom prst="ellipse">
                  <a:avLst/>
                </a:prstGeom>
                <a:solidFill>
                  <a:schemeClr val="accent5">
                    <a:lumMod val="20000"/>
                    <a:lumOff val="80000"/>
                  </a:schemeClr>
                </a:solid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14" name="Graphic 13" descr="Man with cane with solid fill">
                  <a:extLst>
                    <a:ext uri="{FF2B5EF4-FFF2-40B4-BE49-F238E27FC236}">
                      <a16:creationId xmlns:a16="http://schemas.microsoft.com/office/drawing/2014/main" id="{E986273A-51F7-F1D5-D872-0747027CF1E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86522" y="4768194"/>
                  <a:ext cx="528997" cy="393508"/>
                </a:xfrm>
                <a:prstGeom prst="rect">
                  <a:avLst/>
                </a:prstGeom>
              </p:spPr>
            </p:pic>
          </p:grpSp>
          <p:grpSp>
            <p:nvGrpSpPr>
              <p:cNvPr id="10" name="Group 9">
                <a:extLst>
                  <a:ext uri="{FF2B5EF4-FFF2-40B4-BE49-F238E27FC236}">
                    <a16:creationId xmlns:a16="http://schemas.microsoft.com/office/drawing/2014/main" id="{7A9E31B2-F250-D590-54C4-15ADE1FCF1E9}"/>
                  </a:ext>
                </a:extLst>
              </p:cNvPr>
              <p:cNvGrpSpPr/>
              <p:nvPr/>
            </p:nvGrpSpPr>
            <p:grpSpPr>
              <a:xfrm>
                <a:off x="1543997" y="5551835"/>
                <a:ext cx="740085" cy="504056"/>
                <a:chOff x="1543997" y="5551835"/>
                <a:chExt cx="740085" cy="504056"/>
              </a:xfrm>
            </p:grpSpPr>
            <p:sp>
              <p:nvSpPr>
                <p:cNvPr id="11" name="Oval 10">
                  <a:extLst>
                    <a:ext uri="{FF2B5EF4-FFF2-40B4-BE49-F238E27FC236}">
                      <a16:creationId xmlns:a16="http://schemas.microsoft.com/office/drawing/2014/main" id="{4D6C5AB8-1CB5-5F2F-0B88-3B0021F3B177}"/>
                    </a:ext>
                  </a:extLst>
                </p:cNvPr>
                <p:cNvSpPr/>
                <p:nvPr/>
              </p:nvSpPr>
              <p:spPr>
                <a:xfrm>
                  <a:off x="1543997" y="5551835"/>
                  <a:ext cx="740085" cy="504056"/>
                </a:xfrm>
                <a:prstGeom prst="ellipse">
                  <a:avLst/>
                </a:prstGeom>
                <a:solidFill>
                  <a:schemeClr val="accent1">
                    <a:lumMod val="20000"/>
                    <a:lumOff val="80000"/>
                  </a:schemeClr>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12" name="Graphic 11" descr="Cloud Computing with solid fill">
                  <a:extLst>
                    <a:ext uri="{FF2B5EF4-FFF2-40B4-BE49-F238E27FC236}">
                      <a16:creationId xmlns:a16="http://schemas.microsoft.com/office/drawing/2014/main" id="{39397EF4-737F-E96E-C8BB-5ED2C04123F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673295" y="5588746"/>
                  <a:ext cx="521461" cy="421524"/>
                </a:xfrm>
                <a:prstGeom prst="rect">
                  <a:avLst/>
                </a:prstGeom>
              </p:spPr>
            </p:pic>
          </p:grpSp>
        </p:grpSp>
      </p:grpSp>
      <p:sp>
        <p:nvSpPr>
          <p:cNvPr id="3" name="Footer Placeholder 2">
            <a:extLst>
              <a:ext uri="{FF2B5EF4-FFF2-40B4-BE49-F238E27FC236}">
                <a16:creationId xmlns:a16="http://schemas.microsoft.com/office/drawing/2014/main" id="{E4690864-22D9-FD07-2C79-6467CEA45A07}"/>
              </a:ext>
            </a:extLst>
          </p:cNvPr>
          <p:cNvSpPr>
            <a:spLocks noGrp="1"/>
          </p:cNvSpPr>
          <p:nvPr>
            <p:ph type="ftr" sz="quarter" idx="11"/>
          </p:nvPr>
        </p:nvSpPr>
        <p:spPr>
          <a:xfrm>
            <a:off x="523445" y="6321714"/>
            <a:ext cx="7403008" cy="365125"/>
          </a:xfrm>
        </p:spPr>
        <p:txBody>
          <a:bodyPr vert="horz" lIns="0" tIns="0" rIns="0" bIns="0" rtlCol="0" anchor="ctr">
            <a:normAutofit/>
          </a:bodyPr>
          <a:lstStyle/>
          <a:p>
            <a:pPr>
              <a:spcAft>
                <a:spcPts val="600"/>
              </a:spcAft>
            </a:pPr>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7B09FC6A-5B78-B2A4-2946-2567D61D0CC7}"/>
              </a:ext>
            </a:extLst>
          </p:cNvPr>
          <p:cNvSpPr>
            <a:spLocks noGrp="1"/>
          </p:cNvSpPr>
          <p:nvPr>
            <p:ph type="sldNum" sz="quarter" idx="12"/>
          </p:nvPr>
        </p:nvSpPr>
        <p:spPr>
          <a:xfrm>
            <a:off x="11208568" y="6356350"/>
            <a:ext cx="487208" cy="365125"/>
          </a:xfrm>
        </p:spPr>
        <p:txBody>
          <a:bodyPr vert="horz" lIns="0" tIns="0" rIns="0" bIns="0" rtlCol="0" anchor="ctr">
            <a:normAutofit/>
          </a:bodyPr>
          <a:lstStyle/>
          <a:p>
            <a:pPr>
              <a:spcAft>
                <a:spcPts val="600"/>
              </a:spcAft>
            </a:pPr>
            <a:fld id="{30A60DCE-9105-48A5-8A92-25C9283756D1}" type="slidenum">
              <a:rPr lang="en-GB" smtClean="0"/>
              <a:pPr>
                <a:spcAft>
                  <a:spcPts val="600"/>
                </a:spcAft>
              </a:pPr>
              <a:t>13</a:t>
            </a:fld>
            <a:endParaRPr lang="en-GB"/>
          </a:p>
        </p:txBody>
      </p:sp>
    </p:spTree>
    <p:extLst>
      <p:ext uri="{BB962C8B-B14F-4D97-AF65-F5344CB8AC3E}">
        <p14:creationId xmlns:p14="http://schemas.microsoft.com/office/powerpoint/2010/main" val="2229710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0E71B4F-BB3C-06EA-20A2-75E5A2AB5247}"/>
              </a:ext>
            </a:extLst>
          </p:cNvPr>
          <p:cNvSpPr txBox="1">
            <a:spLocks noGrp="1"/>
          </p:cNvSpPr>
          <p:nvPr>
            <p:ph type="title" idx="4294967295"/>
          </p:nvPr>
        </p:nvSpPr>
        <p:spPr>
          <a:xfrm>
            <a:off x="488125" y="551101"/>
            <a:ext cx="11514141" cy="437864"/>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mj-lt"/>
                <a:ea typeface="+mj-ea"/>
                <a:cs typeface="+mj-cs"/>
              </a:rPr>
              <a:t>Key highlights</a:t>
            </a:r>
          </a:p>
        </p:txBody>
      </p:sp>
      <p:sp>
        <p:nvSpPr>
          <p:cNvPr id="4" name="Title 3">
            <a:extLst>
              <a:ext uri="{FF2B5EF4-FFF2-40B4-BE49-F238E27FC236}">
                <a16:creationId xmlns:a16="http://schemas.microsoft.com/office/drawing/2014/main" id="{24B7A3A4-8045-E6EA-BA8F-58F58E8834D1}"/>
              </a:ext>
            </a:extLst>
          </p:cNvPr>
          <p:cNvSpPr>
            <a:spLocks/>
          </p:cNvSpPr>
          <p:nvPr/>
        </p:nvSpPr>
        <p:spPr>
          <a:xfrm>
            <a:off x="523445" y="1192559"/>
            <a:ext cx="11396025" cy="941116"/>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1600" b="1" i="0" u="none" strike="noStrike" kern="1200" cap="none" spc="0" normalizeH="0" baseline="0" noProof="0">
                <a:ln>
                  <a:noFill/>
                </a:ln>
                <a:solidFill>
                  <a:schemeClr val="tx2"/>
                </a:solidFill>
                <a:effectLst/>
                <a:uLnTx/>
                <a:uFillTx/>
                <a:latin typeface="+mj-lt"/>
                <a:ea typeface="+mj-ea"/>
                <a:cs typeface="+mj-cs"/>
              </a:rPr>
              <a:t>As we reflect on our journey, we celebrate the progress made in enhancing access, coordination, and quality of care for individuals across our communities. 2023/24 has been a transformative year, marked by significant achievements and impactful outcomes in advancing digital solutions for adult social care. </a:t>
            </a:r>
          </a:p>
        </p:txBody>
      </p:sp>
      <p:sp>
        <p:nvSpPr>
          <p:cNvPr id="2" name="Content Placeholder 1">
            <a:extLst>
              <a:ext uri="{FF2B5EF4-FFF2-40B4-BE49-F238E27FC236}">
                <a16:creationId xmlns:a16="http://schemas.microsoft.com/office/drawing/2014/main" id="{FE263786-0ED6-29F3-306B-FCDB2561E51E}"/>
              </a:ext>
            </a:extLst>
          </p:cNvPr>
          <p:cNvSpPr>
            <a:spLocks noGrp="1"/>
          </p:cNvSpPr>
          <p:nvPr>
            <p:ph sz="half" idx="1"/>
          </p:nvPr>
        </p:nvSpPr>
        <p:spPr>
          <a:xfrm>
            <a:off x="523445" y="2220996"/>
            <a:ext cx="11396025" cy="4281340"/>
          </a:xfrm>
        </p:spPr>
        <p:txBody>
          <a:bodyPr>
            <a:noAutofit/>
          </a:bodyPr>
          <a:lstStyle/>
          <a:p>
            <a:pPr marL="288000" indent="-288000" algn="l">
              <a:spcAft>
                <a:spcPts val="600"/>
              </a:spcAft>
              <a:buClr>
                <a:srgbClr val="00B050"/>
              </a:buClr>
              <a:buFont typeface="Wingdings" panose="05000000000000000000" pitchFamily="2" charset="2"/>
              <a:buChar char="ü"/>
            </a:pPr>
            <a:r>
              <a:rPr lang="en-GB" sz="1600" b="0" i="0">
                <a:solidFill>
                  <a:srgbClr val="0D0D0D"/>
                </a:solidFill>
                <a:effectLst/>
                <a:highlight>
                  <a:srgbClr val="FFFFFF"/>
                </a:highlight>
                <a:latin typeface="+mj-lt"/>
              </a:rPr>
              <a:t>Secured additional funding to expand </a:t>
            </a:r>
            <a:r>
              <a:rPr lang="en-GB" sz="1600" b="1">
                <a:solidFill>
                  <a:srgbClr val="7030A0"/>
                </a:solidFill>
                <a:effectLst/>
                <a:highlight>
                  <a:srgbClr val="FFFFFF"/>
                </a:highlight>
                <a:latin typeface="+mj-lt"/>
              </a:rPr>
              <a:t>remote monitoring </a:t>
            </a:r>
            <a:r>
              <a:rPr lang="en-GB" sz="1600" b="0" i="0">
                <a:solidFill>
                  <a:srgbClr val="0D0D0D"/>
                </a:solidFill>
                <a:effectLst/>
                <a:highlight>
                  <a:srgbClr val="FFFFFF"/>
                </a:highlight>
                <a:latin typeface="+mj-lt"/>
              </a:rPr>
              <a:t>across BLMK </a:t>
            </a:r>
            <a:r>
              <a:rPr lang="en-GB" sz="1600">
                <a:solidFill>
                  <a:srgbClr val="0D0D0D"/>
                </a:solidFill>
                <a:highlight>
                  <a:srgbClr val="FFFFFF"/>
                </a:highlight>
                <a:latin typeface="+mj-lt"/>
              </a:rPr>
              <a:t>I</a:t>
            </a:r>
            <a:r>
              <a:rPr lang="en-GB" sz="1600" b="0" i="0">
                <a:solidFill>
                  <a:srgbClr val="0D0D0D"/>
                </a:solidFill>
                <a:effectLst/>
                <a:highlight>
                  <a:srgbClr val="FFFFFF"/>
                </a:highlight>
                <a:latin typeface="+mj-lt"/>
              </a:rPr>
              <a:t>CS </a:t>
            </a:r>
          </a:p>
          <a:p>
            <a:pPr marL="288000" indent="-288000" algn="l">
              <a:spcAft>
                <a:spcPts val="600"/>
              </a:spcAft>
              <a:buClr>
                <a:srgbClr val="00B050"/>
              </a:buClr>
              <a:buFont typeface="Wingdings" panose="05000000000000000000" pitchFamily="2" charset="2"/>
              <a:buChar char="ü"/>
            </a:pPr>
            <a:r>
              <a:rPr lang="en-GB" sz="1600" b="0" i="0">
                <a:solidFill>
                  <a:srgbClr val="0D0D0D"/>
                </a:solidFill>
                <a:effectLst/>
                <a:highlight>
                  <a:srgbClr val="FFFFFF"/>
                </a:highlight>
                <a:latin typeface="+mj-lt"/>
              </a:rPr>
              <a:t>Achieved the 80% national </a:t>
            </a:r>
            <a:r>
              <a:rPr lang="en-GB" sz="1600" b="1" i="0">
                <a:solidFill>
                  <a:srgbClr val="7030A0"/>
                </a:solidFill>
                <a:effectLst/>
                <a:highlight>
                  <a:srgbClr val="FFFFFF"/>
                </a:highlight>
                <a:latin typeface="+mj-lt"/>
              </a:rPr>
              <a:t>Digital Social Care Records</a:t>
            </a:r>
            <a:r>
              <a:rPr lang="en-GB" sz="1600" b="0" i="0">
                <a:solidFill>
                  <a:srgbClr val="0D0D0D"/>
                </a:solidFill>
                <a:effectLst/>
                <a:highlight>
                  <a:srgbClr val="FFFFFF"/>
                </a:highlight>
                <a:latin typeface="+mj-lt"/>
              </a:rPr>
              <a:t> target</a:t>
            </a:r>
          </a:p>
          <a:p>
            <a:pPr marL="288000" indent="-288000" algn="l">
              <a:spcAft>
                <a:spcPts val="600"/>
              </a:spcAft>
              <a:buClr>
                <a:srgbClr val="00B050"/>
              </a:buClr>
              <a:buFont typeface="Wingdings" panose="05000000000000000000" pitchFamily="2" charset="2"/>
              <a:buChar char="ü"/>
            </a:pPr>
            <a:r>
              <a:rPr lang="en-GB" sz="1600" b="0" i="0">
                <a:solidFill>
                  <a:srgbClr val="0D0D0D"/>
                </a:solidFill>
                <a:effectLst/>
                <a:highlight>
                  <a:srgbClr val="FFFFFF"/>
                </a:highlight>
                <a:latin typeface="+mj-lt"/>
              </a:rPr>
              <a:t>Engaged with </a:t>
            </a:r>
            <a:r>
              <a:rPr lang="en-GB" sz="1600" b="1">
                <a:solidFill>
                  <a:srgbClr val="7030A0"/>
                </a:solidFill>
                <a:effectLst/>
                <a:highlight>
                  <a:srgbClr val="FFFFFF"/>
                </a:highlight>
                <a:latin typeface="+mj-lt"/>
              </a:rPr>
              <a:t>stakeholders</a:t>
            </a:r>
            <a:r>
              <a:rPr lang="en-GB" sz="1600" b="0" i="0">
                <a:solidFill>
                  <a:srgbClr val="0D0D0D"/>
                </a:solidFill>
                <a:effectLst/>
                <a:highlight>
                  <a:srgbClr val="FFFFFF"/>
                </a:highlight>
                <a:latin typeface="+mj-lt"/>
              </a:rPr>
              <a:t> from diverse backgrounds, fostering collaboration and partnership to drive innovation and address key challenges in the social care landscape</a:t>
            </a:r>
          </a:p>
          <a:p>
            <a:pPr marL="288000" indent="-288000" algn="l">
              <a:spcAft>
                <a:spcPts val="600"/>
              </a:spcAft>
              <a:buClr>
                <a:srgbClr val="00B050"/>
              </a:buClr>
              <a:buFont typeface="Wingdings" panose="05000000000000000000" pitchFamily="2" charset="2"/>
              <a:buChar char="ü"/>
            </a:pPr>
            <a:r>
              <a:rPr lang="en-GB" sz="1600">
                <a:latin typeface="+mj-lt"/>
                <a:ea typeface="Times New Roman" panose="02020603050405020304" pitchFamily="18" charset="0"/>
              </a:rPr>
              <a:t>Coordinated the successful </a:t>
            </a:r>
            <a:r>
              <a:rPr lang="en-GB" sz="1600" b="1">
                <a:solidFill>
                  <a:srgbClr val="7030A0"/>
                </a:solidFill>
                <a:latin typeface="+mj-lt"/>
                <a:ea typeface="Times New Roman" panose="02020603050405020304" pitchFamily="18" charset="0"/>
              </a:rPr>
              <a:t>Accelerating Reform Fund (ARF) bid of </a:t>
            </a:r>
            <a:r>
              <a:rPr lang="en-GB" sz="1600" b="1" i="0" u="none">
                <a:solidFill>
                  <a:srgbClr val="7030A0"/>
                </a:solidFill>
                <a:latin typeface="+mj-lt"/>
              </a:rPr>
              <a:t>£795,750 plus £300,000 </a:t>
            </a:r>
            <a:r>
              <a:rPr lang="en-GB" sz="1600" b="0" i="0" u="none">
                <a:latin typeface="+mj-lt"/>
              </a:rPr>
              <a:t>set up cost </a:t>
            </a:r>
            <a:r>
              <a:rPr lang="en-GB" sz="1600">
                <a:latin typeface="+mj-lt"/>
                <a:ea typeface="Times New Roman" panose="02020603050405020304" pitchFamily="18" charset="0"/>
              </a:rPr>
              <a:t>on behalf of the four local authorities</a:t>
            </a:r>
          </a:p>
          <a:p>
            <a:pPr marL="288000" indent="-288000" defTabSz="622300">
              <a:spcBef>
                <a:spcPct val="0"/>
              </a:spcBef>
              <a:spcAft>
                <a:spcPts val="600"/>
              </a:spcAft>
              <a:buClr>
                <a:srgbClr val="00B050"/>
              </a:buClr>
              <a:buFont typeface="Wingdings" panose="05000000000000000000" pitchFamily="2" charset="2"/>
              <a:buChar char="ü"/>
            </a:pPr>
            <a:r>
              <a:rPr lang="en-GB" sz="1600" kern="1200">
                <a:solidFill>
                  <a:schemeClr val="tx1">
                    <a:lumMod val="95000"/>
                    <a:lumOff val="5000"/>
                  </a:schemeClr>
                </a:solidFill>
                <a:latin typeface="+mj-lt"/>
              </a:rPr>
              <a:t>Shortlisted at the </a:t>
            </a:r>
            <a:r>
              <a:rPr lang="en-GB" sz="1600" b="1">
                <a:solidFill>
                  <a:srgbClr val="7030A0"/>
                </a:solidFill>
                <a:latin typeface="+mj-lt"/>
              </a:rPr>
              <a:t>HSJ Digital Awards 2023 </a:t>
            </a:r>
            <a:r>
              <a:rPr lang="en-GB" sz="1600" kern="1200">
                <a:solidFill>
                  <a:schemeClr val="tx1">
                    <a:lumMod val="95000"/>
                    <a:lumOff val="5000"/>
                  </a:schemeClr>
                </a:solidFill>
                <a:latin typeface="+mj-lt"/>
              </a:rPr>
              <a:t>in the ‘Connecting health and social care through Digital’ category </a:t>
            </a:r>
          </a:p>
          <a:p>
            <a:pPr marL="288000" indent="-288000" defTabSz="622300">
              <a:spcBef>
                <a:spcPct val="0"/>
              </a:spcBef>
              <a:spcAft>
                <a:spcPts val="600"/>
              </a:spcAft>
              <a:buClr>
                <a:srgbClr val="00B050"/>
              </a:buClr>
              <a:buFont typeface="Wingdings" panose="05000000000000000000" pitchFamily="2" charset="2"/>
              <a:buChar char="ü"/>
            </a:pPr>
            <a:r>
              <a:rPr lang="en-GB" sz="1600" b="0" i="0">
                <a:solidFill>
                  <a:srgbClr val="0D0D0D"/>
                </a:solidFill>
                <a:effectLst/>
                <a:highlight>
                  <a:srgbClr val="FFFFFF"/>
                </a:highlight>
                <a:latin typeface="+mj-lt"/>
              </a:rPr>
              <a:t>Secured</a:t>
            </a:r>
            <a:r>
              <a:rPr lang="en-GB" sz="1600" b="1" i="1" kern="1200">
                <a:solidFill>
                  <a:schemeClr val="accent5"/>
                </a:solidFill>
                <a:latin typeface="+mj-lt"/>
              </a:rPr>
              <a:t> </a:t>
            </a:r>
            <a:r>
              <a:rPr lang="en-GB" sz="1600" b="1">
                <a:solidFill>
                  <a:srgbClr val="7030A0"/>
                </a:solidFill>
                <a:latin typeface="+mj-lt"/>
              </a:rPr>
              <a:t>£1.1 million to develop the Enhancing Wellbeing through Digital programme </a:t>
            </a:r>
            <a:r>
              <a:rPr lang="en-GB" sz="1600">
                <a:latin typeface="+mj-lt"/>
              </a:rPr>
              <a:t>– introducing PainChek and RoboPets</a:t>
            </a:r>
            <a:endParaRPr lang="en-GB" sz="1600">
              <a:solidFill>
                <a:srgbClr val="000000"/>
              </a:solidFill>
              <a:latin typeface="Century Gothic" panose="020F0302020204030204"/>
              <a:ea typeface="Times New Roman" panose="02020603050405020304" pitchFamily="18" charset="0"/>
            </a:endParaRPr>
          </a:p>
          <a:p>
            <a:pPr marL="288000" indent="-288000" defTabSz="622300">
              <a:spcBef>
                <a:spcPct val="0"/>
              </a:spcBef>
              <a:spcAft>
                <a:spcPts val="600"/>
              </a:spcAft>
              <a:buClr>
                <a:srgbClr val="00B050"/>
              </a:buClr>
              <a:buFont typeface="Wingdings" panose="05000000000000000000" pitchFamily="2" charset="2"/>
              <a:buChar char="ü"/>
            </a:pPr>
            <a:r>
              <a:rPr kumimoji="0" lang="en-GB" sz="1600" b="0" i="0" u="none" strike="noStrike" kern="1200" cap="none" spc="0" normalizeH="0" baseline="0" noProof="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rPr>
              <a:t>Agreed the DiSC Year 3 plan funding of £400k</a:t>
            </a:r>
          </a:p>
          <a:p>
            <a:pPr marL="288000" indent="-288000" defTabSz="622300">
              <a:spcBef>
                <a:spcPct val="0"/>
              </a:spcBef>
              <a:spcAft>
                <a:spcPts val="600"/>
              </a:spcAft>
              <a:buClr>
                <a:srgbClr val="00B050"/>
              </a:buClr>
              <a:buFont typeface="Wingdings" panose="05000000000000000000" pitchFamily="2" charset="2"/>
              <a:buChar char="ü"/>
            </a:pPr>
            <a:r>
              <a:rPr lang="en-GB" sz="1600">
                <a:latin typeface="+mj-lt"/>
              </a:rPr>
              <a:t>Invited to participate in a </a:t>
            </a:r>
            <a:r>
              <a:rPr lang="en-GB" sz="1600" b="1">
                <a:solidFill>
                  <a:srgbClr val="7030A0"/>
                </a:solidFill>
                <a:latin typeface="+mj-lt"/>
              </a:rPr>
              <a:t>national DSCR Research initiative  </a:t>
            </a:r>
          </a:p>
          <a:p>
            <a:pPr marL="288000" indent="-288000" defTabSz="622300">
              <a:spcBef>
                <a:spcPct val="0"/>
              </a:spcBef>
              <a:spcAft>
                <a:spcPts val="600"/>
              </a:spcAft>
              <a:buClr>
                <a:srgbClr val="00B050"/>
              </a:buClr>
              <a:buFont typeface="Wingdings" panose="05000000000000000000" pitchFamily="2" charset="2"/>
              <a:buChar char="ü"/>
            </a:pPr>
            <a:r>
              <a:rPr lang="en-GB" sz="1600">
                <a:latin typeface="+mj-lt"/>
              </a:rPr>
              <a:t>Reviewed and updated programme </a:t>
            </a:r>
            <a:r>
              <a:rPr lang="en-GB" sz="1600" b="1">
                <a:solidFill>
                  <a:srgbClr val="7030A0"/>
                </a:solidFill>
                <a:latin typeface="+mj-lt"/>
              </a:rPr>
              <a:t>governance arrangements </a:t>
            </a:r>
          </a:p>
          <a:p>
            <a:pPr marL="288000" indent="-288000" defTabSz="622300">
              <a:spcBef>
                <a:spcPct val="0"/>
              </a:spcBef>
              <a:spcAft>
                <a:spcPts val="600"/>
              </a:spcAft>
              <a:buClr>
                <a:srgbClr val="00B050"/>
              </a:buClr>
              <a:buFont typeface="Wingdings" panose="05000000000000000000" pitchFamily="2" charset="2"/>
              <a:buChar char="ü"/>
            </a:pPr>
            <a:r>
              <a:rPr lang="en-GB" sz="1600">
                <a:latin typeface="+mj-lt"/>
              </a:rPr>
              <a:t>Restructured to be </a:t>
            </a:r>
            <a:r>
              <a:rPr lang="en-GB" sz="1600" b="1">
                <a:solidFill>
                  <a:srgbClr val="7030A0"/>
                </a:solidFill>
                <a:latin typeface="+mj-lt"/>
              </a:rPr>
              <a:t>more cost effective, reducing programme running costs by 20%</a:t>
            </a:r>
          </a:p>
          <a:p>
            <a:pPr marL="288000" indent="-288000" defTabSz="622300">
              <a:spcBef>
                <a:spcPct val="0"/>
              </a:spcBef>
              <a:spcAft>
                <a:spcPts val="600"/>
              </a:spcAft>
              <a:buClr>
                <a:srgbClr val="00B050"/>
              </a:buClr>
              <a:buFont typeface="Wingdings" panose="05000000000000000000" pitchFamily="2" charset="2"/>
              <a:buChar char="ü"/>
            </a:pPr>
            <a:r>
              <a:rPr lang="en-GB" sz="1600">
                <a:latin typeface="+mj-lt"/>
              </a:rPr>
              <a:t>Outline Business Case to support the </a:t>
            </a:r>
            <a:r>
              <a:rPr lang="en-GB" sz="1600" b="1">
                <a:solidFill>
                  <a:srgbClr val="7030A0"/>
                </a:solidFill>
                <a:latin typeface="+mj-lt"/>
              </a:rPr>
              <a:t>sustainability</a:t>
            </a:r>
            <a:r>
              <a:rPr lang="en-GB" sz="1600">
                <a:latin typeface="+mj-lt"/>
              </a:rPr>
              <a:t> of the DiSC programme.</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457200" algn="l"/>
              </a:tabLst>
              <a:defRPr/>
            </a:pPr>
            <a:endParaRPr kumimoji="0" lang="en-GB" sz="1600" b="0" i="0" u="none" strike="noStrike" kern="1200" cap="none" spc="0" normalizeH="0" baseline="0" noProof="0">
              <a:ln>
                <a:noFill/>
              </a:ln>
              <a:solidFill>
                <a:srgbClr val="000000"/>
              </a:solidFill>
              <a:effectLst/>
              <a:uLnTx/>
              <a:uFillTx/>
              <a:latin typeface="Century Gothic" panose="020F0302020204030204"/>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457200" algn="l"/>
              </a:tabLst>
              <a:defRPr/>
            </a:pPr>
            <a:endParaRPr lang="en-GB" sz="1600">
              <a:solidFill>
                <a:srgbClr val="000000">
                  <a:lumMod val="95000"/>
                  <a:lumOff val="5000"/>
                </a:srgbClr>
              </a:solidFill>
              <a:latin typeface="Century Gothic" panose="020F0302020204030204"/>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457200" algn="l"/>
              </a:tabLst>
              <a:defRPr/>
            </a:pPr>
            <a:endParaRPr lang="en-GB" sz="1600">
              <a:solidFill>
                <a:srgbClr val="000000"/>
              </a:solidFill>
              <a:latin typeface="Century Gothic" panose="020F0302020204030204"/>
              <a:ea typeface="Calibri" panose="020F0502020204030204" pitchFamily="34" charset="0"/>
              <a:cs typeface="Times New Roman" panose="02020603050405020304" pitchFamily="18" charset="0"/>
            </a:endParaRPr>
          </a:p>
          <a:p>
            <a:pPr marL="288000" indent="-288000" defTabSz="622300">
              <a:spcBef>
                <a:spcPct val="0"/>
              </a:spcBef>
              <a:spcAft>
                <a:spcPts val="600"/>
              </a:spcAft>
              <a:buClr>
                <a:srgbClr val="00B050"/>
              </a:buClr>
              <a:buFont typeface="Wingdings" panose="05000000000000000000" pitchFamily="2" charset="2"/>
              <a:buChar char="ü"/>
            </a:pPr>
            <a:endParaRPr lang="en-GB" sz="1600">
              <a:latin typeface="+mj-lt"/>
            </a:endParaRPr>
          </a:p>
        </p:txBody>
      </p:sp>
      <p:sp>
        <p:nvSpPr>
          <p:cNvPr id="6" name="Slide Number Placeholder 5">
            <a:extLst>
              <a:ext uri="{FF2B5EF4-FFF2-40B4-BE49-F238E27FC236}">
                <a16:creationId xmlns:a16="http://schemas.microsoft.com/office/drawing/2014/main" id="{34021665-142D-0C5B-187B-E743B943178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919200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2AF7B252-456F-2776-3A4D-232AA66ECF25}"/>
              </a:ext>
            </a:extLst>
          </p:cNvPr>
          <p:cNvSpPr>
            <a:spLocks noGrp="1"/>
          </p:cNvSpPr>
          <p:nvPr>
            <p:ph type="ctrTitle"/>
          </p:nvPr>
        </p:nvSpPr>
        <p:spPr>
          <a:xfrm>
            <a:off x="914400" y="-2387600"/>
            <a:ext cx="10363200" cy="2387600"/>
          </a:xfrm>
        </p:spPr>
        <p:txBody>
          <a:bodyPr vert="horz" lIns="91440" tIns="45720" rIns="91440" bIns="45720" rtlCol="0" anchor="b">
            <a:normAutofit/>
          </a:bodyPr>
          <a:lstStyle/>
          <a:p>
            <a:r>
              <a:rPr lang="en-GB" sz="3600"/>
              <a:t>Delivery and achievements 2023/24</a:t>
            </a:r>
          </a:p>
        </p:txBody>
      </p:sp>
      <p:pic>
        <p:nvPicPr>
          <p:cNvPr id="5" name="Picture 4">
            <a:extLst>
              <a:ext uri="{FF2B5EF4-FFF2-40B4-BE49-F238E27FC236}">
                <a16:creationId xmlns:a16="http://schemas.microsoft.com/office/drawing/2014/main" id="{513F1CC5-93E4-C1EE-09AF-2CA8736DF4A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027670" y="2823531"/>
            <a:ext cx="1841393" cy="687347"/>
          </a:xfrm>
          <a:prstGeom prst="rect">
            <a:avLst/>
          </a:prstGeom>
          <a:ln>
            <a:noFill/>
          </a:ln>
        </p:spPr>
      </p:pic>
      <p:pic>
        <p:nvPicPr>
          <p:cNvPr id="4" name="Picture 3">
            <a:extLst>
              <a:ext uri="{FF2B5EF4-FFF2-40B4-BE49-F238E27FC236}">
                <a16:creationId xmlns:a16="http://schemas.microsoft.com/office/drawing/2014/main" id="{B87470DD-146B-48A6-8306-406638EDF8E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0841" y="2163253"/>
            <a:ext cx="1561792" cy="607499"/>
          </a:xfrm>
          <a:prstGeom prst="rect">
            <a:avLst/>
          </a:prstGeom>
        </p:spPr>
      </p:pic>
      <p:pic>
        <p:nvPicPr>
          <p:cNvPr id="32" name="Graphic 31">
            <a:extLst>
              <a:ext uri="{FF2B5EF4-FFF2-40B4-BE49-F238E27FC236}">
                <a16:creationId xmlns:a16="http://schemas.microsoft.com/office/drawing/2014/main" id="{46741AA5-8F6A-485F-5EC5-2C9F68B3F512}"/>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60433" y="2236645"/>
            <a:ext cx="610580" cy="586886"/>
          </a:xfrm>
          <a:prstGeom prst="rect">
            <a:avLst/>
          </a:prstGeom>
        </p:spPr>
      </p:pic>
      <p:grpSp>
        <p:nvGrpSpPr>
          <p:cNvPr id="7" name="Group 6">
            <a:extLst>
              <a:ext uri="{FF2B5EF4-FFF2-40B4-BE49-F238E27FC236}">
                <a16:creationId xmlns:a16="http://schemas.microsoft.com/office/drawing/2014/main" id="{39E9E4BA-2E61-9F35-A66B-8333DCB0B89C}"/>
              </a:ext>
              <a:ext uri="{C183D7F6-B498-43B3-948B-1728B52AA6E4}">
                <adec:decorative xmlns:adec="http://schemas.microsoft.com/office/drawing/2017/decorative" val="1"/>
              </a:ext>
            </a:extLst>
          </p:cNvPr>
          <p:cNvGrpSpPr/>
          <p:nvPr/>
        </p:nvGrpSpPr>
        <p:grpSpPr>
          <a:xfrm>
            <a:off x="44504" y="14638"/>
            <a:ext cx="12147496" cy="6815551"/>
            <a:chOff x="44504" y="14638"/>
            <a:chExt cx="12147496" cy="6815551"/>
          </a:xfrm>
        </p:grpSpPr>
        <p:cxnSp>
          <p:nvCxnSpPr>
            <p:cNvPr id="8" name="Straight Arrow Connector 7">
              <a:extLst>
                <a:ext uri="{FF2B5EF4-FFF2-40B4-BE49-F238E27FC236}">
                  <a16:creationId xmlns:a16="http://schemas.microsoft.com/office/drawing/2014/main" id="{E69C35A6-81AD-A034-FE7F-7F662E140362}"/>
                </a:ext>
              </a:extLst>
            </p:cNvPr>
            <p:cNvCxnSpPr/>
            <p:nvPr/>
          </p:nvCxnSpPr>
          <p:spPr>
            <a:xfrm flipH="1">
              <a:off x="6118254" y="14638"/>
              <a:ext cx="0" cy="2747890"/>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4767DEA-9A75-3477-FE05-71FF57C0CCC6}"/>
                </a:ext>
              </a:extLst>
            </p:cNvPr>
            <p:cNvCxnSpPr>
              <a:cxnSpLocks/>
            </p:cNvCxnSpPr>
            <p:nvPr/>
          </p:nvCxnSpPr>
          <p:spPr>
            <a:xfrm flipH="1">
              <a:off x="6118254" y="3776981"/>
              <a:ext cx="9876" cy="2994116"/>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F3CDE85-B096-7E54-D85E-E296E088CC94}"/>
                </a:ext>
              </a:extLst>
            </p:cNvPr>
            <p:cNvCxnSpPr>
              <a:cxnSpLocks/>
            </p:cNvCxnSpPr>
            <p:nvPr/>
          </p:nvCxnSpPr>
          <p:spPr>
            <a:xfrm flipH="1" flipV="1">
              <a:off x="7362631" y="3373168"/>
              <a:ext cx="4819495" cy="1"/>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D964C99-A80B-FA1C-4062-8C52AA522FDD}"/>
                </a:ext>
              </a:extLst>
            </p:cNvPr>
            <p:cNvCxnSpPr>
              <a:cxnSpLocks/>
            </p:cNvCxnSpPr>
            <p:nvPr/>
          </p:nvCxnSpPr>
          <p:spPr>
            <a:xfrm flipH="1" flipV="1">
              <a:off x="44504" y="3323922"/>
              <a:ext cx="4819495" cy="1"/>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532D90E-BBCC-8CF7-0387-1C7A065441D0}"/>
                </a:ext>
              </a:extLst>
            </p:cNvPr>
            <p:cNvCxnSpPr>
              <a:cxnSpLocks/>
            </p:cNvCxnSpPr>
            <p:nvPr/>
          </p:nvCxnSpPr>
          <p:spPr>
            <a:xfrm flipH="1">
              <a:off x="7161231" y="54033"/>
              <a:ext cx="4991266" cy="2871379"/>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097D663-E309-2B0D-955F-3562494FBB0E}"/>
                </a:ext>
              </a:extLst>
            </p:cNvPr>
            <p:cNvCxnSpPr>
              <a:cxnSpLocks/>
            </p:cNvCxnSpPr>
            <p:nvPr/>
          </p:nvCxnSpPr>
          <p:spPr>
            <a:xfrm flipH="1">
              <a:off x="64255" y="3776979"/>
              <a:ext cx="4819496" cy="3023663"/>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34B8F0A-33F8-8FFF-B9FA-6264E25AF6E6}"/>
                </a:ext>
              </a:extLst>
            </p:cNvPr>
            <p:cNvCxnSpPr>
              <a:cxnSpLocks/>
            </p:cNvCxnSpPr>
            <p:nvPr/>
          </p:nvCxnSpPr>
          <p:spPr>
            <a:xfrm flipH="1" flipV="1">
              <a:off x="7333001" y="3737582"/>
              <a:ext cx="4858999" cy="3092607"/>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BAC6F44-0EE9-B6C7-2254-89BD66C7EA56}"/>
                </a:ext>
              </a:extLst>
            </p:cNvPr>
            <p:cNvCxnSpPr>
              <a:cxnSpLocks/>
            </p:cNvCxnSpPr>
            <p:nvPr/>
          </p:nvCxnSpPr>
          <p:spPr>
            <a:xfrm>
              <a:off x="64254" y="54032"/>
              <a:ext cx="4770116" cy="2777437"/>
            </a:xfrm>
            <a:prstGeom prst="straightConnector1">
              <a:avLst/>
            </a:prstGeom>
            <a:solidFill>
              <a:schemeClr val="tx1"/>
            </a:solidFill>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0" name="Picture 9">
            <a:extLst>
              <a:ext uri="{FF2B5EF4-FFF2-40B4-BE49-F238E27FC236}">
                <a16:creationId xmlns:a16="http://schemas.microsoft.com/office/drawing/2014/main" id="{1586007C-E0D4-A1AE-1C93-8717E659811B}"/>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7540696" y="3507309"/>
            <a:ext cx="682414" cy="274184"/>
          </a:xfrm>
          <a:prstGeom prst="rect">
            <a:avLst/>
          </a:prstGeom>
        </p:spPr>
      </p:pic>
      <p:pic>
        <p:nvPicPr>
          <p:cNvPr id="31" name="Picture 30">
            <a:extLst>
              <a:ext uri="{FF2B5EF4-FFF2-40B4-BE49-F238E27FC236}">
                <a16:creationId xmlns:a16="http://schemas.microsoft.com/office/drawing/2014/main" id="{9764DCD1-DA8F-E140-1FFD-1F194BF6B18D}"/>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6187686" y="3674738"/>
            <a:ext cx="881957" cy="359732"/>
          </a:xfrm>
          <a:prstGeom prst="rect">
            <a:avLst/>
          </a:prstGeom>
        </p:spPr>
      </p:pic>
      <p:pic>
        <p:nvPicPr>
          <p:cNvPr id="35" name="Picture 34">
            <a:extLst>
              <a:ext uri="{FF2B5EF4-FFF2-40B4-BE49-F238E27FC236}">
                <a16:creationId xmlns:a16="http://schemas.microsoft.com/office/drawing/2014/main" id="{1B482E6B-5BB7-9E8A-62A1-21173F85AD99}"/>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6925045" y="4063143"/>
            <a:ext cx="776411" cy="614232"/>
          </a:xfrm>
          <a:prstGeom prst="rect">
            <a:avLst/>
          </a:prstGeom>
          <a:solidFill>
            <a:schemeClr val="accent2"/>
          </a:solidFill>
        </p:spPr>
      </p:pic>
      <p:pic>
        <p:nvPicPr>
          <p:cNvPr id="36" name="Picture 35">
            <a:extLst>
              <a:ext uri="{FF2B5EF4-FFF2-40B4-BE49-F238E27FC236}">
                <a16:creationId xmlns:a16="http://schemas.microsoft.com/office/drawing/2014/main" id="{0FB51A47-A3AF-9A98-534E-D98C8DC5B137}"/>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378707" y="4024795"/>
            <a:ext cx="615978" cy="684679"/>
          </a:xfrm>
          <a:prstGeom prst="rect">
            <a:avLst/>
          </a:prstGeom>
        </p:spPr>
      </p:pic>
      <p:pic>
        <p:nvPicPr>
          <p:cNvPr id="37" name="Picture 36">
            <a:extLst>
              <a:ext uri="{FF2B5EF4-FFF2-40B4-BE49-F238E27FC236}">
                <a16:creationId xmlns:a16="http://schemas.microsoft.com/office/drawing/2014/main" id="{BAD6A17E-69D8-AFEA-E83D-7BCCE66C6EDE}"/>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5271055" y="3781011"/>
            <a:ext cx="617713" cy="605947"/>
          </a:xfrm>
          <a:prstGeom prst="rect">
            <a:avLst/>
          </a:prstGeom>
        </p:spPr>
      </p:pic>
      <p:pic>
        <p:nvPicPr>
          <p:cNvPr id="40" name="Picture 39">
            <a:extLst>
              <a:ext uri="{FF2B5EF4-FFF2-40B4-BE49-F238E27FC236}">
                <a16:creationId xmlns:a16="http://schemas.microsoft.com/office/drawing/2014/main" id="{5E310853-51F1-24DA-0F4A-10356C193FF6}"/>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flipH="1">
            <a:off x="3869425" y="3362858"/>
            <a:ext cx="667577" cy="640294"/>
          </a:xfrm>
          <a:prstGeom prst="rect">
            <a:avLst/>
          </a:prstGeom>
        </p:spPr>
      </p:pic>
      <p:pic>
        <p:nvPicPr>
          <p:cNvPr id="41" name="Picture 40">
            <a:extLst>
              <a:ext uri="{FF2B5EF4-FFF2-40B4-BE49-F238E27FC236}">
                <a16:creationId xmlns:a16="http://schemas.microsoft.com/office/drawing/2014/main" id="{52664F1B-55EE-7AF0-F8C4-8BC8AFAE15DB}"/>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2789600" y="3776388"/>
            <a:ext cx="1194232" cy="542984"/>
          </a:xfrm>
          <a:prstGeom prst="rect">
            <a:avLst/>
          </a:prstGeom>
        </p:spPr>
      </p:pic>
      <p:pic>
        <p:nvPicPr>
          <p:cNvPr id="44" name="Graphic 43">
            <a:extLst>
              <a:ext uri="{FF2B5EF4-FFF2-40B4-BE49-F238E27FC236}">
                <a16:creationId xmlns:a16="http://schemas.microsoft.com/office/drawing/2014/main" id="{2374750A-EE91-34FF-7EEE-7B102E386249}"/>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580405" y="2681176"/>
            <a:ext cx="889324" cy="485983"/>
          </a:xfrm>
          <a:prstGeom prst="rect">
            <a:avLst/>
          </a:prstGeom>
        </p:spPr>
      </p:pic>
      <p:sp>
        <p:nvSpPr>
          <p:cNvPr id="65" name="Oval 64">
            <a:extLst>
              <a:ext uri="{FF2B5EF4-FFF2-40B4-BE49-F238E27FC236}">
                <a16:creationId xmlns:a16="http://schemas.microsoft.com/office/drawing/2014/main" id="{28F10666-2589-259B-995F-A27C4EA8418E}"/>
              </a:ext>
              <a:ext uri="{C183D7F6-B498-43B3-948B-1728B52AA6E4}">
                <adec:decorative xmlns:adec="http://schemas.microsoft.com/office/drawing/2017/decorative" val="1"/>
              </a:ext>
            </a:extLst>
          </p:cNvPr>
          <p:cNvSpPr/>
          <p:nvPr/>
        </p:nvSpPr>
        <p:spPr>
          <a:xfrm>
            <a:off x="5048990" y="-56474"/>
            <a:ext cx="1038284" cy="1038284"/>
          </a:xfrm>
          <a:prstGeom prst="ellipse">
            <a:avLst/>
          </a:prstGeom>
          <a:blipFill rotWithShape="1">
            <a:blip r:embed="rId1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59223"/>
              </a:solidFill>
              <a:effectLst/>
              <a:uLnTx/>
              <a:uFillTx/>
              <a:latin typeface="Century Gothic" panose="020F0302020204030204"/>
              <a:ea typeface="+mn-ea"/>
              <a:cs typeface="+mn-cs"/>
            </a:endParaRPr>
          </a:p>
        </p:txBody>
      </p:sp>
      <p:sp>
        <p:nvSpPr>
          <p:cNvPr id="66" name="Oval 65">
            <a:extLst>
              <a:ext uri="{FF2B5EF4-FFF2-40B4-BE49-F238E27FC236}">
                <a16:creationId xmlns:a16="http://schemas.microsoft.com/office/drawing/2014/main" id="{AB7F2F42-FFEC-8571-8189-4B3E6F9C3B52}"/>
              </a:ext>
              <a:ext uri="{C183D7F6-B498-43B3-948B-1728B52AA6E4}">
                <adec:decorative xmlns:adec="http://schemas.microsoft.com/office/drawing/2017/decorative" val="1"/>
              </a:ext>
            </a:extLst>
          </p:cNvPr>
          <p:cNvSpPr/>
          <p:nvPr/>
        </p:nvSpPr>
        <p:spPr>
          <a:xfrm>
            <a:off x="103736" y="1707764"/>
            <a:ext cx="989540" cy="973412"/>
          </a:xfrm>
          <a:prstGeom prst="ellipse">
            <a:avLst/>
          </a:prstGeom>
          <a:blipFill rotWithShape="1">
            <a:blip r:embed="rId1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8BC641"/>
              </a:solidFill>
              <a:effectLst/>
              <a:uLnTx/>
              <a:uFillTx/>
              <a:latin typeface="Century Gothic" panose="020F0302020204030204"/>
              <a:ea typeface="+mn-ea"/>
              <a:cs typeface="+mn-cs"/>
            </a:endParaRPr>
          </a:p>
        </p:txBody>
      </p:sp>
      <p:sp>
        <p:nvSpPr>
          <p:cNvPr id="67" name="Oval 66">
            <a:extLst>
              <a:ext uri="{FF2B5EF4-FFF2-40B4-BE49-F238E27FC236}">
                <a16:creationId xmlns:a16="http://schemas.microsoft.com/office/drawing/2014/main" id="{F2FD11B3-824E-B066-FBA3-C3C0DE40D9BC}"/>
              </a:ext>
              <a:ext uri="{C183D7F6-B498-43B3-948B-1728B52AA6E4}">
                <adec:decorative xmlns:adec="http://schemas.microsoft.com/office/drawing/2017/decorative" val="1"/>
              </a:ext>
            </a:extLst>
          </p:cNvPr>
          <p:cNvSpPr/>
          <p:nvPr/>
        </p:nvSpPr>
        <p:spPr>
          <a:xfrm>
            <a:off x="45040" y="4114413"/>
            <a:ext cx="1062762" cy="1062762"/>
          </a:xfrm>
          <a:prstGeom prst="ellipse">
            <a:avLst/>
          </a:prstGeom>
          <a:blipFill rotWithShape="1">
            <a:blip r:embed="rId1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69" name="Oval 68">
            <a:extLst>
              <a:ext uri="{FF2B5EF4-FFF2-40B4-BE49-F238E27FC236}">
                <a16:creationId xmlns:a16="http://schemas.microsoft.com/office/drawing/2014/main" id="{0DB6E7AD-E352-D9E2-3D6E-137095FDE5EE}"/>
              </a:ext>
              <a:ext uri="{C183D7F6-B498-43B3-948B-1728B52AA6E4}">
                <adec:decorative xmlns:adec="http://schemas.microsoft.com/office/drawing/2017/decorative" val="1"/>
              </a:ext>
            </a:extLst>
          </p:cNvPr>
          <p:cNvSpPr/>
          <p:nvPr/>
        </p:nvSpPr>
        <p:spPr>
          <a:xfrm>
            <a:off x="3660863" y="5753188"/>
            <a:ext cx="1062762" cy="1062762"/>
          </a:xfrm>
          <a:prstGeom prst="ellipse">
            <a:avLst/>
          </a:prstGeom>
          <a:blipFill rotWithShape="1">
            <a:blip r:embed="rId1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70" name="Oval 69">
            <a:extLst>
              <a:ext uri="{FF2B5EF4-FFF2-40B4-BE49-F238E27FC236}">
                <a16:creationId xmlns:a16="http://schemas.microsoft.com/office/drawing/2014/main" id="{00455621-7125-D377-AAD2-2B0E2D7BEBAE}"/>
              </a:ext>
              <a:ext uri="{C183D7F6-B498-43B3-948B-1728B52AA6E4}">
                <adec:decorative xmlns:adec="http://schemas.microsoft.com/office/drawing/2017/decorative" val="1"/>
              </a:ext>
            </a:extLst>
          </p:cNvPr>
          <p:cNvSpPr/>
          <p:nvPr/>
        </p:nvSpPr>
        <p:spPr>
          <a:xfrm>
            <a:off x="7713715" y="5828205"/>
            <a:ext cx="1005590" cy="1016951"/>
          </a:xfrm>
          <a:prstGeom prst="ellipse">
            <a:avLst/>
          </a:prstGeom>
          <a:blipFill rotWithShape="1">
            <a:blip r:embed="rId2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71" name="Oval 70">
            <a:extLst>
              <a:ext uri="{FF2B5EF4-FFF2-40B4-BE49-F238E27FC236}">
                <a16:creationId xmlns:a16="http://schemas.microsoft.com/office/drawing/2014/main" id="{60C4F3AB-5088-BAE0-B20C-A33586BBB1A0}"/>
              </a:ext>
              <a:ext uri="{C183D7F6-B498-43B3-948B-1728B52AA6E4}">
                <adec:decorative xmlns:adec="http://schemas.microsoft.com/office/drawing/2017/decorative" val="1"/>
              </a:ext>
            </a:extLst>
          </p:cNvPr>
          <p:cNvSpPr/>
          <p:nvPr/>
        </p:nvSpPr>
        <p:spPr>
          <a:xfrm>
            <a:off x="11075665" y="4106914"/>
            <a:ext cx="1038284" cy="1038284"/>
          </a:xfrm>
          <a:prstGeom prst="ellipse">
            <a:avLst/>
          </a:prstGeom>
          <a:blipFill rotWithShape="1">
            <a:blip r:embed="rId2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72" name="Oval 71">
            <a:extLst>
              <a:ext uri="{FF2B5EF4-FFF2-40B4-BE49-F238E27FC236}">
                <a16:creationId xmlns:a16="http://schemas.microsoft.com/office/drawing/2014/main" id="{C15759C2-93C9-D6C1-2A68-59A1B7F323C9}"/>
              </a:ext>
              <a:ext uri="{C183D7F6-B498-43B3-948B-1728B52AA6E4}">
                <adec:decorative xmlns:adec="http://schemas.microsoft.com/office/drawing/2017/decorative" val="1"/>
              </a:ext>
            </a:extLst>
          </p:cNvPr>
          <p:cNvSpPr/>
          <p:nvPr/>
        </p:nvSpPr>
        <p:spPr>
          <a:xfrm>
            <a:off x="11131181" y="1282551"/>
            <a:ext cx="1038284" cy="1038284"/>
          </a:xfrm>
          <a:prstGeom prst="ellipse">
            <a:avLst/>
          </a:prstGeom>
          <a:blipFill rotWithShape="1">
            <a:blip r:embed="rId22"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74" name="Oval 73">
            <a:extLst>
              <a:ext uri="{FF2B5EF4-FFF2-40B4-BE49-F238E27FC236}">
                <a16:creationId xmlns:a16="http://schemas.microsoft.com/office/drawing/2014/main" id="{58C9B205-B576-6CEF-94EA-1FE50EFFA3B1}"/>
              </a:ext>
              <a:ext uri="{C183D7F6-B498-43B3-948B-1728B52AA6E4}">
                <adec:decorative xmlns:adec="http://schemas.microsoft.com/office/drawing/2017/decorative" val="1"/>
              </a:ext>
            </a:extLst>
          </p:cNvPr>
          <p:cNvSpPr/>
          <p:nvPr/>
        </p:nvSpPr>
        <p:spPr>
          <a:xfrm>
            <a:off x="6178523" y="-49609"/>
            <a:ext cx="1038284" cy="1038284"/>
          </a:xfrm>
          <a:prstGeom prst="ellipse">
            <a:avLst/>
          </a:prstGeom>
          <a:blipFill rotWithShape="1">
            <a:blip r:embed="rId23"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 name="Picture 1">
            <a:extLst>
              <a:ext uri="{FF2B5EF4-FFF2-40B4-BE49-F238E27FC236}">
                <a16:creationId xmlns:a16="http://schemas.microsoft.com/office/drawing/2014/main" id="{CE72ECF2-C65A-BB89-278F-34833A6F7C24}"/>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7513530" y="2947693"/>
            <a:ext cx="682414" cy="274184"/>
          </a:xfrm>
          <a:prstGeom prst="rect">
            <a:avLst/>
          </a:prstGeom>
        </p:spPr>
      </p:pic>
      <p:sp>
        <p:nvSpPr>
          <p:cNvPr id="22" name="TextBox 21">
            <a:extLst>
              <a:ext uri="{FF2B5EF4-FFF2-40B4-BE49-F238E27FC236}">
                <a16:creationId xmlns:a16="http://schemas.microsoft.com/office/drawing/2014/main" id="{E6FAF683-EB3F-6915-1BA6-1A3D2E0C2951}"/>
              </a:ext>
            </a:extLst>
          </p:cNvPr>
          <p:cNvSpPr txBox="1"/>
          <p:nvPr/>
        </p:nvSpPr>
        <p:spPr>
          <a:xfrm>
            <a:off x="189146" y="2870492"/>
            <a:ext cx="2384288" cy="369332"/>
          </a:xfrm>
          <a:prstGeom prst="rect">
            <a:avLst/>
          </a:prstGeom>
          <a:solidFill>
            <a:srgbClr val="00B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Century Gothic" panose="020F0302020204030204"/>
                <a:ea typeface="Calibri"/>
                <a:cs typeface="Calibri"/>
              </a:rPr>
              <a:t>FALLS PREVENTION</a:t>
            </a:r>
          </a:p>
        </p:txBody>
      </p:sp>
      <p:sp>
        <p:nvSpPr>
          <p:cNvPr id="78" name="TextBox 77">
            <a:extLst>
              <a:ext uri="{FF2B5EF4-FFF2-40B4-BE49-F238E27FC236}">
                <a16:creationId xmlns:a16="http://schemas.microsoft.com/office/drawing/2014/main" id="{E480D631-0E4F-80FA-D8C7-E7FF4996C118}"/>
              </a:ext>
            </a:extLst>
          </p:cNvPr>
          <p:cNvSpPr txBox="1"/>
          <p:nvPr/>
        </p:nvSpPr>
        <p:spPr>
          <a:xfrm>
            <a:off x="39503" y="1233816"/>
            <a:ext cx="111800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92D050"/>
                </a:solidFill>
                <a:effectLst/>
                <a:uLnTx/>
                <a:uFillTx/>
                <a:latin typeface="Century Gothic" panose="020F0302020204030204"/>
                <a:ea typeface="Calibri"/>
                <a:cs typeface="Calibri"/>
              </a:rPr>
              <a:t>Raizer II Chairs</a:t>
            </a:r>
          </a:p>
        </p:txBody>
      </p:sp>
      <p:sp>
        <p:nvSpPr>
          <p:cNvPr id="45" name="TextBox 44">
            <a:extLst>
              <a:ext uri="{FF2B5EF4-FFF2-40B4-BE49-F238E27FC236}">
                <a16:creationId xmlns:a16="http://schemas.microsoft.com/office/drawing/2014/main" id="{7BE0A6EB-E9EE-5A5F-B136-304AFDCEDA97}"/>
              </a:ext>
            </a:extLst>
          </p:cNvPr>
          <p:cNvSpPr txBox="1"/>
          <p:nvPr/>
        </p:nvSpPr>
        <p:spPr>
          <a:xfrm>
            <a:off x="1117112" y="1857715"/>
            <a:ext cx="226184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92D050"/>
                </a:solidFill>
                <a:effectLst/>
                <a:uLnTx/>
                <a:uFillTx/>
                <a:latin typeface="Century Gothic" panose="020F0302020204030204"/>
                <a:ea typeface="Calibri"/>
                <a:cs typeface="Calibri"/>
              </a:rPr>
              <a:t>175</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Raizer Chairs installed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92D050"/>
                </a:solidFill>
                <a:effectLst/>
                <a:uLnTx/>
                <a:uFillTx/>
                <a:latin typeface="Century Gothic" panose="020F0302020204030204"/>
                <a:ea typeface="Calibri"/>
                <a:cs typeface="Calibri"/>
              </a:rPr>
              <a:t>145</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 care locations</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79" name="TextBox 78">
            <a:extLst>
              <a:ext uri="{FF2B5EF4-FFF2-40B4-BE49-F238E27FC236}">
                <a16:creationId xmlns:a16="http://schemas.microsoft.com/office/drawing/2014/main" id="{CFC0BD3E-84B0-A593-C7C4-E0B38C9BCE35}"/>
              </a:ext>
            </a:extLst>
          </p:cNvPr>
          <p:cNvSpPr txBox="1"/>
          <p:nvPr/>
        </p:nvSpPr>
        <p:spPr>
          <a:xfrm>
            <a:off x="87968" y="3890724"/>
            <a:ext cx="9952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70C0"/>
                </a:solidFill>
                <a:effectLst/>
                <a:uLnTx/>
                <a:uFillTx/>
                <a:latin typeface="Century Gothic" panose="020F0302020204030204"/>
                <a:ea typeface="Calibri"/>
                <a:cs typeface="Calibri"/>
              </a:rPr>
              <a:t>Whzan</a:t>
            </a:r>
          </a:p>
        </p:txBody>
      </p:sp>
      <p:sp>
        <p:nvSpPr>
          <p:cNvPr id="43" name="TextBox 42">
            <a:extLst>
              <a:ext uri="{FF2B5EF4-FFF2-40B4-BE49-F238E27FC236}">
                <a16:creationId xmlns:a16="http://schemas.microsoft.com/office/drawing/2014/main" id="{9A79DC8A-145C-A03D-F484-804FF81F74C3}"/>
              </a:ext>
            </a:extLst>
          </p:cNvPr>
          <p:cNvSpPr txBox="1"/>
          <p:nvPr/>
        </p:nvSpPr>
        <p:spPr>
          <a:xfrm>
            <a:off x="1041279" y="4213809"/>
            <a:ext cx="214664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70C0"/>
                </a:solidFill>
                <a:effectLst/>
                <a:uLnTx/>
                <a:uFillTx/>
                <a:latin typeface="Century Gothic" panose="020F0302020204030204"/>
                <a:ea typeface="Calibri"/>
                <a:cs typeface="Calibri"/>
              </a:rPr>
              <a:t>3,079</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residents supported</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42" name="TextBox 41">
            <a:extLst>
              <a:ext uri="{FF2B5EF4-FFF2-40B4-BE49-F238E27FC236}">
                <a16:creationId xmlns:a16="http://schemas.microsoft.com/office/drawing/2014/main" id="{3378AF88-FEE5-A9EB-F67A-FEC5CD3F7505}"/>
              </a:ext>
            </a:extLst>
          </p:cNvPr>
          <p:cNvSpPr txBox="1"/>
          <p:nvPr/>
        </p:nvSpPr>
        <p:spPr>
          <a:xfrm>
            <a:off x="1079760" y="4711243"/>
            <a:ext cx="192024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70C0"/>
                </a:solidFill>
                <a:effectLst/>
                <a:uLnTx/>
                <a:uFillTx/>
                <a:latin typeface="Century Gothic" panose="020F0302020204030204"/>
                <a:ea typeface="Calibri"/>
                <a:cs typeface="Calibri"/>
              </a:rPr>
              <a:t>90</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care homes</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77" name="TextBox 76">
            <a:extLst>
              <a:ext uri="{FF2B5EF4-FFF2-40B4-BE49-F238E27FC236}">
                <a16:creationId xmlns:a16="http://schemas.microsoft.com/office/drawing/2014/main" id="{7C55F73C-AD89-7898-5713-C64AEC37DF8E}"/>
              </a:ext>
            </a:extLst>
          </p:cNvPr>
          <p:cNvSpPr txBox="1"/>
          <p:nvPr/>
        </p:nvSpPr>
        <p:spPr>
          <a:xfrm>
            <a:off x="9814106" y="276595"/>
            <a:ext cx="2173054" cy="369332"/>
          </a:xfrm>
          <a:prstGeom prst="rect">
            <a:avLst/>
          </a:prstGeom>
          <a:solidFill>
            <a:srgbClr val="08A69B"/>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Century Gothic" panose="020F0302020204030204"/>
                <a:ea typeface="Calibri"/>
                <a:cs typeface="Calibri"/>
              </a:rPr>
              <a:t>DIGITAL RECORDS</a:t>
            </a:r>
          </a:p>
        </p:txBody>
      </p:sp>
      <p:sp>
        <p:nvSpPr>
          <p:cNvPr id="3" name="TextBox 2">
            <a:extLst>
              <a:ext uri="{FF2B5EF4-FFF2-40B4-BE49-F238E27FC236}">
                <a16:creationId xmlns:a16="http://schemas.microsoft.com/office/drawing/2014/main" id="{E6E1BBC4-1D07-52E4-D4AE-79CA6ACF773A}"/>
              </a:ext>
            </a:extLst>
          </p:cNvPr>
          <p:cNvSpPr txBox="1"/>
          <p:nvPr/>
        </p:nvSpPr>
        <p:spPr>
          <a:xfrm>
            <a:off x="3640708" y="217307"/>
            <a:ext cx="148426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59223"/>
                </a:solidFill>
                <a:effectLst/>
                <a:uLnTx/>
                <a:uFillTx/>
                <a:latin typeface="Century Gothic" panose="020F0302020204030204"/>
                <a:ea typeface="Calibri"/>
                <a:cs typeface="Calibri"/>
              </a:rPr>
              <a:t>Digital Social Care Records</a:t>
            </a:r>
          </a:p>
        </p:txBody>
      </p:sp>
      <p:sp>
        <p:nvSpPr>
          <p:cNvPr id="19" name="TextBox 18">
            <a:extLst>
              <a:ext uri="{FF2B5EF4-FFF2-40B4-BE49-F238E27FC236}">
                <a16:creationId xmlns:a16="http://schemas.microsoft.com/office/drawing/2014/main" id="{2B9D15A0-14DB-3095-FD04-C78E5D666CCB}"/>
              </a:ext>
            </a:extLst>
          </p:cNvPr>
          <p:cNvSpPr txBox="1"/>
          <p:nvPr/>
        </p:nvSpPr>
        <p:spPr>
          <a:xfrm>
            <a:off x="2526686" y="931973"/>
            <a:ext cx="354880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80%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of providers now using NHS-assured DSCR (against 70% target)</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20" name="TextBox 19">
            <a:extLst>
              <a:ext uri="{FF2B5EF4-FFF2-40B4-BE49-F238E27FC236}">
                <a16:creationId xmlns:a16="http://schemas.microsoft.com/office/drawing/2014/main" id="{6129A671-D31D-5204-E4B8-BEC9EB1BEDA6}"/>
              </a:ext>
            </a:extLst>
          </p:cNvPr>
          <p:cNvSpPr txBox="1"/>
          <p:nvPr/>
        </p:nvSpPr>
        <p:spPr>
          <a:xfrm>
            <a:off x="3540370" y="1511558"/>
            <a:ext cx="254088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80%</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 residents have a digital social care record</a:t>
            </a:r>
          </a:p>
        </p:txBody>
      </p:sp>
      <p:sp>
        <p:nvSpPr>
          <p:cNvPr id="75" name="TextBox 74">
            <a:extLst>
              <a:ext uri="{FF2B5EF4-FFF2-40B4-BE49-F238E27FC236}">
                <a16:creationId xmlns:a16="http://schemas.microsoft.com/office/drawing/2014/main" id="{24313507-C32F-19EC-86D2-C4A7D7621E59}"/>
              </a:ext>
            </a:extLst>
          </p:cNvPr>
          <p:cNvSpPr txBox="1"/>
          <p:nvPr/>
        </p:nvSpPr>
        <p:spPr>
          <a:xfrm>
            <a:off x="7187381" y="220727"/>
            <a:ext cx="24535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A198"/>
                </a:solidFill>
                <a:effectLst/>
                <a:uLnTx/>
                <a:uFillTx/>
                <a:latin typeface="Century Gothic" panose="020F0302020204030204"/>
                <a:ea typeface="Calibri"/>
                <a:cs typeface="Calibri"/>
              </a:rPr>
              <a:t>Data Security and Protection Toolkit</a:t>
            </a:r>
          </a:p>
        </p:txBody>
      </p:sp>
      <p:sp>
        <p:nvSpPr>
          <p:cNvPr id="30" name="TextBox 29">
            <a:extLst>
              <a:ext uri="{FF2B5EF4-FFF2-40B4-BE49-F238E27FC236}">
                <a16:creationId xmlns:a16="http://schemas.microsoft.com/office/drawing/2014/main" id="{B1410A8A-33EB-7618-53B1-52BA0867EDB1}"/>
              </a:ext>
            </a:extLst>
          </p:cNvPr>
          <p:cNvSpPr txBox="1"/>
          <p:nvPr/>
        </p:nvSpPr>
        <p:spPr>
          <a:xfrm>
            <a:off x="6187686" y="954706"/>
            <a:ext cx="328617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A198"/>
                </a:solidFill>
                <a:effectLst/>
                <a:uLnTx/>
                <a:uFillTx/>
                <a:latin typeface="Century Gothic" panose="020F0302020204030204"/>
                <a:ea typeface="Calibri"/>
                <a:cs typeface="Calibri"/>
              </a:rPr>
              <a:t>70%</a:t>
            </a:r>
            <a:r>
              <a:rPr kumimoji="0" lang="en-US" sz="1200" b="0" i="0" u="none" strike="noStrike" kern="1200" cap="none" spc="0" normalizeH="0" baseline="0" noProof="0">
                <a:ln>
                  <a:noFill/>
                </a:ln>
                <a:solidFill>
                  <a:srgbClr val="00A198"/>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of providers have met the standards, measured compliance against legislation and central guidance</a:t>
            </a:r>
          </a:p>
        </p:txBody>
      </p:sp>
      <p:sp>
        <p:nvSpPr>
          <p:cNvPr id="47" name="TextBox 46">
            <a:extLst>
              <a:ext uri="{FF2B5EF4-FFF2-40B4-BE49-F238E27FC236}">
                <a16:creationId xmlns:a16="http://schemas.microsoft.com/office/drawing/2014/main" id="{679BF639-BB82-4D8C-5E77-A59A302371CC}"/>
              </a:ext>
            </a:extLst>
          </p:cNvPr>
          <p:cNvSpPr txBox="1"/>
          <p:nvPr/>
        </p:nvSpPr>
        <p:spPr>
          <a:xfrm>
            <a:off x="6180170" y="1757036"/>
            <a:ext cx="278033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A198"/>
                </a:solidFill>
                <a:effectLst/>
                <a:uLnTx/>
                <a:uFillTx/>
                <a:latin typeface="Century Gothic" panose="020F0302020204030204"/>
                <a:ea typeface="+mn-ea"/>
                <a:cs typeface="+mn-cs"/>
              </a:rPr>
              <a:t>Increased</a:t>
            </a:r>
            <a:r>
              <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rPr>
              <a:t> digital solutions available to care providers</a:t>
            </a:r>
          </a:p>
        </p:txBody>
      </p:sp>
      <p:sp>
        <p:nvSpPr>
          <p:cNvPr id="73" name="TextBox 72">
            <a:extLst>
              <a:ext uri="{FF2B5EF4-FFF2-40B4-BE49-F238E27FC236}">
                <a16:creationId xmlns:a16="http://schemas.microsoft.com/office/drawing/2014/main" id="{17F5B3A3-3E06-9FFE-8E48-6AC2510CF313}"/>
              </a:ext>
            </a:extLst>
          </p:cNvPr>
          <p:cNvSpPr txBox="1"/>
          <p:nvPr/>
        </p:nvSpPr>
        <p:spPr>
          <a:xfrm>
            <a:off x="11114213" y="1024305"/>
            <a:ext cx="92006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B050"/>
                </a:solidFill>
                <a:effectLst/>
                <a:uLnTx/>
                <a:uFillTx/>
                <a:latin typeface="Century Gothic" panose="020F0302020204030204"/>
                <a:ea typeface="Calibri"/>
                <a:cs typeface="Calibri"/>
              </a:rPr>
              <a:t>NHSmail</a:t>
            </a:r>
          </a:p>
        </p:txBody>
      </p:sp>
      <p:sp>
        <p:nvSpPr>
          <p:cNvPr id="6" name="TextBox 5">
            <a:extLst>
              <a:ext uri="{FF2B5EF4-FFF2-40B4-BE49-F238E27FC236}">
                <a16:creationId xmlns:a16="http://schemas.microsoft.com/office/drawing/2014/main" id="{6627AC7C-86A0-CAFD-AC13-E06969C8C723}"/>
              </a:ext>
            </a:extLst>
          </p:cNvPr>
          <p:cNvSpPr txBox="1"/>
          <p:nvPr/>
        </p:nvSpPr>
        <p:spPr>
          <a:xfrm>
            <a:off x="8579654" y="2176335"/>
            <a:ext cx="255152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B050"/>
                </a:solidFill>
                <a:effectLst/>
                <a:uLnTx/>
                <a:uFillTx/>
                <a:latin typeface="Century Gothic" panose="020F0302020204030204"/>
                <a:ea typeface="Calibri"/>
                <a:cs typeface="Calibri"/>
              </a:rPr>
              <a:t>123</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active NHSmail accounts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Allowing the </a:t>
            </a:r>
            <a:r>
              <a:rPr kumimoji="0" lang="en-US" sz="1200" b="1" i="0" u="none" strike="noStrike" kern="1200" cap="none" spc="0" normalizeH="0" baseline="0" noProof="0">
                <a:ln>
                  <a:noFill/>
                </a:ln>
                <a:solidFill>
                  <a:srgbClr val="00B050"/>
                </a:solidFill>
                <a:effectLst/>
                <a:uLnTx/>
                <a:uFillTx/>
                <a:latin typeface="Century Gothic" panose="020F0302020204030204"/>
                <a:ea typeface="Calibri"/>
                <a:cs typeface="Calibri"/>
              </a:rPr>
              <a:t>safe sharing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of information/records</a:t>
            </a:r>
          </a:p>
        </p:txBody>
      </p:sp>
      <p:sp>
        <p:nvSpPr>
          <p:cNvPr id="21" name="TextBox 20">
            <a:extLst>
              <a:ext uri="{FF2B5EF4-FFF2-40B4-BE49-F238E27FC236}">
                <a16:creationId xmlns:a16="http://schemas.microsoft.com/office/drawing/2014/main" id="{F0C540CC-28C4-D576-DEE7-B6A2402EC58A}"/>
              </a:ext>
            </a:extLst>
          </p:cNvPr>
          <p:cNvSpPr txBox="1"/>
          <p:nvPr/>
        </p:nvSpPr>
        <p:spPr>
          <a:xfrm>
            <a:off x="4987220" y="6008936"/>
            <a:ext cx="2173054" cy="646331"/>
          </a:xfrm>
          <a:prstGeom prst="rect">
            <a:avLst/>
          </a:prstGeom>
          <a:solidFill>
            <a:schemeClr val="accent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Century Gothic" panose="020F0302020204030204"/>
                <a:ea typeface="Calibri"/>
                <a:cs typeface="Calibri"/>
              </a:rPr>
              <a:t>REMOTE MONITORING</a:t>
            </a:r>
          </a:p>
        </p:txBody>
      </p:sp>
      <p:sp>
        <p:nvSpPr>
          <p:cNvPr id="80" name="TextBox 79">
            <a:extLst>
              <a:ext uri="{FF2B5EF4-FFF2-40B4-BE49-F238E27FC236}">
                <a16:creationId xmlns:a16="http://schemas.microsoft.com/office/drawing/2014/main" id="{EA050736-4C17-5930-0943-B418AAF607A3}"/>
              </a:ext>
            </a:extLst>
          </p:cNvPr>
          <p:cNvSpPr txBox="1"/>
          <p:nvPr/>
        </p:nvSpPr>
        <p:spPr>
          <a:xfrm>
            <a:off x="10747455" y="3854784"/>
            <a:ext cx="15230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514E93"/>
                </a:solidFill>
                <a:effectLst/>
                <a:uLnTx/>
                <a:uFillTx/>
                <a:latin typeface="Century Gothic" panose="020F0302020204030204"/>
                <a:ea typeface="Calibri"/>
                <a:cs typeface="Calibri"/>
              </a:rPr>
              <a:t>Proxy Access </a:t>
            </a:r>
          </a:p>
        </p:txBody>
      </p:sp>
      <p:sp>
        <p:nvSpPr>
          <p:cNvPr id="29" name="TextBox 28">
            <a:extLst>
              <a:ext uri="{FF2B5EF4-FFF2-40B4-BE49-F238E27FC236}">
                <a16:creationId xmlns:a16="http://schemas.microsoft.com/office/drawing/2014/main" id="{BED26520-AC26-A389-63D4-C9E45B07D3E8}"/>
              </a:ext>
            </a:extLst>
          </p:cNvPr>
          <p:cNvSpPr txBox="1"/>
          <p:nvPr/>
        </p:nvSpPr>
        <p:spPr>
          <a:xfrm>
            <a:off x="8301656" y="3530439"/>
            <a:ext cx="23672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34%</a:t>
            </a:r>
            <a:r>
              <a:rPr kumimoji="0" lang="en-US" sz="1200" b="0" i="0" u="none" strike="noStrike" kern="1200" cap="none" spc="0" normalizeH="0" baseline="0" noProof="0">
                <a:ln>
                  <a:noFill/>
                </a:ln>
                <a:solidFill>
                  <a:srgbClr val="514E93"/>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have full access to GP services for someone they care for (against 20% target)</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4228FE99-FE9F-D489-76E2-1C2566ACCBFC}"/>
              </a:ext>
            </a:extLst>
          </p:cNvPr>
          <p:cNvSpPr txBox="1"/>
          <p:nvPr/>
        </p:nvSpPr>
        <p:spPr>
          <a:xfrm>
            <a:off x="8571979" y="426727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1,034</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 days of staff time saved</a:t>
            </a:r>
          </a:p>
        </p:txBody>
      </p:sp>
      <p:sp>
        <p:nvSpPr>
          <p:cNvPr id="52" name="TextBox 51">
            <a:extLst>
              <a:ext uri="{FF2B5EF4-FFF2-40B4-BE49-F238E27FC236}">
                <a16:creationId xmlns:a16="http://schemas.microsoft.com/office/drawing/2014/main" id="{4D60B1B7-57B9-4B47-4C7C-C29D7D14636C}"/>
              </a:ext>
            </a:extLst>
          </p:cNvPr>
          <p:cNvSpPr txBox="1"/>
          <p:nvPr/>
        </p:nvSpPr>
        <p:spPr>
          <a:xfrm>
            <a:off x="9621527" y="4605072"/>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Fewer emails and </a:t>
            </a:r>
            <a:b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b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calls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from 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homes to surgery</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53" name="TextBox 52">
            <a:extLst>
              <a:ext uri="{FF2B5EF4-FFF2-40B4-BE49-F238E27FC236}">
                <a16:creationId xmlns:a16="http://schemas.microsoft.com/office/drawing/2014/main" id="{3817C482-52E5-1EA4-D238-A3882473EA11}"/>
              </a:ext>
            </a:extLst>
          </p:cNvPr>
          <p:cNvSpPr txBox="1"/>
          <p:nvPr/>
        </p:nvSpPr>
        <p:spPr>
          <a:xfrm>
            <a:off x="10647110" y="5366540"/>
            <a:ext cx="156464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Audit trail and </a:t>
            </a: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reduced</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 admin</a:t>
            </a:r>
          </a:p>
        </p:txBody>
      </p:sp>
      <p:sp>
        <p:nvSpPr>
          <p:cNvPr id="38" name="TextBox 37">
            <a:extLst>
              <a:ext uri="{FF2B5EF4-FFF2-40B4-BE49-F238E27FC236}">
                <a16:creationId xmlns:a16="http://schemas.microsoft.com/office/drawing/2014/main" id="{02F8FECC-E1F9-B987-6610-4F111A0E86A0}"/>
              </a:ext>
            </a:extLst>
          </p:cNvPr>
          <p:cNvSpPr txBox="1"/>
          <p:nvPr/>
        </p:nvSpPr>
        <p:spPr>
          <a:xfrm>
            <a:off x="8692452" y="6182333"/>
            <a:ext cx="2716376"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E8501D"/>
                </a:solidFill>
                <a:effectLst/>
                <a:uLnTx/>
                <a:uFillTx/>
                <a:latin typeface="Century Gothic" panose="020F0302020204030204"/>
                <a:ea typeface="Calibri"/>
                <a:cs typeface="Calibri"/>
              </a:rPr>
              <a:t>MiiCare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Supporting independent living </a:t>
            </a:r>
          </a:p>
        </p:txBody>
      </p:sp>
      <p:sp>
        <p:nvSpPr>
          <p:cNvPr id="33" name="TextBox 32">
            <a:extLst>
              <a:ext uri="{FF2B5EF4-FFF2-40B4-BE49-F238E27FC236}">
                <a16:creationId xmlns:a16="http://schemas.microsoft.com/office/drawing/2014/main" id="{F19685B7-1D3E-0120-218F-3C8D3A06EAB8}"/>
              </a:ext>
            </a:extLst>
          </p:cNvPr>
          <p:cNvSpPr txBox="1"/>
          <p:nvPr/>
        </p:nvSpPr>
        <p:spPr>
          <a:xfrm>
            <a:off x="6157227" y="4844262"/>
            <a:ext cx="169751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30</a:t>
            </a:r>
            <a:r>
              <a:rPr kumimoji="0" lang="en-US" sz="1200" b="0" i="0" u="none" strike="noStrike" kern="1200" cap="none" spc="0" normalizeH="0" baseline="0" noProof="0">
                <a:ln>
                  <a:noFill/>
                </a:ln>
                <a:solidFill>
                  <a:srgbClr val="E8501D"/>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kits installed</a:t>
            </a:r>
          </a:p>
        </p:txBody>
      </p:sp>
      <p:sp>
        <p:nvSpPr>
          <p:cNvPr id="34" name="TextBox 33">
            <a:extLst>
              <a:ext uri="{FF2B5EF4-FFF2-40B4-BE49-F238E27FC236}">
                <a16:creationId xmlns:a16="http://schemas.microsoft.com/office/drawing/2014/main" id="{75D1F61B-DB96-BFB6-E9B0-9EBDD8C41CDF}"/>
              </a:ext>
            </a:extLst>
          </p:cNvPr>
          <p:cNvSpPr txBox="1"/>
          <p:nvPr/>
        </p:nvSpPr>
        <p:spPr>
          <a:xfrm>
            <a:off x="6404040" y="5184675"/>
            <a:ext cx="306982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Supporting</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39</a:t>
            </a:r>
            <a:r>
              <a:rPr kumimoji="0" lang="en-US" sz="1200" b="1" i="0" u="none" strike="noStrike" kern="1200" cap="none" spc="0" normalizeH="0" baseline="0" noProof="0">
                <a:ln>
                  <a:noFill/>
                </a:ln>
                <a:solidFill>
                  <a:srgbClr val="000000"/>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residents living at home</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49" name="TextBox 48">
            <a:extLst>
              <a:ext uri="{FF2B5EF4-FFF2-40B4-BE49-F238E27FC236}">
                <a16:creationId xmlns:a16="http://schemas.microsoft.com/office/drawing/2014/main" id="{B5CA00EB-126C-819F-DED2-E984F652E889}"/>
              </a:ext>
            </a:extLst>
          </p:cNvPr>
          <p:cNvSpPr txBox="1"/>
          <p:nvPr/>
        </p:nvSpPr>
        <p:spPr>
          <a:xfrm>
            <a:off x="6710849" y="5563022"/>
            <a:ext cx="306152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25%</a:t>
            </a:r>
            <a:r>
              <a:rPr kumimoji="0" lang="en-US" sz="1200" b="0" i="0" u="none" strike="noStrike" kern="1200" cap="none" spc="0" normalizeH="0" baseline="0" noProof="0">
                <a:ln>
                  <a:noFill/>
                </a:ln>
                <a:solidFill>
                  <a:srgbClr val="E8501D"/>
                </a:solidFill>
                <a:effectLst/>
                <a:uLnTx/>
                <a:uFillTx/>
                <a:latin typeface="Century Gothic" panose="020F0302020204030204"/>
                <a:ea typeface="Calibri"/>
                <a:cs typeface="Calibri"/>
              </a:rPr>
              <a:t>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reduction in routine site contacts</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56" name="TextBox 55">
            <a:extLst>
              <a:ext uri="{FF2B5EF4-FFF2-40B4-BE49-F238E27FC236}">
                <a16:creationId xmlns:a16="http://schemas.microsoft.com/office/drawing/2014/main" id="{1981EFF8-6635-AA83-AE90-751EA96491A4}"/>
              </a:ext>
            </a:extLst>
          </p:cNvPr>
          <p:cNvSpPr txBox="1"/>
          <p:nvPr/>
        </p:nvSpPr>
        <p:spPr>
          <a:xfrm>
            <a:off x="1375440" y="6077811"/>
            <a:ext cx="3059307"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514E93"/>
                </a:solidFill>
                <a:effectLst/>
                <a:uLnTx/>
                <a:uFillTx/>
                <a:latin typeface="Century Gothic" panose="020F0302020204030204"/>
                <a:ea typeface="Calibri"/>
                <a:cs typeface="Calibri"/>
              </a:rPr>
              <a:t>Acoustic Monitoring</a:t>
            </a:r>
            <a:r>
              <a:rPr kumimoji="0" lang="en-US" sz="1400" b="0" i="0" u="none" strike="noStrike" kern="1200" cap="none" spc="0" normalizeH="0" baseline="0" noProof="0">
                <a:ln>
                  <a:noFill/>
                </a:ln>
                <a:solidFill>
                  <a:srgbClr val="514E93"/>
                </a:solidFill>
                <a:effectLst/>
                <a:uLnTx/>
                <a:uFillTx/>
                <a:latin typeface="Century Gothic" panose="020F03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514E93"/>
                </a:solidFill>
                <a:effectLst/>
                <a:uLnTx/>
                <a:uFillTx/>
                <a:latin typeface="Century Gothic" panose="020F0302020204030204"/>
                <a:ea typeface="Calibri"/>
                <a:cs typeface="Calibri"/>
              </a:rPr>
              <a:t>Sensor-based falls prevention</a:t>
            </a:r>
          </a:p>
        </p:txBody>
      </p:sp>
      <p:sp>
        <p:nvSpPr>
          <p:cNvPr id="39" name="TextBox 38">
            <a:extLst>
              <a:ext uri="{FF2B5EF4-FFF2-40B4-BE49-F238E27FC236}">
                <a16:creationId xmlns:a16="http://schemas.microsoft.com/office/drawing/2014/main" id="{14C41D1C-3747-AD59-92D2-B1207D13C1DF}"/>
              </a:ext>
            </a:extLst>
          </p:cNvPr>
          <p:cNvSpPr txBox="1"/>
          <p:nvPr/>
        </p:nvSpPr>
        <p:spPr>
          <a:xfrm>
            <a:off x="3928961" y="4503981"/>
            <a:ext cx="238691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2B307E"/>
                </a:solidFill>
                <a:effectLst/>
                <a:uLnTx/>
                <a:uFillTx/>
                <a:latin typeface="Century Gothic" panose="020F0302020204030204"/>
                <a:ea typeface="Calibri"/>
                <a:cs typeface="Calibri"/>
              </a:rPr>
              <a:t>343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residents supported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2B307E"/>
                </a:solidFill>
                <a:effectLst/>
                <a:uLnTx/>
                <a:uFillTx/>
                <a:latin typeface="Century Gothic" panose="020F0302020204030204"/>
                <a:ea typeface="Calibri"/>
                <a:cs typeface="Calibri"/>
              </a:rPr>
              <a:t>12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care homes</a:t>
            </a:r>
          </a:p>
        </p:txBody>
      </p:sp>
      <p:sp>
        <p:nvSpPr>
          <p:cNvPr id="48" name="TextBox 47">
            <a:extLst>
              <a:ext uri="{FF2B5EF4-FFF2-40B4-BE49-F238E27FC236}">
                <a16:creationId xmlns:a16="http://schemas.microsoft.com/office/drawing/2014/main" id="{C3D63C53-C1B2-B671-6FD9-4661A2D329AB}"/>
              </a:ext>
            </a:extLst>
          </p:cNvPr>
          <p:cNvSpPr txBox="1"/>
          <p:nvPr/>
        </p:nvSpPr>
        <p:spPr>
          <a:xfrm>
            <a:off x="3082515" y="4980954"/>
            <a:ext cx="305930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2B307E"/>
                </a:solidFill>
                <a:effectLst/>
                <a:uLnTx/>
                <a:uFillTx/>
                <a:latin typeface="Century Gothic" panose="020F0302020204030204"/>
                <a:ea typeface="Calibri"/>
                <a:cs typeface="Calibri"/>
              </a:rPr>
              <a:t>44%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reduction of nighttime checks, </a:t>
            </a:r>
            <a:r>
              <a:rPr kumimoji="0" lang="en-US" sz="1200" b="1" i="0" u="none" strike="noStrike" kern="1200" cap="none" spc="0" normalizeH="0" baseline="0" noProof="0">
                <a:ln>
                  <a:noFill/>
                </a:ln>
                <a:solidFill>
                  <a:srgbClr val="2B307E"/>
                </a:solidFill>
                <a:effectLst/>
                <a:uLnTx/>
                <a:uFillTx/>
                <a:latin typeface="Century Gothic" panose="020F0302020204030204"/>
                <a:ea typeface="Calibri"/>
                <a:cs typeface="Calibri"/>
              </a:rPr>
              <a:t>6,758</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 a month</a:t>
            </a: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2B307E"/>
                </a:solidFill>
                <a:effectLst/>
                <a:uLnTx/>
                <a:uFillTx/>
                <a:latin typeface="Century Gothic" panose="020F0302020204030204"/>
                <a:ea typeface="Calibri"/>
                <a:cs typeface="Calibri"/>
              </a:rPr>
              <a:t>6% </a:t>
            </a:r>
            <a:r>
              <a:rPr kumimoji="0" lang="en-US" sz="1200" b="0" i="0" u="none" strike="noStrike" kern="1200" cap="none" spc="0" normalizeH="0" baseline="0" noProof="0">
                <a:ln>
                  <a:noFill/>
                </a:ln>
                <a:solidFill>
                  <a:srgbClr val="000000"/>
                </a:solidFill>
                <a:effectLst/>
                <a:uLnTx/>
                <a:uFillTx/>
                <a:latin typeface="Century Gothic" panose="020F0302020204030204"/>
                <a:ea typeface="Calibri"/>
                <a:cs typeface="Calibri"/>
              </a:rPr>
              <a:t>drop in A&amp;E attendance</a:t>
            </a:r>
          </a:p>
        </p:txBody>
      </p:sp>
    </p:spTree>
    <p:extLst>
      <p:ext uri="{BB962C8B-B14F-4D97-AF65-F5344CB8AC3E}">
        <p14:creationId xmlns:p14="http://schemas.microsoft.com/office/powerpoint/2010/main" val="3799795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B4EF06-3EBA-3693-E6CB-147716081ED2}"/>
              </a:ext>
            </a:extLst>
          </p:cNvPr>
          <p:cNvSpPr>
            <a:spLocks noGrp="1"/>
          </p:cNvSpPr>
          <p:nvPr>
            <p:ph type="title"/>
          </p:nvPr>
        </p:nvSpPr>
        <p:spPr>
          <a:xfrm>
            <a:off x="523445" y="452144"/>
            <a:ext cx="8367173" cy="1234800"/>
          </a:xfrm>
        </p:spPr>
        <p:txBody>
          <a:bodyPr vert="horz" lIns="0" tIns="0" rIns="0" bIns="0" rtlCol="0" anchor="ctr">
            <a:normAutofit fontScale="90000"/>
          </a:bodyPr>
          <a:lstStyle/>
          <a:p>
            <a:r>
              <a:rPr lang="en-GB">
                <a:solidFill>
                  <a:srgbClr val="7030A0"/>
                </a:solidFill>
              </a:rPr>
              <a:t>What helps our approach to ensure effective partnership working </a:t>
            </a:r>
          </a:p>
        </p:txBody>
      </p:sp>
      <p:graphicFrame>
        <p:nvGraphicFramePr>
          <p:cNvPr id="3" name="Diagram 2" descr="We have effective collaboration between health and social care partners&#10;We are increasingly familiar with working together &#10;The way we do business is to co-design with care providers and product companies &#10;Our annual Digitising Social Care event is open to the care market and digital system providers&#10;We attend regular meetings to ensure our partners are updated on our progress&#10;We regularly review how are products are working to ensure they meet the needs of care homes and residents&#10;">
            <a:extLst>
              <a:ext uri="{FF2B5EF4-FFF2-40B4-BE49-F238E27FC236}">
                <a16:creationId xmlns:a16="http://schemas.microsoft.com/office/drawing/2014/main" id="{24E3A1F7-BD05-853F-2452-F0B3711C442B}"/>
              </a:ext>
            </a:extLst>
          </p:cNvPr>
          <p:cNvGraphicFramePr/>
          <p:nvPr/>
        </p:nvGraphicFramePr>
        <p:xfrm>
          <a:off x="0" y="1989997"/>
          <a:ext cx="11121391" cy="4028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a:extLst>
              <a:ext uri="{FF2B5EF4-FFF2-40B4-BE49-F238E27FC236}">
                <a16:creationId xmlns:a16="http://schemas.microsoft.com/office/drawing/2014/main" id="{A2FC9BE7-0E1D-1611-ED09-BD1F0480D7FA}"/>
              </a:ext>
            </a:extLst>
          </p:cNvPr>
          <p:cNvSpPr>
            <a:spLocks noGrp="1"/>
          </p:cNvSpPr>
          <p:nvPr>
            <p:ph type="ftr" sz="quarter" idx="11"/>
          </p:nvPr>
        </p:nvSpPr>
        <p:spPr>
          <a:xfrm>
            <a:off x="523445" y="6321714"/>
            <a:ext cx="7403008" cy="365125"/>
          </a:xfrm>
        </p:spPr>
        <p:txBody>
          <a:bodyPr vert="horz" lIns="0" tIns="0" rIns="0" bIns="0" rtlCol="0" anchor="ctr">
            <a:normAutofit/>
          </a:bodyPr>
          <a:lstStyle/>
          <a:p>
            <a:pPr>
              <a:spcAft>
                <a:spcPts val="600"/>
              </a:spcAft>
            </a:pPr>
            <a:r>
              <a:rPr lang="en-GB" b="1"/>
              <a:t>Bedfordshire, Luton and Milton Keynes Health and Care Partnership</a:t>
            </a:r>
            <a:endParaRPr lang="en-GB"/>
          </a:p>
        </p:txBody>
      </p:sp>
      <p:sp>
        <p:nvSpPr>
          <p:cNvPr id="6" name="Slide Number Placeholder 5">
            <a:extLst>
              <a:ext uri="{FF2B5EF4-FFF2-40B4-BE49-F238E27FC236}">
                <a16:creationId xmlns:a16="http://schemas.microsoft.com/office/drawing/2014/main" id="{8EB562D2-C43D-FFB1-8235-A0C5C4A55E0C}"/>
              </a:ext>
            </a:extLst>
          </p:cNvPr>
          <p:cNvSpPr>
            <a:spLocks noGrp="1"/>
          </p:cNvSpPr>
          <p:nvPr>
            <p:ph type="sldNum" sz="quarter" idx="12"/>
          </p:nvPr>
        </p:nvSpPr>
        <p:spPr>
          <a:xfrm>
            <a:off x="11208568" y="6356350"/>
            <a:ext cx="487208" cy="365125"/>
          </a:xfrm>
        </p:spPr>
        <p:txBody>
          <a:bodyPr vert="horz" lIns="0" tIns="0" rIns="0" bIns="0" rtlCol="0" anchor="ctr">
            <a:normAutofit/>
          </a:bodyPr>
          <a:lstStyle/>
          <a:p>
            <a:pPr>
              <a:spcAft>
                <a:spcPts val="600"/>
              </a:spcAft>
            </a:pPr>
            <a:fld id="{30A60DCE-9105-48A5-8A92-25C9283756D1}" type="slidenum">
              <a:rPr lang="en-GB" smtClean="0"/>
              <a:pPr>
                <a:spcAft>
                  <a:spcPts val="600"/>
                </a:spcAft>
              </a:pPr>
              <a:t>16</a:t>
            </a:fld>
            <a:endParaRPr lang="en-GB"/>
          </a:p>
        </p:txBody>
      </p:sp>
    </p:spTree>
    <p:extLst>
      <p:ext uri="{BB962C8B-B14F-4D97-AF65-F5344CB8AC3E}">
        <p14:creationId xmlns:p14="http://schemas.microsoft.com/office/powerpoint/2010/main" val="2111304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75606-11A6-1B64-00C0-9C166EDF48EF}"/>
              </a:ext>
            </a:extLst>
          </p:cNvPr>
          <p:cNvSpPr>
            <a:spLocks noGrp="1"/>
          </p:cNvSpPr>
          <p:nvPr>
            <p:ph type="title"/>
          </p:nvPr>
        </p:nvSpPr>
        <p:spPr>
          <a:xfrm>
            <a:off x="523445" y="382349"/>
            <a:ext cx="8812915" cy="1102419"/>
          </a:xfrm>
        </p:spPr>
        <p:txBody>
          <a:bodyPr anchor="ctr">
            <a:normAutofit/>
          </a:bodyPr>
          <a:lstStyle/>
          <a:p>
            <a:r>
              <a:rPr lang="en-GB" sz="3600">
                <a:solidFill>
                  <a:srgbClr val="7030A0"/>
                </a:solidFill>
              </a:rPr>
              <a:t>Looking ahead</a:t>
            </a:r>
          </a:p>
        </p:txBody>
      </p:sp>
      <p:graphicFrame>
        <p:nvGraphicFramePr>
          <p:cNvPr id="18" name="Content Placeholder 15" descr="Scaling up – we will focus on scaling up remote monitoring supporting 181 Discharge to Assess Beds, 53 additional care locations, pilot to test how remote monitoring will work in domiciliary care settling, and S1 integration. Piloting how Raizer Chair, supporting fall prevention in domiciliary care setting will support residents living at home.  &#10;Data-driven decision-making – we will leverage the power of data analytics to inform service delivery for remote monitoring, pain management, mental health and fall prevention, enabling a more targeted interventions improving outcomes for service users.&#10;Integration and interoperability – a key focus will be ensuring seamless integration and interoperability between different digital platforms used in social care. This will create a more holistic view of service users' needs and streamline care coordination.&#10;Collaboration and innovation – we will continue to foster collaboration between stakeholders, including government agencies, technology providers, social care providers, and service users themselves. This collaborative spirit will drive further innovation in the digital transformation of social care.&#10;">
            <a:extLst>
              <a:ext uri="{FF2B5EF4-FFF2-40B4-BE49-F238E27FC236}">
                <a16:creationId xmlns:a16="http://schemas.microsoft.com/office/drawing/2014/main" id="{B8EDA0DC-1670-4D99-1AD8-A70FABD93218}"/>
              </a:ext>
            </a:extLst>
          </p:cNvPr>
          <p:cNvGraphicFramePr>
            <a:graphicFrameLocks noGrp="1"/>
          </p:cNvGraphicFramePr>
          <p:nvPr>
            <p:ph idx="1"/>
          </p:nvPr>
        </p:nvGraphicFramePr>
        <p:xfrm>
          <a:off x="523445" y="1617149"/>
          <a:ext cx="11172331" cy="4508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47E94403-88A3-1248-BC17-3DFAD58E0B72}"/>
              </a:ext>
            </a:extLst>
          </p:cNvPr>
          <p:cNvSpPr>
            <a:spLocks noGrp="1"/>
          </p:cNvSpPr>
          <p:nvPr>
            <p:ph type="ftr" sz="quarter" idx="11"/>
          </p:nvPr>
        </p:nvSpPr>
        <p:spPr>
          <a:xfrm>
            <a:off x="523445" y="6321714"/>
            <a:ext cx="7403008" cy="365125"/>
          </a:xfrm>
        </p:spPr>
        <p:txBody>
          <a:bodyPr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a:ln>
                  <a:noFill/>
                </a:ln>
                <a:solidFill>
                  <a:srgbClr val="000000">
                    <a:tint val="75000"/>
                  </a:srgbClr>
                </a:solidFill>
                <a:effectLst/>
                <a:uLnTx/>
                <a:uFillTx/>
                <a:latin typeface="Century Gothic" panose="020F0302020204030204"/>
                <a:ea typeface="+mn-ea"/>
                <a:cs typeface="+mn-cs"/>
              </a:rPr>
              <a:t>Bedfordshire, Luton and Milton Keynes Health and Care Partnership</a:t>
            </a:r>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sp>
        <p:nvSpPr>
          <p:cNvPr id="5" name="Slide Number Placeholder 4">
            <a:extLst>
              <a:ext uri="{FF2B5EF4-FFF2-40B4-BE49-F238E27FC236}">
                <a16:creationId xmlns:a16="http://schemas.microsoft.com/office/drawing/2014/main" id="{E8825C77-8D27-0FC6-1E7F-5D1C4D8E60E9}"/>
              </a:ext>
            </a:extLst>
          </p:cNvPr>
          <p:cNvSpPr>
            <a:spLocks noGrp="1"/>
          </p:cNvSpPr>
          <p:nvPr>
            <p:ph type="sldNum" sz="quarter" idx="12"/>
          </p:nvPr>
        </p:nvSpPr>
        <p:spPr>
          <a:xfrm>
            <a:off x="11208568" y="6356350"/>
            <a:ext cx="487208"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17</a:t>
            </a:fld>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70042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F416BD12-4884-9288-4759-38212F347F7C}"/>
              </a:ext>
            </a:extLst>
          </p:cNvPr>
          <p:cNvSpPr txBox="1">
            <a:spLocks noGrp="1"/>
          </p:cNvSpPr>
          <p:nvPr>
            <p:ph type="title" idx="4294967295"/>
          </p:nvPr>
        </p:nvSpPr>
        <p:spPr>
          <a:xfrm>
            <a:off x="523445" y="519906"/>
            <a:ext cx="8207185" cy="83685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mj-lt"/>
                <a:ea typeface="+mj-ea"/>
                <a:cs typeface="+mj-cs"/>
              </a:rPr>
              <a:t>With thanks to yourselves, the team, and our partners</a:t>
            </a:r>
          </a:p>
        </p:txBody>
      </p:sp>
      <p:sp>
        <p:nvSpPr>
          <p:cNvPr id="15" name="TextBox 14">
            <a:extLst>
              <a:ext uri="{FF2B5EF4-FFF2-40B4-BE49-F238E27FC236}">
                <a16:creationId xmlns:a16="http://schemas.microsoft.com/office/drawing/2014/main" id="{A62A0606-BDC9-0185-0C7C-2455E6C3FFDF}"/>
              </a:ext>
            </a:extLst>
          </p:cNvPr>
          <p:cNvSpPr txBox="1"/>
          <p:nvPr/>
        </p:nvSpPr>
        <p:spPr>
          <a:xfrm>
            <a:off x="422405" y="1801862"/>
            <a:ext cx="2577251"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BLMK ICB </a:t>
            </a:r>
            <a:r>
              <a:rPr lang="en-GB" sz="1200">
                <a:effectLst/>
                <a:latin typeface="Arial" panose="020B0604020202020204" pitchFamily="34" charset="0"/>
                <a:ea typeface="Calibri" panose="020F0502020204030204" pitchFamily="34" charset="0"/>
                <a:cs typeface="Arial" panose="020B0604020202020204" pitchFamily="34" charset="0"/>
              </a:rPr>
              <a:t>– Clare Steward</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clare.steward@nhs.net</a:t>
            </a:r>
            <a:endParaRPr lang="en-GB" sz="1200">
              <a:effectLst/>
              <a:latin typeface="Arial" panose="020B0604020202020204" pitchFamily="34" charset="0"/>
              <a:ea typeface="Calibri" panose="020F050202020403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99E0935-B60D-2624-1B38-88876481B3F7}"/>
              </a:ext>
            </a:extLst>
          </p:cNvPr>
          <p:cNvSpPr txBox="1"/>
          <p:nvPr/>
        </p:nvSpPr>
        <p:spPr>
          <a:xfrm>
            <a:off x="2999656" y="1774411"/>
            <a:ext cx="3096344"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Central Bedfordshire</a:t>
            </a:r>
            <a:r>
              <a:rPr lang="en-GB" sz="1200">
                <a:effectLst/>
                <a:latin typeface="Arial" panose="020B0604020202020204" pitchFamily="34" charset="0"/>
                <a:ea typeface="Calibri" panose="020F0502020204030204" pitchFamily="34" charset="0"/>
                <a:cs typeface="Arial" panose="020B0604020202020204" pitchFamily="34" charset="0"/>
              </a:rPr>
              <a:t> – Patricia Coker</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patricia.coker@centralbedfordshire.gov.uk</a:t>
            </a:r>
            <a:endParaRPr lang="en-GB" sz="1200">
              <a:effectLst/>
              <a:latin typeface="Arial" panose="020B0604020202020204" pitchFamily="34" charset="0"/>
              <a:ea typeface="Calibri" panose="020F050202020403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F75E7083-E2ED-3558-A111-715740CDC162}"/>
              </a:ext>
            </a:extLst>
          </p:cNvPr>
          <p:cNvSpPr txBox="1"/>
          <p:nvPr/>
        </p:nvSpPr>
        <p:spPr>
          <a:xfrm>
            <a:off x="6280415" y="1796797"/>
            <a:ext cx="2309821" cy="478336"/>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NHSE </a:t>
            </a:r>
            <a:r>
              <a:rPr lang="en-GB" sz="1200">
                <a:effectLst/>
                <a:latin typeface="Arial" panose="020B0604020202020204" pitchFamily="34" charset="0"/>
                <a:ea typeface="Calibri" panose="020F0502020204030204" pitchFamily="34" charset="0"/>
                <a:cs typeface="Arial" panose="020B0604020202020204" pitchFamily="34" charset="0"/>
              </a:rPr>
              <a:t>– Caroline Day </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rPr>
              <a:t>caroline.day16@nhs.net </a:t>
            </a:r>
          </a:p>
        </p:txBody>
      </p:sp>
      <p:sp>
        <p:nvSpPr>
          <p:cNvPr id="22" name="TextBox 21">
            <a:extLst>
              <a:ext uri="{FF2B5EF4-FFF2-40B4-BE49-F238E27FC236}">
                <a16:creationId xmlns:a16="http://schemas.microsoft.com/office/drawing/2014/main" id="{0C1F7F1C-1F93-0553-677F-8AF95B0BF86E}"/>
              </a:ext>
            </a:extLst>
          </p:cNvPr>
          <p:cNvSpPr txBox="1"/>
          <p:nvPr/>
        </p:nvSpPr>
        <p:spPr>
          <a:xfrm>
            <a:off x="8716385" y="1796325"/>
            <a:ext cx="3213892"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Central Bedfordshire </a:t>
            </a:r>
            <a:r>
              <a:rPr lang="en-GB" sz="1200">
                <a:effectLst/>
                <a:latin typeface="Arial" panose="020B0604020202020204" pitchFamily="34" charset="0"/>
                <a:ea typeface="Calibri" panose="020F0502020204030204" pitchFamily="34" charset="0"/>
                <a:cs typeface="Arial" panose="020B0604020202020204" pitchFamily="34" charset="0"/>
              </a:rPr>
              <a:t>– Joanne Harlen</a:t>
            </a:r>
          </a:p>
          <a:p>
            <a:pPr>
              <a:lnSpc>
                <a:spcPct val="107000"/>
              </a:lnSpc>
              <a:spcAft>
                <a:spcPts val="800"/>
              </a:spcAft>
            </a:pPr>
            <a:r>
              <a:rPr lang="en-GB" sz="1200" u="sng">
                <a:solidFill>
                  <a:schemeClr val="tx2"/>
                </a:solidFill>
                <a:latin typeface="Arial" panose="020B0604020202020204" pitchFamily="34" charset="0"/>
                <a:cs typeface="Arial" panose="020B0604020202020204" pitchFamily="34" charset="0"/>
              </a:rPr>
              <a:t>joanne.harlen@centralbedfordshire.gov.uk</a:t>
            </a:r>
          </a:p>
        </p:txBody>
      </p:sp>
      <p:sp>
        <p:nvSpPr>
          <p:cNvPr id="16" name="TextBox 15">
            <a:extLst>
              <a:ext uri="{FF2B5EF4-FFF2-40B4-BE49-F238E27FC236}">
                <a16:creationId xmlns:a16="http://schemas.microsoft.com/office/drawing/2014/main" id="{6BA2BDEA-C7AB-5731-D673-2B0D4BC971F2}"/>
              </a:ext>
            </a:extLst>
          </p:cNvPr>
          <p:cNvSpPr txBox="1"/>
          <p:nvPr/>
        </p:nvSpPr>
        <p:spPr>
          <a:xfrm>
            <a:off x="434989" y="2514853"/>
            <a:ext cx="2309820" cy="77348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BLMK ICB </a:t>
            </a:r>
            <a:r>
              <a:rPr lang="en-GB" sz="1200">
                <a:effectLst/>
                <a:latin typeface="Arial" panose="020B0604020202020204" pitchFamily="34" charset="0"/>
                <a:ea typeface="Calibri" panose="020F0502020204030204" pitchFamily="34" charset="0"/>
                <a:cs typeface="Arial" panose="020B0604020202020204" pitchFamily="34" charset="0"/>
              </a:rPr>
              <a:t>– Amtar Ali</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amtar.ali2@nhs.net</a:t>
            </a:r>
            <a:endParaRPr lang="en-GB" sz="1200" u="sng">
              <a:solidFill>
                <a:schemeClr val="tx2"/>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u="sng">
              <a:solidFill>
                <a:srgbClr val="0563C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80F9A08-E257-9F1F-ACB0-D3F22E1B0816}"/>
              </a:ext>
            </a:extLst>
          </p:cNvPr>
          <p:cNvSpPr txBox="1"/>
          <p:nvPr/>
        </p:nvSpPr>
        <p:spPr>
          <a:xfrm>
            <a:off x="2979743" y="2506451"/>
            <a:ext cx="3136170"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Central Bedfordshire </a:t>
            </a:r>
            <a:r>
              <a:rPr lang="en-GB" sz="1200">
                <a:effectLst/>
                <a:latin typeface="Arial" panose="020B0604020202020204" pitchFamily="34" charset="0"/>
                <a:ea typeface="Calibri" panose="020F0502020204030204" pitchFamily="34" charset="0"/>
                <a:cs typeface="Arial" panose="020B0604020202020204" pitchFamily="34" charset="0"/>
              </a:rPr>
              <a:t>– Cheryl Stimson</a:t>
            </a:r>
          </a:p>
          <a:p>
            <a:pPr>
              <a:lnSpc>
                <a:spcPct val="107000"/>
              </a:lnSpc>
              <a:spcAft>
                <a:spcPts val="800"/>
              </a:spcAft>
            </a:pPr>
            <a:r>
              <a:rPr lang="en-GB" sz="1200" u="sng">
                <a:solidFill>
                  <a:schemeClr val="tx2"/>
                </a:solidFill>
                <a:latin typeface="Arial" panose="020B0604020202020204" pitchFamily="34" charset="0"/>
                <a:ea typeface="Calibri" panose="020F0502020204030204" pitchFamily="34" charset="0"/>
                <a:cs typeface="Arial" panose="020B0604020202020204" pitchFamily="34" charset="0"/>
              </a:rPr>
              <a:t>cheryl.stimson@centralbedfordshire.gov.uk</a:t>
            </a:r>
            <a:endPar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A70E11F-2FC3-A261-F122-D6921F6EA435}"/>
              </a:ext>
            </a:extLst>
          </p:cNvPr>
          <p:cNvSpPr txBox="1"/>
          <p:nvPr/>
        </p:nvSpPr>
        <p:spPr>
          <a:xfrm>
            <a:off x="6280414" y="2495899"/>
            <a:ext cx="2309821"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BLMK ICB </a:t>
            </a:r>
            <a:r>
              <a:rPr lang="en-GB" sz="1200">
                <a:effectLst/>
                <a:latin typeface="Arial" panose="020B0604020202020204" pitchFamily="34" charset="0"/>
                <a:ea typeface="Calibri" panose="020F0502020204030204" pitchFamily="34" charset="0"/>
                <a:cs typeface="Arial" panose="020B0604020202020204" pitchFamily="34" charset="0"/>
              </a:rPr>
              <a:t>– Anna Ellis</a:t>
            </a:r>
          </a:p>
          <a:p>
            <a:pPr>
              <a:lnSpc>
                <a:spcPct val="107000"/>
              </a:lnSpc>
            </a:pPr>
            <a:r>
              <a:rPr lang="en-GB" sz="1200">
                <a:solidFill>
                  <a:schemeClr val="tx2"/>
                </a:solidFill>
                <a:latin typeface="Arial" panose="020B060402020202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anna.ellis6@nhs.net</a:t>
            </a:r>
            <a:r>
              <a:rPr lang="en-GB" sz="1200">
                <a:solidFill>
                  <a:schemeClr val="tx2"/>
                </a:solidFill>
                <a:latin typeface="Arial" panose="020B0604020202020204" pitchFamily="34" charset="0"/>
                <a:ea typeface="Calibri" panose="020F0502020204030204" pitchFamily="34" charset="0"/>
                <a:cs typeface="Arial" panose="020B0604020202020204" pitchFamily="34" charset="0"/>
              </a:rPr>
              <a:t> </a:t>
            </a:r>
            <a:endParaRPr lang="en-GB" sz="1200">
              <a:solidFill>
                <a:schemeClr val="tx2"/>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2372B220-3D23-7584-AD8A-B109D5B86309}"/>
              </a:ext>
            </a:extLst>
          </p:cNvPr>
          <p:cNvSpPr txBox="1"/>
          <p:nvPr/>
        </p:nvSpPr>
        <p:spPr>
          <a:xfrm>
            <a:off x="8716385" y="2445762"/>
            <a:ext cx="2974994"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AGEM &amp; ML CSUs </a:t>
            </a:r>
            <a:r>
              <a:rPr lang="en-GB" sz="1200">
                <a:effectLst/>
                <a:latin typeface="Arial" panose="020B0604020202020204" pitchFamily="34" charset="0"/>
                <a:ea typeface="Calibri" panose="020F0502020204030204" pitchFamily="34" charset="0"/>
                <a:cs typeface="Arial" panose="020B0604020202020204" pitchFamily="34" charset="0"/>
              </a:rPr>
              <a:t>–  Amy Egan</a:t>
            </a:r>
          </a:p>
          <a:p>
            <a:pPr>
              <a:lnSpc>
                <a:spcPct val="107000"/>
              </a:lnSpc>
              <a:spcAft>
                <a:spcPts val="800"/>
              </a:spcAft>
            </a:pPr>
            <a:r>
              <a:rPr lang="en-GB" sz="1200" u="sng">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amy.egan@nhs.net</a:t>
            </a:r>
            <a:r>
              <a:rPr lang="en-GB" sz="1200" u="sng">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rPr>
              <a:t> </a:t>
            </a:r>
            <a:endParaRPr lang="en-GB" sz="1200">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E960A03-2090-460D-B0E9-9762DB93F24C}"/>
              </a:ext>
            </a:extLst>
          </p:cNvPr>
          <p:cNvSpPr txBox="1"/>
          <p:nvPr/>
        </p:nvSpPr>
        <p:spPr>
          <a:xfrm>
            <a:off x="422403" y="3255103"/>
            <a:ext cx="1861901"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Luton</a:t>
            </a:r>
            <a:r>
              <a:rPr lang="en-GB" sz="1200">
                <a:effectLst/>
                <a:latin typeface="Arial" panose="020B0604020202020204" pitchFamily="34" charset="0"/>
                <a:ea typeface="Calibri" panose="020F0502020204030204" pitchFamily="34" charset="0"/>
                <a:cs typeface="Arial" panose="020B0604020202020204" pitchFamily="34" charset="0"/>
              </a:rPr>
              <a:t> – Lisa Burke </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lisa.burke@luton.gov.uk</a:t>
            </a:r>
            <a:endParaRPr lang="en-GB" sz="120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9134158-CB28-2690-B56F-8C2197A5859D}"/>
              </a:ext>
            </a:extLst>
          </p:cNvPr>
          <p:cNvSpPr txBox="1"/>
          <p:nvPr/>
        </p:nvSpPr>
        <p:spPr>
          <a:xfrm>
            <a:off x="2979743" y="3228125"/>
            <a:ext cx="2468950" cy="473271"/>
          </a:xfrm>
          <a:prstGeom prst="rect">
            <a:avLst/>
          </a:prstGeom>
          <a:noFill/>
        </p:spPr>
        <p:txBody>
          <a:bodyPr wrap="square" rtlCol="0">
            <a:spAutoFit/>
          </a:bodyPr>
          <a:lstStyle/>
          <a:p>
            <a:pPr>
              <a:lnSpc>
                <a:spcPct val="107000"/>
              </a:lnSpc>
              <a:spcAft>
                <a:spcPts val="800"/>
              </a:spcAft>
            </a:pPr>
            <a:r>
              <a:rPr lang="en-GB" sz="1200" b="1">
                <a:effectLst/>
                <a:latin typeface="Arial" panose="020B0604020202020204" pitchFamily="34" charset="0"/>
                <a:ea typeface="Calibri" panose="020F0502020204030204" pitchFamily="34" charset="0"/>
                <a:cs typeface="Arial" panose="020B0604020202020204" pitchFamily="34" charset="0"/>
              </a:rPr>
              <a:t>Bedford Borough</a:t>
            </a:r>
            <a:r>
              <a:rPr lang="en-GB" sz="1200">
                <a:effectLst/>
                <a:latin typeface="Arial" panose="020B0604020202020204" pitchFamily="34" charset="0"/>
                <a:ea typeface="Calibri" panose="020F0502020204030204" pitchFamily="34" charset="0"/>
                <a:cs typeface="Arial" panose="020B0604020202020204" pitchFamily="34" charset="0"/>
              </a:rPr>
              <a:t> – Terry Wright</a:t>
            </a:r>
            <a:br>
              <a:rPr lang="en-GB" sz="1200">
                <a:latin typeface="Arial" panose="020B0604020202020204" pitchFamily="34" charset="0"/>
                <a:ea typeface="Calibri" panose="020F0502020204030204" pitchFamily="34" charset="0"/>
                <a:cs typeface="Arial" panose="020B0604020202020204" pitchFamily="34" charset="0"/>
              </a:rPr>
            </a:br>
            <a:r>
              <a:rPr lang="en-GB" sz="1200" u="sng">
                <a:solidFill>
                  <a:schemeClr val="tx2"/>
                </a:solidFill>
                <a:latin typeface="Arial" panose="020B0604020202020204" pitchFamily="34" charset="0"/>
                <a:ea typeface="Calibri" panose="020F0502020204030204" pitchFamily="34" charset="0"/>
                <a:cs typeface="Arial" panose="020B0604020202020204" pitchFamily="34" charset="0"/>
              </a:rPr>
              <a:t>terry@bedscaregroupltd.co.uk</a:t>
            </a:r>
            <a:endParaRPr lang="en-GB" sz="1200">
              <a:effectLst/>
              <a:latin typeface="Arial" panose="020B0604020202020204" pitchFamily="34" charset="0"/>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56FAF26-13FA-158A-E9D9-A78E4BEBA8AD}"/>
              </a:ext>
            </a:extLst>
          </p:cNvPr>
          <p:cNvSpPr txBox="1"/>
          <p:nvPr/>
        </p:nvSpPr>
        <p:spPr>
          <a:xfrm>
            <a:off x="6280414" y="3189936"/>
            <a:ext cx="2309821" cy="670889"/>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BLMK ICB </a:t>
            </a:r>
            <a:r>
              <a:rPr lang="en-GB" sz="1200">
                <a:effectLst/>
                <a:latin typeface="Arial" panose="020B0604020202020204" pitchFamily="34" charset="0"/>
                <a:ea typeface="Calibri" panose="020F0502020204030204" pitchFamily="34" charset="0"/>
                <a:cs typeface="Arial" panose="020B0604020202020204" pitchFamily="34" charset="0"/>
              </a:rPr>
              <a:t>– Sherry Adeboye</a:t>
            </a:r>
          </a:p>
          <a:p>
            <a:pPr>
              <a:lnSpc>
                <a:spcPct val="107000"/>
              </a:lnSpc>
            </a:pPr>
            <a:r>
              <a:rPr lang="en-GB" sz="1200" u="sng">
                <a:solidFill>
                  <a:schemeClr val="accent3"/>
                </a:solidFill>
                <a:latin typeface="Arial" panose="020B0604020202020204" pitchFamily="34" charset="0"/>
                <a:ea typeface="Calibri" panose="020F050202020403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serifat.adeboye@nhs.net</a:t>
            </a:r>
            <a:endParaRPr lang="en-GB" sz="1200" u="sng">
              <a:solidFill>
                <a:schemeClr val="accent3"/>
              </a:solidFill>
              <a:latin typeface="Arial" panose="020B0604020202020204" pitchFamily="34" charset="0"/>
              <a:ea typeface="Calibri" panose="020F0502020204030204" pitchFamily="34" charset="0"/>
              <a:cs typeface="Arial" panose="020B0604020202020204" pitchFamily="34" charset="0"/>
            </a:endParaRPr>
          </a:p>
          <a:p>
            <a:pPr>
              <a:lnSpc>
                <a:spcPct val="107000"/>
              </a:lnSpc>
            </a:pPr>
            <a:endParaRPr lang="en-GB" sz="1200" u="sng">
              <a:solidFill>
                <a:schemeClr val="tx2"/>
              </a:solidFill>
              <a:latin typeface="Arial" panose="020B060402020202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4B3260B-509D-8E2B-E662-EFAD4158A0A1}"/>
              </a:ext>
            </a:extLst>
          </p:cNvPr>
          <p:cNvSpPr txBox="1"/>
          <p:nvPr/>
        </p:nvSpPr>
        <p:spPr>
          <a:xfrm>
            <a:off x="8730631" y="3155689"/>
            <a:ext cx="2607929"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AGEM &amp; ML CSUs </a:t>
            </a:r>
            <a:r>
              <a:rPr lang="en-GB" sz="1200">
                <a:effectLst/>
                <a:latin typeface="Arial" panose="020B0604020202020204" pitchFamily="34" charset="0"/>
                <a:ea typeface="Calibri" panose="020F0502020204030204" pitchFamily="34" charset="0"/>
                <a:cs typeface="Arial" panose="020B0604020202020204" pitchFamily="34" charset="0"/>
              </a:rPr>
              <a:t>– Sarah Makin</a:t>
            </a:r>
          </a:p>
          <a:p>
            <a:pPr>
              <a:lnSpc>
                <a:spcPct val="107000"/>
              </a:lnSpc>
              <a:spcAft>
                <a:spcPts val="800"/>
              </a:spcAft>
            </a:pPr>
            <a:r>
              <a:rPr lang="en-GB" sz="1200" u="sng">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sarah.makin@nhs.net</a:t>
            </a:r>
            <a:r>
              <a:rPr lang="en-GB" sz="1200" u="sng">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rPr>
              <a:t> </a:t>
            </a:r>
            <a:endParaRPr lang="en-GB" sz="1200">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3F2FED4-9DCE-CA4E-2B7A-795166ACB1EE}"/>
              </a:ext>
            </a:extLst>
          </p:cNvPr>
          <p:cNvSpPr txBox="1"/>
          <p:nvPr/>
        </p:nvSpPr>
        <p:spPr>
          <a:xfrm>
            <a:off x="432360" y="4010008"/>
            <a:ext cx="2557340" cy="47327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Bedford Borough </a:t>
            </a:r>
            <a:r>
              <a:rPr lang="en-GB" sz="1200">
                <a:effectLst/>
                <a:latin typeface="Arial" panose="020B0604020202020204" pitchFamily="34" charset="0"/>
                <a:ea typeface="Calibri" panose="020F0502020204030204" pitchFamily="34" charset="0"/>
                <a:cs typeface="Arial" panose="020B0604020202020204" pitchFamily="34" charset="0"/>
              </a:rPr>
              <a:t>– Nigel Murray</a:t>
            </a:r>
          </a:p>
          <a:p>
            <a:pPr>
              <a:lnSpc>
                <a:spcPct val="107000"/>
              </a:lnSpc>
              <a:spcAft>
                <a:spcPts val="800"/>
              </a:spcAft>
            </a:pPr>
            <a:r>
              <a:rPr lang="da-DK" sz="1200" u="sng">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rPr>
              <a:t>nigel@bedscaregroupltd.co.uk</a:t>
            </a:r>
            <a:endParaRPr lang="en-GB" sz="1200">
              <a:solidFill>
                <a:schemeClr val="tx2"/>
              </a:solidFill>
              <a:effectLst/>
              <a:highlight>
                <a:srgbClr val="FFFFFF"/>
              </a:highlight>
              <a:latin typeface="Arial" panose="020B0604020202020204" pitchFamily="34" charset="0"/>
              <a:ea typeface="Aptos" panose="020B00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6F6E070-5DB7-595C-8002-9C77D54EFE0A}"/>
              </a:ext>
            </a:extLst>
          </p:cNvPr>
          <p:cNvSpPr txBox="1"/>
          <p:nvPr/>
        </p:nvSpPr>
        <p:spPr>
          <a:xfrm>
            <a:off x="2979743" y="4003555"/>
            <a:ext cx="3021405" cy="773481"/>
          </a:xfrm>
          <a:prstGeom prst="rect">
            <a:avLst/>
          </a:prstGeom>
          <a:noFill/>
        </p:spPr>
        <p:txBody>
          <a:bodyPr wrap="square" rtlCol="0">
            <a:spAutoFit/>
          </a:bodyPr>
          <a:lstStyle/>
          <a:p>
            <a:pPr>
              <a:lnSpc>
                <a:spcPct val="107000"/>
              </a:lnSpc>
            </a:pPr>
            <a:r>
              <a:rPr lang="en-GB" sz="1200" b="1">
                <a:effectLst/>
                <a:latin typeface="Arial" panose="020B0604020202020204" pitchFamily="34" charset="0"/>
                <a:ea typeface="Calibri" panose="020F0502020204030204" pitchFamily="34" charset="0"/>
                <a:cs typeface="Arial" panose="020B0604020202020204" pitchFamily="34" charset="0"/>
              </a:rPr>
              <a:t>Central Bedfordshire </a:t>
            </a:r>
            <a:r>
              <a:rPr lang="en-GB" sz="1200">
                <a:effectLst/>
                <a:latin typeface="Arial" panose="020B0604020202020204" pitchFamily="34" charset="0"/>
                <a:ea typeface="Calibri" panose="020F0502020204030204" pitchFamily="34" charset="0"/>
                <a:cs typeface="Arial" panose="020B0604020202020204" pitchFamily="34" charset="0"/>
              </a:rPr>
              <a:t>– Rachel Austin</a:t>
            </a:r>
          </a:p>
          <a:p>
            <a:pPr>
              <a:lnSpc>
                <a:spcPct val="107000"/>
              </a:lnSpc>
              <a:spcAft>
                <a:spcPts val="800"/>
              </a:spcAft>
            </a:pPr>
            <a:r>
              <a:rPr lang="en-GB" sz="1200" u="sng">
                <a:solidFill>
                  <a:schemeClr val="tx2"/>
                </a:solidFill>
                <a:effectLst/>
                <a:latin typeface="Arial" panose="020B0604020202020204" pitchFamily="34" charset="0"/>
                <a:ea typeface="Calibri" panose="020F050202020403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rachel.austin@centralbedfordshire.gov.uk</a:t>
            </a:r>
            <a:endParaRPr lang="en-GB" sz="1200" u="sng">
              <a:solidFill>
                <a:schemeClr val="tx2"/>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200" u="sng">
              <a:solidFill>
                <a:srgbClr val="0563C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27DE8C8E-8175-9F18-3FC1-0234E9F4C1AA}"/>
              </a:ext>
            </a:extLst>
          </p:cNvPr>
          <p:cNvSpPr txBox="1"/>
          <p:nvPr/>
        </p:nvSpPr>
        <p:spPr>
          <a:xfrm>
            <a:off x="6280414" y="4002364"/>
            <a:ext cx="2278074" cy="275653"/>
          </a:xfrm>
          <a:prstGeom prst="rect">
            <a:avLst/>
          </a:prstGeom>
          <a:noFill/>
        </p:spPr>
        <p:txBody>
          <a:bodyPr wrap="square" rtlCol="0">
            <a:spAutoFit/>
          </a:bodyPr>
          <a:lstStyle/>
          <a:p>
            <a:pPr>
              <a:lnSpc>
                <a:spcPct val="107000"/>
              </a:lnSpc>
              <a:spcAft>
                <a:spcPts val="800"/>
              </a:spcAft>
            </a:pPr>
            <a:r>
              <a:rPr lang="en-GB" sz="1200" b="1">
                <a:latin typeface="Arial" panose="020B0604020202020204" pitchFamily="34" charset="0"/>
                <a:ea typeface="Calibri" panose="020F0502020204030204" pitchFamily="34" charset="0"/>
                <a:cs typeface="Arial" panose="020B0604020202020204" pitchFamily="34" charset="0"/>
              </a:rPr>
              <a:t>Beds Care Group</a:t>
            </a:r>
            <a:endParaRPr lang="en-GB" sz="1200" b="1">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D51E1823-8985-179F-C16F-D9AC09378D88}"/>
              </a:ext>
            </a:extLst>
          </p:cNvPr>
          <p:cNvSpPr txBox="1"/>
          <p:nvPr/>
        </p:nvSpPr>
        <p:spPr>
          <a:xfrm>
            <a:off x="8730631" y="3980651"/>
            <a:ext cx="2278074" cy="275653"/>
          </a:xfrm>
          <a:prstGeom prst="rect">
            <a:avLst/>
          </a:prstGeom>
          <a:noFill/>
        </p:spPr>
        <p:txBody>
          <a:bodyPr wrap="square" rtlCol="0">
            <a:spAutoFit/>
          </a:bodyPr>
          <a:lstStyle/>
          <a:p>
            <a:pPr>
              <a:lnSpc>
                <a:spcPct val="107000"/>
              </a:lnSpc>
              <a:spcAft>
                <a:spcPts val="800"/>
              </a:spcAft>
            </a:pPr>
            <a:r>
              <a:rPr lang="en-GB" sz="1200" b="1">
                <a:effectLst/>
                <a:latin typeface="Arial" panose="020B0604020202020204" pitchFamily="34" charset="0"/>
                <a:ea typeface="Calibri" panose="020F0502020204030204" pitchFamily="34" charset="0"/>
                <a:cs typeface="Arial" panose="020B0604020202020204" pitchFamily="34" charset="0"/>
              </a:rPr>
              <a:t>Health Innovation East</a:t>
            </a:r>
          </a:p>
        </p:txBody>
      </p:sp>
      <p:sp>
        <p:nvSpPr>
          <p:cNvPr id="25" name="TextBox 24">
            <a:extLst>
              <a:ext uri="{FF2B5EF4-FFF2-40B4-BE49-F238E27FC236}">
                <a16:creationId xmlns:a16="http://schemas.microsoft.com/office/drawing/2014/main" id="{F8C04729-FC49-11F8-9AE8-484BEE24A071}"/>
              </a:ext>
            </a:extLst>
          </p:cNvPr>
          <p:cNvSpPr txBox="1"/>
          <p:nvPr/>
        </p:nvSpPr>
        <p:spPr>
          <a:xfrm>
            <a:off x="6270457" y="4568107"/>
            <a:ext cx="2278074" cy="275653"/>
          </a:xfrm>
          <a:prstGeom prst="rect">
            <a:avLst/>
          </a:prstGeom>
          <a:noFill/>
        </p:spPr>
        <p:txBody>
          <a:bodyPr wrap="square" rtlCol="0">
            <a:spAutoFit/>
          </a:bodyPr>
          <a:lstStyle/>
          <a:p>
            <a:pPr>
              <a:lnSpc>
                <a:spcPct val="107000"/>
              </a:lnSpc>
              <a:spcAft>
                <a:spcPts val="800"/>
              </a:spcAft>
            </a:pPr>
            <a:r>
              <a:rPr lang="en-GB" sz="1200" b="1">
                <a:effectLst/>
                <a:latin typeface="Arial" panose="020B0604020202020204" pitchFamily="34" charset="0"/>
                <a:ea typeface="Calibri" panose="020F0502020204030204" pitchFamily="34" charset="0"/>
                <a:cs typeface="Arial" panose="020B0604020202020204" pitchFamily="34" charset="0"/>
              </a:rPr>
              <a:t>University of Hertfordshire</a:t>
            </a:r>
          </a:p>
        </p:txBody>
      </p:sp>
      <p:sp>
        <p:nvSpPr>
          <p:cNvPr id="6" name="TextBox 5">
            <a:extLst>
              <a:ext uri="{FF2B5EF4-FFF2-40B4-BE49-F238E27FC236}">
                <a16:creationId xmlns:a16="http://schemas.microsoft.com/office/drawing/2014/main" id="{1232E0C2-F743-42BF-A461-E727D2DA4CFE}"/>
              </a:ext>
            </a:extLst>
          </p:cNvPr>
          <p:cNvSpPr txBox="1"/>
          <p:nvPr/>
        </p:nvSpPr>
        <p:spPr>
          <a:xfrm>
            <a:off x="261722" y="5204953"/>
            <a:ext cx="11668555" cy="864440"/>
          </a:xfrm>
          <a:prstGeom prst="rect">
            <a:avLst/>
          </a:prstGeom>
          <a:solidFill>
            <a:schemeClr val="tx2">
              <a:lumMod val="20000"/>
              <a:lumOff val="80000"/>
            </a:schemeClr>
          </a:solidFill>
          <a:ln>
            <a:solidFill>
              <a:srgbClr val="7030A0"/>
            </a:solidFill>
          </a:ln>
          <a:effectLst>
            <a:outerShdw blurRad="63500" sx="102000" sy="102000" algn="ctr" rotWithShape="0">
              <a:prstClr val="black">
                <a:alpha val="40000"/>
              </a:prstClr>
            </a:outerShdw>
          </a:effectLst>
        </p:spPr>
        <p:txBody>
          <a:bodyPr wrap="square" tIns="108000" bIns="108000" rtlCol="0">
            <a:spAutoFit/>
          </a:bodyPr>
          <a:lstStyle/>
          <a:p>
            <a:pPr algn="ctr">
              <a:spcAft>
                <a:spcPts val="1200"/>
              </a:spcAft>
            </a:pPr>
            <a:r>
              <a:rPr lang="en-GB" sz="1600" b="1">
                <a:latin typeface="Arial" panose="020B0604020202020204" pitchFamily="34" charset="0"/>
                <a:cs typeface="Arial" panose="020B0604020202020204" pitchFamily="34" charset="0"/>
              </a:rPr>
              <a:t>Email the team: </a:t>
            </a:r>
            <a:r>
              <a:rPr lang="en-GB" sz="1600" u="sng">
                <a:effectLst/>
                <a:latin typeface="Arial" panose="020B0604020202020204" pitchFamily="34" charset="0"/>
                <a:ea typeface="Calibri" panose="020F050202020403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blmkicb.digital.socialcare@nhs.net</a:t>
            </a:r>
            <a:endParaRPr lang="en-GB" sz="1600">
              <a:effectLst/>
              <a:latin typeface="Arial" panose="020B0604020202020204" pitchFamily="34" charset="0"/>
              <a:ea typeface="Calibri" panose="020F0502020204030204" pitchFamily="34" charset="0"/>
              <a:cs typeface="Arial" panose="020B0604020202020204" pitchFamily="34" charset="0"/>
            </a:endParaRPr>
          </a:p>
          <a:p>
            <a:pPr algn="ctr">
              <a:spcAft>
                <a:spcPts val="1200"/>
              </a:spcAft>
            </a:pPr>
            <a:r>
              <a:rPr lang="en-GB" sz="1600" b="1">
                <a:latin typeface="Arial" panose="020B0604020202020204" pitchFamily="34" charset="0"/>
                <a:cs typeface="Arial" panose="020B0604020202020204" pitchFamily="34" charset="0"/>
              </a:rPr>
              <a:t>DiSC webpages: </a:t>
            </a:r>
            <a:r>
              <a:rPr lang="en-GB" sz="1600">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https://blmkhealthandcarepartnership.org/our-priorities/data-and-digital/digitising-social-care-disc-programme/</a:t>
            </a:r>
            <a:endParaRPr lang="en-GB" sz="160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FAF17DCE-9C49-45AE-9A75-0ACF462ADEFF}"/>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0A03C2BB-54FE-474F-A0F1-5A607E62351A}"/>
              </a:ext>
            </a:extLst>
          </p:cNvPr>
          <p:cNvSpPr>
            <a:spLocks noGrp="1"/>
          </p:cNvSpPr>
          <p:nvPr>
            <p:ph type="sldNum" sz="quarter" idx="12"/>
          </p:nvPr>
        </p:nvSpPr>
        <p:spPr/>
        <p:txBody>
          <a:bodyPr/>
          <a:lstStyle/>
          <a:p>
            <a:fld id="{30A60DCE-9105-48A5-8A92-25C9283756D1}" type="slidenum">
              <a:rPr lang="en-GB" smtClean="0"/>
              <a:pPr/>
              <a:t>18</a:t>
            </a:fld>
            <a:endParaRPr lang="en-GB"/>
          </a:p>
        </p:txBody>
      </p:sp>
    </p:spTree>
    <p:extLst>
      <p:ext uri="{BB962C8B-B14F-4D97-AF65-F5344CB8AC3E}">
        <p14:creationId xmlns:p14="http://schemas.microsoft.com/office/powerpoint/2010/main" val="303080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8B8CAC7-15E4-D16F-6820-80179E0D3C00}"/>
              </a:ext>
            </a:extLst>
          </p:cNvPr>
          <p:cNvSpPr>
            <a:spLocks noGrp="1"/>
          </p:cNvSpPr>
          <p:nvPr>
            <p:ph type="title" idx="4294967295"/>
          </p:nvPr>
        </p:nvSpPr>
        <p:spPr>
          <a:xfrm>
            <a:off x="2830513" y="2524125"/>
            <a:ext cx="4572000" cy="14652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2800" b="1" i="0" u="none" strike="noStrike" kern="1200" cap="none" spc="0" normalizeH="0" baseline="0" noProof="0">
                <a:ln>
                  <a:noFill/>
                </a:ln>
                <a:solidFill>
                  <a:srgbClr val="7030A0"/>
                </a:solidFill>
                <a:effectLst/>
                <a:uLnTx/>
                <a:uFillTx/>
                <a:latin typeface="+mn-lt"/>
                <a:ea typeface="+mn-ea"/>
                <a:cs typeface="+mn-cs"/>
              </a:rPr>
              <a:t>Mark Thomas</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highlight>
                  <a:srgbClr val="FFFFFF"/>
                </a:highlight>
                <a:uLnTx/>
                <a:uFillTx/>
                <a:latin typeface="+mn-lt"/>
                <a:ea typeface="+mn-ea"/>
                <a:cs typeface="+mn-cs"/>
              </a:rPr>
              <a:t>Chief Digital and Information Officer</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1" i="0" u="none" strike="noStrike" kern="1200" cap="none" spc="0" normalizeH="0" baseline="0" noProof="0">
                <a:ln>
                  <a:noFill/>
                </a:ln>
                <a:solidFill>
                  <a:schemeClr val="accent1"/>
                </a:solidFill>
                <a:effectLst/>
                <a:highlight>
                  <a:srgbClr val="FFFFFF"/>
                </a:highlight>
                <a:uLnTx/>
                <a:uFillTx/>
                <a:latin typeface="+mn-lt"/>
                <a:ea typeface="+mn-ea"/>
                <a:cs typeface="+mn-cs"/>
              </a:rPr>
              <a:t>Bedfordshire, Luton and Milton Keynes Integrated Care System</a:t>
            </a:r>
            <a:endParaRPr kumimoji="0" lang="en-GB" sz="1800" b="1" i="0" u="none" strike="noStrike" kern="1200" cap="none" spc="0" normalizeH="0" baseline="0" noProof="0">
              <a:ln>
                <a:noFill/>
              </a:ln>
              <a:solidFill>
                <a:schemeClr val="accent1"/>
              </a:solidFill>
              <a:effectLst/>
              <a:uLnTx/>
              <a:uFillTx/>
              <a:latin typeface="+mn-lt"/>
              <a:ea typeface="+mn-ea"/>
              <a:cs typeface="+mn-cs"/>
            </a:endParaRPr>
          </a:p>
        </p:txBody>
      </p:sp>
      <p:pic>
        <p:nvPicPr>
          <p:cNvPr id="3" name="Picture 2" descr="Mark Thomas, Bedfordshire, Luton and Milton Keynes ICS&#10;">
            <a:extLst>
              <a:ext uri="{FF2B5EF4-FFF2-40B4-BE49-F238E27FC236}">
                <a16:creationId xmlns:a16="http://schemas.microsoft.com/office/drawing/2014/main" id="{5FFE1068-763B-708E-BF86-F8E2A320B8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189" y="2292830"/>
            <a:ext cx="1828800" cy="1828800"/>
          </a:xfrm>
          <a:prstGeom prst="rect">
            <a:avLst/>
          </a:prstGeom>
        </p:spPr>
      </p:pic>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19</a:t>
            </a:fld>
            <a:endParaRPr lang="en-GB"/>
          </a:p>
        </p:txBody>
      </p:sp>
      <p:sp>
        <p:nvSpPr>
          <p:cNvPr id="2" name="Footer Placeholder 4">
            <a:extLst>
              <a:ext uri="{FF2B5EF4-FFF2-40B4-BE49-F238E27FC236}">
                <a16:creationId xmlns:a16="http://schemas.microsoft.com/office/drawing/2014/main" id="{F012D8BA-F834-A750-4577-5034F5A347CC}"/>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2908046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9180EC3-F1E1-0AFF-D9AC-4432BE42F5CC}"/>
              </a:ext>
            </a:extLst>
          </p:cNvPr>
          <p:cNvSpPr txBox="1">
            <a:spLocks noGrp="1"/>
          </p:cNvSpPr>
          <p:nvPr>
            <p:ph type="title" idx="4294967295"/>
          </p:nvPr>
        </p:nvSpPr>
        <p:spPr>
          <a:xfrm>
            <a:off x="599190" y="1640368"/>
            <a:ext cx="5782560" cy="1362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br>
              <a:rPr kumimoji="0" lang="en-GB" sz="4000" b="1" i="0" u="none" strike="noStrike" kern="1200" cap="none" spc="0" normalizeH="0" baseline="0" noProof="0" dirty="0">
                <a:ln>
                  <a:noFill/>
                </a:ln>
                <a:solidFill>
                  <a:srgbClr val="7030A0"/>
                </a:solidFill>
                <a:effectLst/>
                <a:uLnTx/>
                <a:uFillTx/>
                <a:latin typeface="+mj-lt"/>
                <a:ea typeface="+mj-ea"/>
                <a:cs typeface="+mj-cs"/>
              </a:rPr>
            </a:br>
            <a:r>
              <a:rPr kumimoji="0" lang="en-GB" sz="4000" b="1" i="0" u="none" strike="noStrike" kern="1200" cap="none" spc="0" normalizeH="0" baseline="0" noProof="0" dirty="0">
                <a:ln>
                  <a:noFill/>
                </a:ln>
                <a:solidFill>
                  <a:srgbClr val="7030A0"/>
                </a:solidFill>
                <a:effectLst/>
                <a:uLnTx/>
                <a:uFillTx/>
                <a:latin typeface="+mj-lt"/>
                <a:ea typeface="+mj-ea"/>
                <a:cs typeface="+mj-cs"/>
              </a:rPr>
              <a:t>The Future Digitisation of Social Care</a:t>
            </a:r>
          </a:p>
        </p:txBody>
      </p:sp>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2257426" y="3486701"/>
            <a:ext cx="5983692" cy="1464155"/>
          </a:xfrm>
        </p:spPr>
        <p:txBody>
          <a:bodyPr>
            <a:noAutofit/>
          </a:bodyPr>
          <a:lstStyle/>
          <a:p>
            <a:r>
              <a:rPr lang="en-GB" sz="1800" b="1">
                <a:solidFill>
                  <a:schemeClr val="tx1"/>
                </a:solidFill>
              </a:rPr>
              <a:t>Patricia Coker</a:t>
            </a:r>
            <a:r>
              <a:rPr lang="en-GB" sz="1800">
                <a:solidFill>
                  <a:schemeClr val="tx1"/>
                </a:solidFill>
              </a:rPr>
              <a:t>, Senior Responsible Officer</a:t>
            </a:r>
          </a:p>
          <a:p>
            <a:pPr algn="l"/>
            <a:r>
              <a:rPr lang="en-GB" sz="1800" b="0" i="0">
                <a:solidFill>
                  <a:schemeClr val="tx1"/>
                </a:solidFill>
                <a:effectLst/>
              </a:rPr>
              <a:t>Head of Integration (Health and Adult Social Care)</a:t>
            </a:r>
          </a:p>
          <a:p>
            <a:pPr algn="l"/>
            <a:r>
              <a:rPr lang="en-GB" sz="1800" b="0" i="0">
                <a:solidFill>
                  <a:schemeClr val="tx1"/>
                </a:solidFill>
                <a:effectLst/>
              </a:rPr>
              <a:t>Adult Social Care and Housing </a:t>
            </a:r>
          </a:p>
          <a:p>
            <a:pPr algn="l"/>
            <a:r>
              <a:rPr lang="en-GB" sz="1800" b="1" i="0">
                <a:solidFill>
                  <a:schemeClr val="accent1"/>
                </a:solidFill>
                <a:effectLst/>
              </a:rPr>
              <a:t>Central Bedfordshire Council</a:t>
            </a:r>
            <a:r>
              <a:rPr lang="en-GB" sz="1800" b="1" i="0">
                <a:solidFill>
                  <a:srgbClr val="000000"/>
                </a:solidFill>
                <a:effectLst/>
              </a:rPr>
              <a:t> </a:t>
            </a:r>
            <a:endParaRPr lang="en-GB" sz="1800" b="1" i="0">
              <a:solidFill>
                <a:srgbClr val="242424"/>
              </a:solidFill>
              <a:effectLst/>
            </a:endParaRPr>
          </a:p>
          <a:p>
            <a:endParaRPr lang="en-GB" sz="1800"/>
          </a:p>
        </p:txBody>
      </p:sp>
      <p:pic>
        <p:nvPicPr>
          <p:cNvPr id="9" name="Picture 8" descr="Patricia Coker, Central Bedfordshire Council ">
            <a:extLst>
              <a:ext uri="{FF2B5EF4-FFF2-40B4-BE49-F238E27FC236}">
                <a16:creationId xmlns:a16="http://schemas.microsoft.com/office/drawing/2014/main" id="{D9DD540A-9827-9DAE-6AEC-8EA8C26B0D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920" y="3254855"/>
            <a:ext cx="1371600" cy="1828800"/>
          </a:xfrm>
          <a:prstGeom prst="rect">
            <a:avLst/>
          </a:prstGeom>
        </p:spPr>
      </p:pic>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2</a:t>
            </a:fld>
            <a:endParaRPr lang="en-GB"/>
          </a:p>
        </p:txBody>
      </p:sp>
      <p:sp>
        <p:nvSpPr>
          <p:cNvPr id="3" name="Footer Placeholder 4">
            <a:extLst>
              <a:ext uri="{FF2B5EF4-FFF2-40B4-BE49-F238E27FC236}">
                <a16:creationId xmlns:a16="http://schemas.microsoft.com/office/drawing/2014/main" id="{A37CA254-3117-F099-C2DA-FCC803C1D58A}"/>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3065162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C698838-82DB-D137-2999-720B55F8A00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0" y="1609894"/>
            <a:ext cx="4032448" cy="3946582"/>
          </a:xfrm>
          <a:prstGeom prst="rect">
            <a:avLst/>
          </a:prstGeom>
        </p:spPr>
      </p:pic>
      <p:sp>
        <p:nvSpPr>
          <p:cNvPr id="4" name="Footer Placeholder 3">
            <a:extLst>
              <a:ext uri="{FF2B5EF4-FFF2-40B4-BE49-F238E27FC236}">
                <a16:creationId xmlns:a16="http://schemas.microsoft.com/office/drawing/2014/main" id="{E7DB0948-2349-0D8D-5C98-3DA4E4EC636A}"/>
              </a:ext>
            </a:extLst>
          </p:cNvPr>
          <p:cNvSpPr>
            <a:spLocks noGrp="1"/>
          </p:cNvSpPr>
          <p:nvPr>
            <p:ph type="ftr" sz="quarter" idx="11"/>
          </p:nvPr>
        </p:nvSpPr>
        <p:spPr>
          <a:xfrm>
            <a:off x="523445" y="6321714"/>
            <a:ext cx="7403008" cy="365125"/>
          </a:xfrm>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20</a:t>
            </a:fld>
            <a:endParaRPr lang="en-GB"/>
          </a:p>
        </p:txBody>
      </p:sp>
      <p:pic>
        <p:nvPicPr>
          <p:cNvPr id="14" name="Content Placeholder 5" descr="Puzzle outline">
            <a:extLst>
              <a:ext uri="{FF2B5EF4-FFF2-40B4-BE49-F238E27FC236}">
                <a16:creationId xmlns:a16="http://schemas.microsoft.com/office/drawing/2014/main" id="{52132D0F-253F-A2F2-3691-CC7E33D4CA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662824">
            <a:off x="8808048" y="2337389"/>
            <a:ext cx="2803482" cy="2803482"/>
          </a:xfrm>
          <a:prstGeom prst="rect">
            <a:avLst/>
          </a:prstGeom>
        </p:spPr>
      </p:pic>
      <p:pic>
        <p:nvPicPr>
          <p:cNvPr id="17" name="Content Placeholder 5" descr="Puzzle outline">
            <a:extLst>
              <a:ext uri="{FF2B5EF4-FFF2-40B4-BE49-F238E27FC236}">
                <a16:creationId xmlns:a16="http://schemas.microsoft.com/office/drawing/2014/main" id="{2B96547F-F65C-404B-CF18-A91FD8EBAB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742251">
            <a:off x="3968189" y="2342764"/>
            <a:ext cx="2803482" cy="2803482"/>
          </a:xfrm>
          <a:prstGeom prst="rect">
            <a:avLst/>
          </a:prstGeom>
        </p:spPr>
      </p:pic>
      <p:pic>
        <p:nvPicPr>
          <p:cNvPr id="18" name="Content Placeholder 5" descr="Puzzle outline">
            <a:extLst>
              <a:ext uri="{FF2B5EF4-FFF2-40B4-BE49-F238E27FC236}">
                <a16:creationId xmlns:a16="http://schemas.microsoft.com/office/drawing/2014/main" id="{0BC157A6-E064-1F1E-05E6-306BB25668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102134">
            <a:off x="6436168" y="2262764"/>
            <a:ext cx="2811089" cy="2811089"/>
          </a:xfrm>
          <a:prstGeom prst="rect">
            <a:avLst/>
          </a:prstGeom>
          <a:effectLst/>
        </p:spPr>
      </p:pic>
      <p:sp>
        <p:nvSpPr>
          <p:cNvPr id="19" name="Title 1">
            <a:extLst>
              <a:ext uri="{FF2B5EF4-FFF2-40B4-BE49-F238E27FC236}">
                <a16:creationId xmlns:a16="http://schemas.microsoft.com/office/drawing/2014/main" id="{E7A5765E-2BD6-E9B0-D7B0-CD989BAD92D1}"/>
              </a:ext>
            </a:extLst>
          </p:cNvPr>
          <p:cNvSpPr txBox="1">
            <a:spLocks noGrp="1"/>
          </p:cNvSpPr>
          <p:nvPr>
            <p:ph type="title" idx="4294967295"/>
          </p:nvPr>
        </p:nvSpPr>
        <p:spPr>
          <a:xfrm>
            <a:off x="595890" y="483148"/>
            <a:ext cx="6873115" cy="723016"/>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fontScale="92500"/>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7030A0"/>
                </a:solidFill>
                <a:effectLst/>
                <a:uLnTx/>
                <a:uFillTx/>
                <a:latin typeface="+mj-lt"/>
                <a:ea typeface="+mj-ea"/>
                <a:cs typeface="+mj-cs"/>
              </a:rPr>
              <a:t>Bringing the pieces together</a:t>
            </a:r>
          </a:p>
        </p:txBody>
      </p:sp>
    </p:spTree>
    <p:extLst>
      <p:ext uri="{BB962C8B-B14F-4D97-AF65-F5344CB8AC3E}">
        <p14:creationId xmlns:p14="http://schemas.microsoft.com/office/powerpoint/2010/main" val="2532435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C7CEDF7-CA74-7B48-CB30-5D32A943DBA0}"/>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136526" y="1908219"/>
            <a:ext cx="3918897" cy="3835449"/>
          </a:xfrm>
          <a:prstGeom prst="rect">
            <a:avLst/>
          </a:prstGeom>
        </p:spPr>
      </p:pic>
      <p:sp>
        <p:nvSpPr>
          <p:cNvPr id="4" name="Footer Placeholder 3">
            <a:extLst>
              <a:ext uri="{FF2B5EF4-FFF2-40B4-BE49-F238E27FC236}">
                <a16:creationId xmlns:a16="http://schemas.microsoft.com/office/drawing/2014/main" id="{E7DB0948-2349-0D8D-5C98-3DA4E4EC636A}"/>
              </a:ext>
            </a:extLst>
          </p:cNvPr>
          <p:cNvSpPr>
            <a:spLocks noGrp="1"/>
          </p:cNvSpPr>
          <p:nvPr>
            <p:ph type="ftr" sz="quarter" idx="11"/>
          </p:nvPr>
        </p:nvSpPr>
        <p:spPr>
          <a:xfrm>
            <a:off x="523445" y="6321714"/>
            <a:ext cx="7403008" cy="365125"/>
          </a:xfrm>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21</a:t>
            </a:fld>
            <a:endParaRPr lang="en-GB"/>
          </a:p>
        </p:txBody>
      </p:sp>
      <p:pic>
        <p:nvPicPr>
          <p:cNvPr id="17" name="Content Placeholder 5" descr="Puzzle outline">
            <a:extLst>
              <a:ext uri="{FF2B5EF4-FFF2-40B4-BE49-F238E27FC236}">
                <a16:creationId xmlns:a16="http://schemas.microsoft.com/office/drawing/2014/main" id="{2B96547F-F65C-404B-CF18-A91FD8EBAB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116622">
            <a:off x="-51034" y="1420380"/>
            <a:ext cx="4479051" cy="4479051"/>
          </a:xfrm>
          <a:prstGeom prst="rect">
            <a:avLst/>
          </a:prstGeom>
        </p:spPr>
      </p:pic>
      <p:sp>
        <p:nvSpPr>
          <p:cNvPr id="9" name="Title 1">
            <a:extLst>
              <a:ext uri="{FF2B5EF4-FFF2-40B4-BE49-F238E27FC236}">
                <a16:creationId xmlns:a16="http://schemas.microsoft.com/office/drawing/2014/main" id="{67738100-ED79-7BFB-AF59-26A280D7CBA3}"/>
              </a:ext>
            </a:extLst>
          </p:cNvPr>
          <p:cNvSpPr txBox="1">
            <a:spLocks noGrp="1"/>
          </p:cNvSpPr>
          <p:nvPr>
            <p:ph type="title" idx="4294967295"/>
          </p:nvPr>
        </p:nvSpPr>
        <p:spPr>
          <a:xfrm>
            <a:off x="595890" y="483148"/>
            <a:ext cx="6873115" cy="723016"/>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fontScale="92500"/>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7030A0"/>
                </a:solidFill>
                <a:effectLst/>
                <a:uLnTx/>
                <a:uFillTx/>
                <a:latin typeface="+mj-lt"/>
                <a:ea typeface="+mj-ea"/>
                <a:cs typeface="+mj-cs"/>
              </a:rPr>
              <a:t>Bringing the pieces together</a:t>
            </a:r>
          </a:p>
        </p:txBody>
      </p:sp>
      <p:sp>
        <p:nvSpPr>
          <p:cNvPr id="2" name="TextBox 1">
            <a:extLst>
              <a:ext uri="{FF2B5EF4-FFF2-40B4-BE49-F238E27FC236}">
                <a16:creationId xmlns:a16="http://schemas.microsoft.com/office/drawing/2014/main" id="{D0569196-2387-6BA0-C874-6CB2EB06A120}"/>
              </a:ext>
            </a:extLst>
          </p:cNvPr>
          <p:cNvSpPr txBox="1"/>
          <p:nvPr/>
        </p:nvSpPr>
        <p:spPr>
          <a:xfrm>
            <a:off x="893135" y="2702637"/>
            <a:ext cx="2737571" cy="2308324"/>
          </a:xfrm>
          <a:prstGeom prst="rect">
            <a:avLst/>
          </a:prstGeom>
          <a:noFill/>
        </p:spPr>
        <p:txBody>
          <a:bodyPr wrap="square" rtlCol="0">
            <a:spAutoFit/>
          </a:bodyPr>
          <a:lstStyle/>
          <a:p>
            <a:pPr algn="ctr"/>
            <a:r>
              <a:rPr lang="en-GB" sz="1800" b="1" dirty="0">
                <a:effectLst/>
                <a:latin typeface="Arial" panose="020B0604020202020204" pitchFamily="34" charset="0"/>
                <a:ea typeface="Aptos" panose="020B0004020202020204" pitchFamily="34" charset="0"/>
                <a:cs typeface="Aptos" panose="020B0004020202020204" pitchFamily="34" charset="0"/>
              </a:rPr>
              <a:t>Caroline Day</a:t>
            </a:r>
            <a:r>
              <a:rPr lang="en-GB" sz="1800" b="1" dirty="0">
                <a:solidFill>
                  <a:srgbClr val="0000FF"/>
                </a:solidFill>
                <a:effectLst/>
                <a:latin typeface="Arial" panose="020B0604020202020204" pitchFamily="34" charset="0"/>
                <a:ea typeface="Aptos" panose="020B0004020202020204" pitchFamily="34" charset="0"/>
                <a:cs typeface="Aptos" panose="020B0004020202020204" pitchFamily="34" charset="0"/>
              </a:rPr>
              <a:t> </a:t>
            </a:r>
          </a:p>
          <a:p>
            <a:pPr algn="ctr"/>
            <a:r>
              <a:rPr lang="en-GB" sz="1800" dirty="0">
                <a:solidFill>
                  <a:srgbClr val="000000"/>
                </a:solidFill>
                <a:effectLst/>
                <a:latin typeface="Arial" panose="020B0604020202020204" pitchFamily="34" charset="0"/>
                <a:ea typeface="Aptos" panose="020B0004020202020204" pitchFamily="34" charset="0"/>
                <a:cs typeface="Aptos" panose="020B0004020202020204" pitchFamily="34" charset="0"/>
              </a:rPr>
              <a:t>Programme Manager</a:t>
            </a:r>
          </a:p>
          <a:p>
            <a:pPr algn="ctr"/>
            <a:endParaRPr lang="en-GB" dirty="0">
              <a:solidFill>
                <a:srgbClr val="000000"/>
              </a:solidFill>
              <a:latin typeface="Arial" panose="020B0604020202020204" pitchFamily="34" charset="0"/>
              <a:ea typeface="Aptos" panose="020B0004020202020204" pitchFamily="34" charset="0"/>
              <a:cs typeface="Aptos" panose="020B0004020202020204" pitchFamily="34" charset="0"/>
            </a:endParaRPr>
          </a:p>
          <a:p>
            <a:pPr algn="ctr"/>
            <a:endParaRPr lang="en-GB" sz="1800" dirty="0">
              <a:solidFill>
                <a:srgbClr val="000000"/>
              </a:solidFill>
              <a:effectLst/>
              <a:latin typeface="Arial" panose="020B0604020202020204" pitchFamily="34" charset="0"/>
              <a:ea typeface="Aptos" panose="020B0004020202020204" pitchFamily="34" charset="0"/>
              <a:cs typeface="Aptos" panose="020B0004020202020204" pitchFamily="34" charset="0"/>
            </a:endParaRPr>
          </a:p>
          <a:p>
            <a:pPr algn="ctr"/>
            <a:r>
              <a:rPr lang="en-GB" sz="1800" dirty="0">
                <a:solidFill>
                  <a:srgbClr val="000000"/>
                </a:solidFill>
                <a:effectLst/>
                <a:latin typeface="Arial" panose="020B0604020202020204" pitchFamily="34" charset="0"/>
                <a:ea typeface="Aptos" panose="020B0004020202020204" pitchFamily="34" charset="0"/>
                <a:cs typeface="Aptos" panose="020B0004020202020204" pitchFamily="34" charset="0"/>
              </a:rPr>
              <a:t> </a:t>
            </a:r>
          </a:p>
          <a:p>
            <a:pPr algn="ctr"/>
            <a:r>
              <a:rPr lang="en-GB" sz="1800" dirty="0">
                <a:solidFill>
                  <a:srgbClr val="000000"/>
                </a:solidFill>
                <a:effectLst/>
                <a:latin typeface="Arial" panose="020B0604020202020204" pitchFamily="34" charset="0"/>
                <a:ea typeface="Aptos" panose="020B0004020202020204" pitchFamily="34" charset="0"/>
                <a:cs typeface="Aptos" panose="020B0004020202020204" pitchFamily="34" charset="0"/>
              </a:rPr>
              <a:t>Digitising Social Care Programme </a:t>
            </a:r>
            <a:endParaRPr lang="en-GB" sz="1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pic>
        <p:nvPicPr>
          <p:cNvPr id="7" name="Content Placeholder 5" descr="Puzzle outline">
            <a:extLst>
              <a:ext uri="{FF2B5EF4-FFF2-40B4-BE49-F238E27FC236}">
                <a16:creationId xmlns:a16="http://schemas.microsoft.com/office/drawing/2014/main" id="{2DB9598A-D763-2D0E-9F4C-06261BCABA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8073065">
            <a:off x="7641223" y="1420440"/>
            <a:ext cx="4479051" cy="4479051"/>
          </a:xfrm>
          <a:prstGeom prst="rect">
            <a:avLst/>
          </a:prstGeom>
        </p:spPr>
      </p:pic>
      <p:sp>
        <p:nvSpPr>
          <p:cNvPr id="10" name="TextBox 9">
            <a:extLst>
              <a:ext uri="{FF2B5EF4-FFF2-40B4-BE49-F238E27FC236}">
                <a16:creationId xmlns:a16="http://schemas.microsoft.com/office/drawing/2014/main" id="{5416CD0E-3D8A-B6A3-6DC8-62E0A93DCCDE}"/>
              </a:ext>
            </a:extLst>
          </p:cNvPr>
          <p:cNvSpPr txBox="1"/>
          <p:nvPr/>
        </p:nvSpPr>
        <p:spPr>
          <a:xfrm>
            <a:off x="8369624" y="2702637"/>
            <a:ext cx="3227063" cy="2308324"/>
          </a:xfrm>
          <a:prstGeom prst="rect">
            <a:avLst/>
          </a:prstGeom>
          <a:noFill/>
        </p:spPr>
        <p:txBody>
          <a:bodyPr wrap="square" rtlCol="0">
            <a:spAutoFit/>
          </a:bodyPr>
          <a:lstStyle/>
          <a:p>
            <a:pPr algn="ctr"/>
            <a:r>
              <a:rPr lang="en-GB" b="1">
                <a:latin typeface="Arial" panose="020B0604020202020204" pitchFamily="34" charset="0"/>
                <a:ea typeface="Aptos" panose="020B0004020202020204" pitchFamily="34" charset="0"/>
                <a:cs typeface="Aptos" panose="020B0004020202020204" pitchFamily="34" charset="0"/>
              </a:rPr>
              <a:t>Mark Nicholas</a:t>
            </a:r>
            <a:r>
              <a:rPr lang="en-GB" sz="1800" b="1">
                <a:effectLst/>
                <a:latin typeface="Arial" panose="020B0604020202020204" pitchFamily="34" charset="0"/>
                <a:ea typeface="Aptos" panose="020B0004020202020204" pitchFamily="34" charset="0"/>
                <a:cs typeface="Aptos" panose="020B0004020202020204" pitchFamily="34" charset="0"/>
              </a:rPr>
              <a:t> </a:t>
            </a:r>
          </a:p>
          <a:p>
            <a:pPr algn="ctr"/>
            <a:r>
              <a:rPr lang="en-GB" sz="1800">
                <a:effectLst/>
                <a:latin typeface="Arial" panose="020B0604020202020204" pitchFamily="34" charset="0"/>
                <a:ea typeface="Aptos" panose="020B0004020202020204" pitchFamily="34" charset="0"/>
              </a:rPr>
              <a:t>Deputy Director for Platforms and Services</a:t>
            </a:r>
          </a:p>
          <a:p>
            <a:pPr algn="ctr"/>
            <a:endParaRPr lang="en-GB">
              <a:latin typeface="Arial" panose="020B0604020202020204" pitchFamily="34" charset="0"/>
              <a:ea typeface="Aptos" panose="020B0004020202020204" pitchFamily="34" charset="0"/>
            </a:endParaRPr>
          </a:p>
          <a:p>
            <a:pPr algn="ctr"/>
            <a:endParaRPr lang="en-GB">
              <a:latin typeface="Arial" panose="020B0604020202020204" pitchFamily="34" charset="0"/>
              <a:ea typeface="Aptos" panose="020B0004020202020204" pitchFamily="34" charset="0"/>
            </a:endParaRPr>
          </a:p>
          <a:p>
            <a:pPr algn="ctr"/>
            <a:endParaRPr lang="en-GB" sz="1800">
              <a:effectLst/>
              <a:latin typeface="Arial" panose="020B0604020202020204" pitchFamily="34" charset="0"/>
              <a:ea typeface="Aptos" panose="020B0004020202020204" pitchFamily="34" charset="0"/>
            </a:endParaRPr>
          </a:p>
          <a:p>
            <a:pPr algn="ctr"/>
            <a:r>
              <a:rPr lang="en-GB" sz="1800">
                <a:solidFill>
                  <a:srgbClr val="000000"/>
                </a:solidFill>
                <a:effectLst/>
                <a:latin typeface="Arial" panose="020B0604020202020204" pitchFamily="34" charset="0"/>
                <a:ea typeface="Aptos" panose="020B0004020202020204" pitchFamily="34" charset="0"/>
                <a:cs typeface="Aptos" panose="020B0004020202020204" pitchFamily="34" charset="0"/>
              </a:rPr>
              <a:t>The future vision</a:t>
            </a:r>
            <a:endParaRPr lang="en-GB" sz="1800">
              <a:effectLst/>
              <a:latin typeface="Aptos" panose="020B0004020202020204" pitchFamily="34" charset="0"/>
              <a:ea typeface="Aptos" panose="020B0004020202020204" pitchFamily="34" charset="0"/>
              <a:cs typeface="Aptos" panose="020B0004020202020204" pitchFamily="34" charset="0"/>
            </a:endParaRPr>
          </a:p>
          <a:p>
            <a:endParaRPr lang="en-GB"/>
          </a:p>
        </p:txBody>
      </p:sp>
      <p:sp>
        <p:nvSpPr>
          <p:cNvPr id="13" name="Content Placeholder 5" descr="Puzzle outline">
            <a:extLst>
              <a:ext uri="{FF2B5EF4-FFF2-40B4-BE49-F238E27FC236}">
                <a16:creationId xmlns:a16="http://schemas.microsoft.com/office/drawing/2014/main" id="{1B310DE0-4D22-7FCA-BB48-265B366B0DF1}"/>
              </a:ext>
            </a:extLst>
          </p:cNvPr>
          <p:cNvSpPr/>
          <p:nvPr/>
        </p:nvSpPr>
        <p:spPr>
          <a:xfrm rot="2702546">
            <a:off x="3912195" y="1541533"/>
            <a:ext cx="4367611" cy="4367611"/>
          </a:xfrm>
          <a:custGeom>
            <a:avLst/>
            <a:gdLst>
              <a:gd name="connsiteX0" fmla="*/ 2457939 w 4367611"/>
              <a:gd name="connsiteY0" fmla="*/ 4367612 h 4367611"/>
              <a:gd name="connsiteX1" fmla="*/ 1524195 w 4367611"/>
              <a:gd name="connsiteY1" fmla="*/ 3433868 h 4367611"/>
              <a:gd name="connsiteX2" fmla="*/ 1415248 w 4367611"/>
              <a:gd name="connsiteY2" fmla="*/ 3417469 h 4367611"/>
              <a:gd name="connsiteX3" fmla="*/ 1239806 w 4367611"/>
              <a:gd name="connsiteY3" fmla="*/ 3695793 h 4367611"/>
              <a:gd name="connsiteX4" fmla="*/ 1006146 w 4367611"/>
              <a:gd name="connsiteY4" fmla="*/ 4065399 h 4367611"/>
              <a:gd name="connsiteX5" fmla="*/ 454506 w 4367611"/>
              <a:gd name="connsiteY5" fmla="*/ 3961989 h 4367611"/>
              <a:gd name="connsiteX6" fmla="*/ 416802 w 4367611"/>
              <a:gd name="connsiteY6" fmla="*/ 3924285 h 4367611"/>
              <a:gd name="connsiteX7" fmla="*/ 310123 w 4367611"/>
              <a:gd name="connsiteY7" fmla="*/ 3357300 h 4367611"/>
              <a:gd name="connsiteX8" fmla="*/ 671871 w 4367611"/>
              <a:gd name="connsiteY8" fmla="*/ 3127648 h 4367611"/>
              <a:gd name="connsiteX9" fmla="*/ 950038 w 4367611"/>
              <a:gd name="connsiteY9" fmla="*/ 2952205 h 4367611"/>
              <a:gd name="connsiteX10" fmla="*/ 933585 w 4367611"/>
              <a:gd name="connsiteY10" fmla="*/ 2843259 h 4367611"/>
              <a:gd name="connsiteX11" fmla="*/ 0 w 4367611"/>
              <a:gd name="connsiteY11" fmla="*/ 1909515 h 4367611"/>
              <a:gd name="connsiteX12" fmla="*/ 675035 w 4367611"/>
              <a:gd name="connsiteY12" fmla="*/ 1229259 h 4367611"/>
              <a:gd name="connsiteX13" fmla="*/ 900311 w 4367611"/>
              <a:gd name="connsiteY13" fmla="*/ 1190342 h 4367611"/>
              <a:gd name="connsiteX14" fmla="*/ 1139613 w 4367611"/>
              <a:gd name="connsiteY14" fmla="*/ 1568122 h 4367611"/>
              <a:gd name="connsiteX15" fmla="*/ 1306671 w 4367611"/>
              <a:gd name="connsiteY15" fmla="*/ 1830416 h 4367611"/>
              <a:gd name="connsiteX16" fmla="*/ 1757011 w 4367611"/>
              <a:gd name="connsiteY16" fmla="*/ 1744724 h 4367611"/>
              <a:gd name="connsiteX17" fmla="*/ 1793133 w 4367611"/>
              <a:gd name="connsiteY17" fmla="*/ 1708602 h 4367611"/>
              <a:gd name="connsiteX18" fmla="*/ 1875502 w 4367611"/>
              <a:gd name="connsiteY18" fmla="*/ 1273555 h 4367611"/>
              <a:gd name="connsiteX19" fmla="*/ 1605246 w 4367611"/>
              <a:gd name="connsiteY19" fmla="*/ 1102700 h 4367611"/>
              <a:gd name="connsiteX20" fmla="*/ 1227044 w 4367611"/>
              <a:gd name="connsiteY20" fmla="*/ 863450 h 4367611"/>
              <a:gd name="connsiteX21" fmla="*/ 1265803 w 4367611"/>
              <a:gd name="connsiteY21" fmla="*/ 638280 h 4367611"/>
              <a:gd name="connsiteX22" fmla="*/ 1909515 w 4367611"/>
              <a:gd name="connsiteY22" fmla="*/ 0 h 4367611"/>
              <a:gd name="connsiteX23" fmla="*/ 2842889 w 4367611"/>
              <a:gd name="connsiteY23" fmla="*/ 933374 h 4367611"/>
              <a:gd name="connsiteX24" fmla="*/ 2951836 w 4367611"/>
              <a:gd name="connsiteY24" fmla="*/ 949774 h 4367611"/>
              <a:gd name="connsiteX25" fmla="*/ 3127648 w 4367611"/>
              <a:gd name="connsiteY25" fmla="*/ 671660 h 4367611"/>
              <a:gd name="connsiteX26" fmla="*/ 3361255 w 4367611"/>
              <a:gd name="connsiteY26" fmla="*/ 302055 h 4367611"/>
              <a:gd name="connsiteX27" fmla="*/ 3912948 w 4367611"/>
              <a:gd name="connsiteY27" fmla="*/ 405464 h 4367611"/>
              <a:gd name="connsiteX28" fmla="*/ 3950599 w 4367611"/>
              <a:gd name="connsiteY28" fmla="*/ 443168 h 4367611"/>
              <a:gd name="connsiteX29" fmla="*/ 4057331 w 4367611"/>
              <a:gd name="connsiteY29" fmla="*/ 1010154 h 4367611"/>
              <a:gd name="connsiteX30" fmla="*/ 3695582 w 4367611"/>
              <a:gd name="connsiteY30" fmla="*/ 1239806 h 4367611"/>
              <a:gd name="connsiteX31" fmla="*/ 3417679 w 4367611"/>
              <a:gd name="connsiteY31" fmla="*/ 1415249 h 4367611"/>
              <a:gd name="connsiteX32" fmla="*/ 3434079 w 4367611"/>
              <a:gd name="connsiteY32" fmla="*/ 1524195 h 4367611"/>
              <a:gd name="connsiteX33" fmla="*/ 4367612 w 4367611"/>
              <a:gd name="connsiteY33" fmla="*/ 2457939 h 4367611"/>
              <a:gd name="connsiteX34" fmla="*/ 3729173 w 4367611"/>
              <a:gd name="connsiteY34" fmla="*/ 3096377 h 4367611"/>
              <a:gd name="connsiteX35" fmla="*/ 3504003 w 4367611"/>
              <a:gd name="connsiteY35" fmla="*/ 3135136 h 4367611"/>
              <a:gd name="connsiteX36" fmla="*/ 3264754 w 4367611"/>
              <a:gd name="connsiteY36" fmla="*/ 2757146 h 4367611"/>
              <a:gd name="connsiteX37" fmla="*/ 3097748 w 4367611"/>
              <a:gd name="connsiteY37" fmla="*/ 2494852 h 4367611"/>
              <a:gd name="connsiteX38" fmla="*/ 2647408 w 4367611"/>
              <a:gd name="connsiteY38" fmla="*/ 2580543 h 4367611"/>
              <a:gd name="connsiteX39" fmla="*/ 2611233 w 4367611"/>
              <a:gd name="connsiteY39" fmla="*/ 2616665 h 4367611"/>
              <a:gd name="connsiteX40" fmla="*/ 2528864 w 4367611"/>
              <a:gd name="connsiteY40" fmla="*/ 3051712 h 4367611"/>
              <a:gd name="connsiteX41" fmla="*/ 2799121 w 4367611"/>
              <a:gd name="connsiteY41" fmla="*/ 3222567 h 4367611"/>
              <a:gd name="connsiteX42" fmla="*/ 2799121 w 4367611"/>
              <a:gd name="connsiteY42" fmla="*/ 3222567 h 4367611"/>
              <a:gd name="connsiteX43" fmla="*/ 3177586 w 4367611"/>
              <a:gd name="connsiteY43" fmla="*/ 3459865 h 4367611"/>
              <a:gd name="connsiteX44" fmla="*/ 3138300 w 4367611"/>
              <a:gd name="connsiteY44" fmla="*/ 3686618 h 4367611"/>
              <a:gd name="connsiteX45" fmla="*/ 1462445 w 4367611"/>
              <a:gd name="connsiteY45" fmla="*/ 3301245 h 4367611"/>
              <a:gd name="connsiteX46" fmla="*/ 1598760 w 4367611"/>
              <a:gd name="connsiteY46" fmla="*/ 3359251 h 4367611"/>
              <a:gd name="connsiteX47" fmla="*/ 2457939 w 4367611"/>
              <a:gd name="connsiteY47" fmla="*/ 4218483 h 4367611"/>
              <a:gd name="connsiteX48" fmla="*/ 3063999 w 4367611"/>
              <a:gd name="connsiteY48" fmla="*/ 3612422 h 4367611"/>
              <a:gd name="connsiteX49" fmla="*/ 3080926 w 4367611"/>
              <a:gd name="connsiteY49" fmla="*/ 3501683 h 4367611"/>
              <a:gd name="connsiteX50" fmla="*/ 2802074 w 4367611"/>
              <a:gd name="connsiteY50" fmla="*/ 3328033 h 4367611"/>
              <a:gd name="connsiteX51" fmla="*/ 2432468 w 4367611"/>
              <a:gd name="connsiteY51" fmla="*/ 3094373 h 4367611"/>
              <a:gd name="connsiteX52" fmla="*/ 2535878 w 4367611"/>
              <a:gd name="connsiteY52" fmla="*/ 2542733 h 4367611"/>
              <a:gd name="connsiteX53" fmla="*/ 2573582 w 4367611"/>
              <a:gd name="connsiteY53" fmla="*/ 2505029 h 4367611"/>
              <a:gd name="connsiteX54" fmla="*/ 3140567 w 4367611"/>
              <a:gd name="connsiteY54" fmla="*/ 2398350 h 4367611"/>
              <a:gd name="connsiteX55" fmla="*/ 3370220 w 4367611"/>
              <a:gd name="connsiteY55" fmla="*/ 2760099 h 4367611"/>
              <a:gd name="connsiteX56" fmla="*/ 3545662 w 4367611"/>
              <a:gd name="connsiteY56" fmla="*/ 3038265 h 4367611"/>
              <a:gd name="connsiteX57" fmla="*/ 3654609 w 4367611"/>
              <a:gd name="connsiteY57" fmla="*/ 3021813 h 4367611"/>
              <a:gd name="connsiteX58" fmla="*/ 4218483 w 4367611"/>
              <a:gd name="connsiteY58" fmla="*/ 2457939 h 4367611"/>
              <a:gd name="connsiteX59" fmla="*/ 3359304 w 4367611"/>
              <a:gd name="connsiteY59" fmla="*/ 1598760 h 4367611"/>
              <a:gd name="connsiteX60" fmla="*/ 3320545 w 4367611"/>
              <a:gd name="connsiteY60" fmla="*/ 1373589 h 4367611"/>
              <a:gd name="connsiteX61" fmla="*/ 3698588 w 4367611"/>
              <a:gd name="connsiteY61" fmla="*/ 1134340 h 4367611"/>
              <a:gd name="connsiteX62" fmla="*/ 3960829 w 4367611"/>
              <a:gd name="connsiteY62" fmla="*/ 967282 h 4367611"/>
              <a:gd name="connsiteX63" fmla="*/ 3875138 w 4367611"/>
              <a:gd name="connsiteY63" fmla="*/ 516942 h 4367611"/>
              <a:gd name="connsiteX64" fmla="*/ 3839016 w 4367611"/>
              <a:gd name="connsiteY64" fmla="*/ 480820 h 4367611"/>
              <a:gd name="connsiteX65" fmla="*/ 3404021 w 4367611"/>
              <a:gd name="connsiteY65" fmla="*/ 398451 h 4367611"/>
              <a:gd name="connsiteX66" fmla="*/ 3233114 w 4367611"/>
              <a:gd name="connsiteY66" fmla="*/ 668707 h 4367611"/>
              <a:gd name="connsiteX67" fmla="*/ 2993864 w 4367611"/>
              <a:gd name="connsiteY67" fmla="*/ 1046908 h 4367611"/>
              <a:gd name="connsiteX68" fmla="*/ 2768694 w 4367611"/>
              <a:gd name="connsiteY68" fmla="*/ 1008150 h 4367611"/>
              <a:gd name="connsiteX69" fmla="*/ 1909515 w 4367611"/>
              <a:gd name="connsiteY69" fmla="*/ 148813 h 4367611"/>
              <a:gd name="connsiteX70" fmla="*/ 1339999 w 4367611"/>
              <a:gd name="connsiteY70" fmla="*/ 713003 h 4367611"/>
              <a:gd name="connsiteX71" fmla="*/ 1323757 w 4367611"/>
              <a:gd name="connsiteY71" fmla="*/ 821791 h 4367611"/>
              <a:gd name="connsiteX72" fmla="*/ 1602293 w 4367611"/>
              <a:gd name="connsiteY72" fmla="*/ 997234 h 4367611"/>
              <a:gd name="connsiteX73" fmla="*/ 1971898 w 4367611"/>
              <a:gd name="connsiteY73" fmla="*/ 1230894 h 4367611"/>
              <a:gd name="connsiteX74" fmla="*/ 1868489 w 4367611"/>
              <a:gd name="connsiteY74" fmla="*/ 1782534 h 4367611"/>
              <a:gd name="connsiteX75" fmla="*/ 1830785 w 4367611"/>
              <a:gd name="connsiteY75" fmla="*/ 1820238 h 4367611"/>
              <a:gd name="connsiteX76" fmla="*/ 1263852 w 4367611"/>
              <a:gd name="connsiteY76" fmla="*/ 1926917 h 4367611"/>
              <a:gd name="connsiteX77" fmla="*/ 1034147 w 4367611"/>
              <a:gd name="connsiteY77" fmla="*/ 1565169 h 4367611"/>
              <a:gd name="connsiteX78" fmla="*/ 858704 w 4367611"/>
              <a:gd name="connsiteY78" fmla="*/ 1287266 h 4367611"/>
              <a:gd name="connsiteX79" fmla="*/ 749758 w 4367611"/>
              <a:gd name="connsiteY79" fmla="*/ 1303718 h 4367611"/>
              <a:gd name="connsiteX80" fmla="*/ 148813 w 4367611"/>
              <a:gd name="connsiteY80" fmla="*/ 1909515 h 4367611"/>
              <a:gd name="connsiteX81" fmla="*/ 1008361 w 4367611"/>
              <a:gd name="connsiteY81" fmla="*/ 2769063 h 4367611"/>
              <a:gd name="connsiteX82" fmla="*/ 1047119 w 4367611"/>
              <a:gd name="connsiteY82" fmla="*/ 2994233 h 4367611"/>
              <a:gd name="connsiteX83" fmla="*/ 668918 w 4367611"/>
              <a:gd name="connsiteY83" fmla="*/ 3233114 h 4367611"/>
              <a:gd name="connsiteX84" fmla="*/ 406624 w 4367611"/>
              <a:gd name="connsiteY84" fmla="*/ 3400172 h 4367611"/>
              <a:gd name="connsiteX85" fmla="*/ 492315 w 4367611"/>
              <a:gd name="connsiteY85" fmla="*/ 3850512 h 4367611"/>
              <a:gd name="connsiteX86" fmla="*/ 528438 w 4367611"/>
              <a:gd name="connsiteY86" fmla="*/ 3886634 h 4367611"/>
              <a:gd name="connsiteX87" fmla="*/ 963485 w 4367611"/>
              <a:gd name="connsiteY87" fmla="*/ 3969003 h 4367611"/>
              <a:gd name="connsiteX88" fmla="*/ 1134340 w 4367611"/>
              <a:gd name="connsiteY88" fmla="*/ 3698746 h 4367611"/>
              <a:gd name="connsiteX89" fmla="*/ 1373537 w 4367611"/>
              <a:gd name="connsiteY89" fmla="*/ 3320545 h 4367611"/>
              <a:gd name="connsiteX90" fmla="*/ 1462445 w 4367611"/>
              <a:gd name="connsiteY90" fmla="*/ 3301245 h 436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4367611" h="4367611">
                <a:moveTo>
                  <a:pt x="2457939" y="4367612"/>
                </a:moveTo>
                <a:lnTo>
                  <a:pt x="1524195" y="3433868"/>
                </a:lnTo>
                <a:cubicBezTo>
                  <a:pt x="1495840" y="3404253"/>
                  <a:pt x="1451065" y="3397514"/>
                  <a:pt x="1415248" y="3417469"/>
                </a:cubicBezTo>
                <a:cubicBezTo>
                  <a:pt x="1311539" y="3472553"/>
                  <a:pt x="1244773" y="3578467"/>
                  <a:pt x="1239806" y="3695793"/>
                </a:cubicBezTo>
                <a:cubicBezTo>
                  <a:pt x="1247362" y="3855864"/>
                  <a:pt x="1153983" y="4003564"/>
                  <a:pt x="1006146" y="4065399"/>
                </a:cubicBezTo>
                <a:cubicBezTo>
                  <a:pt x="818179" y="4144788"/>
                  <a:pt x="600956" y="4104068"/>
                  <a:pt x="454506" y="3961989"/>
                </a:cubicBezTo>
                <a:lnTo>
                  <a:pt x="416802" y="3924285"/>
                </a:lnTo>
                <a:cubicBezTo>
                  <a:pt x="270557" y="3773891"/>
                  <a:pt x="228534" y="3550561"/>
                  <a:pt x="310123" y="3357300"/>
                </a:cubicBezTo>
                <a:cubicBezTo>
                  <a:pt x="370418" y="3212295"/>
                  <a:pt x="514996" y="3120513"/>
                  <a:pt x="671871" y="3127648"/>
                </a:cubicBezTo>
                <a:cubicBezTo>
                  <a:pt x="788954" y="3122026"/>
                  <a:pt x="894526" y="3055446"/>
                  <a:pt x="950038" y="2952205"/>
                </a:cubicBezTo>
                <a:cubicBezTo>
                  <a:pt x="969955" y="2916373"/>
                  <a:pt x="963200" y="2871613"/>
                  <a:pt x="933585" y="2843259"/>
                </a:cubicBezTo>
                <a:lnTo>
                  <a:pt x="0" y="1909515"/>
                </a:lnTo>
                <a:lnTo>
                  <a:pt x="675035" y="1229259"/>
                </a:lnTo>
                <a:cubicBezTo>
                  <a:pt x="733922" y="1169154"/>
                  <a:pt x="824670" y="1153477"/>
                  <a:pt x="900311" y="1190342"/>
                </a:cubicBezTo>
                <a:cubicBezTo>
                  <a:pt x="1043375" y="1262797"/>
                  <a:pt x="1135236" y="1407819"/>
                  <a:pt x="1139613" y="1568122"/>
                </a:cubicBezTo>
                <a:cubicBezTo>
                  <a:pt x="1133644" y="1682241"/>
                  <a:pt x="1200731" y="1787575"/>
                  <a:pt x="1306671" y="1830416"/>
                </a:cubicBezTo>
                <a:cubicBezTo>
                  <a:pt x="1460531" y="1893316"/>
                  <a:pt x="1637001" y="1859735"/>
                  <a:pt x="1757011" y="1744724"/>
                </a:cubicBezTo>
                <a:lnTo>
                  <a:pt x="1793133" y="1708602"/>
                </a:lnTo>
                <a:cubicBezTo>
                  <a:pt x="1905360" y="1593233"/>
                  <a:pt x="1937785" y="1421967"/>
                  <a:pt x="1875502" y="1273555"/>
                </a:cubicBezTo>
                <a:cubicBezTo>
                  <a:pt x="1831027" y="1164835"/>
                  <a:pt x="1722534" y="1096245"/>
                  <a:pt x="1605246" y="1102700"/>
                </a:cubicBezTo>
                <a:cubicBezTo>
                  <a:pt x="1444784" y="1098539"/>
                  <a:pt x="1299542" y="1006663"/>
                  <a:pt x="1227044" y="863450"/>
                </a:cubicBezTo>
                <a:cubicBezTo>
                  <a:pt x="1190174" y="787873"/>
                  <a:pt x="1205783" y="697183"/>
                  <a:pt x="1265803" y="638280"/>
                </a:cubicBezTo>
                <a:lnTo>
                  <a:pt x="1909515" y="0"/>
                </a:lnTo>
                <a:lnTo>
                  <a:pt x="2842889" y="933374"/>
                </a:lnTo>
                <a:cubicBezTo>
                  <a:pt x="2871265" y="962952"/>
                  <a:pt x="2916009" y="969686"/>
                  <a:pt x="2951836" y="949774"/>
                </a:cubicBezTo>
                <a:cubicBezTo>
                  <a:pt x="3055604" y="894800"/>
                  <a:pt x="3122501" y="788981"/>
                  <a:pt x="3127648" y="671660"/>
                </a:cubicBezTo>
                <a:cubicBezTo>
                  <a:pt x="3120070" y="511600"/>
                  <a:pt x="3213423" y="363895"/>
                  <a:pt x="3361255" y="302055"/>
                </a:cubicBezTo>
                <a:cubicBezTo>
                  <a:pt x="3549237" y="222642"/>
                  <a:pt x="3766487" y="263363"/>
                  <a:pt x="3912948" y="405464"/>
                </a:cubicBezTo>
                <a:lnTo>
                  <a:pt x="3950599" y="443168"/>
                </a:lnTo>
                <a:cubicBezTo>
                  <a:pt x="4096865" y="593552"/>
                  <a:pt x="4138903" y="816882"/>
                  <a:pt x="4057331" y="1010154"/>
                </a:cubicBezTo>
                <a:cubicBezTo>
                  <a:pt x="3997162" y="1155264"/>
                  <a:pt x="3852500" y="1247099"/>
                  <a:pt x="3695582" y="1239806"/>
                </a:cubicBezTo>
                <a:cubicBezTo>
                  <a:pt x="3578388" y="1244858"/>
                  <a:pt x="3472638" y="1311618"/>
                  <a:pt x="3417679" y="1415249"/>
                </a:cubicBezTo>
                <a:cubicBezTo>
                  <a:pt x="3397767" y="1451075"/>
                  <a:pt x="3404501" y="1495819"/>
                  <a:pt x="3434079" y="1524195"/>
                </a:cubicBezTo>
                <a:lnTo>
                  <a:pt x="4367612" y="2457939"/>
                </a:lnTo>
                <a:lnTo>
                  <a:pt x="3729173" y="3096377"/>
                </a:lnTo>
                <a:cubicBezTo>
                  <a:pt x="3670318" y="3156487"/>
                  <a:pt x="3579564" y="3172107"/>
                  <a:pt x="3504003" y="3135136"/>
                </a:cubicBezTo>
                <a:cubicBezTo>
                  <a:pt x="3360880" y="3062649"/>
                  <a:pt x="3269025" y="2917522"/>
                  <a:pt x="3264754" y="2757146"/>
                </a:cubicBezTo>
                <a:cubicBezTo>
                  <a:pt x="3270702" y="2643052"/>
                  <a:pt x="3203647" y="2537734"/>
                  <a:pt x="3097748" y="2494852"/>
                </a:cubicBezTo>
                <a:cubicBezTo>
                  <a:pt x="2943894" y="2431883"/>
                  <a:pt x="2767386" y="2465469"/>
                  <a:pt x="2647408" y="2580543"/>
                </a:cubicBezTo>
                <a:lnTo>
                  <a:pt x="2611233" y="2616665"/>
                </a:lnTo>
                <a:cubicBezTo>
                  <a:pt x="2499007" y="2732034"/>
                  <a:pt x="2466581" y="2903300"/>
                  <a:pt x="2528864" y="3051712"/>
                </a:cubicBezTo>
                <a:cubicBezTo>
                  <a:pt x="2573429" y="3160358"/>
                  <a:pt x="2681864" y="3228906"/>
                  <a:pt x="2799121" y="3222567"/>
                </a:cubicBezTo>
                <a:lnTo>
                  <a:pt x="2799121" y="3222567"/>
                </a:lnTo>
                <a:cubicBezTo>
                  <a:pt x="2959756" y="3224560"/>
                  <a:pt x="3105816" y="3316142"/>
                  <a:pt x="3177586" y="3459865"/>
                </a:cubicBezTo>
                <a:cubicBezTo>
                  <a:pt x="3214599" y="3536033"/>
                  <a:pt x="3198785" y="3627340"/>
                  <a:pt x="3138300" y="3686618"/>
                </a:cubicBezTo>
                <a:close/>
                <a:moveTo>
                  <a:pt x="1462445" y="3301245"/>
                </a:moveTo>
                <a:cubicBezTo>
                  <a:pt x="1513865" y="3301324"/>
                  <a:pt x="1563054" y="3322254"/>
                  <a:pt x="1598760" y="3359251"/>
                </a:cubicBezTo>
                <a:lnTo>
                  <a:pt x="2457939" y="4218483"/>
                </a:lnTo>
                <a:lnTo>
                  <a:pt x="3063999" y="3612422"/>
                </a:lnTo>
                <a:cubicBezTo>
                  <a:pt x="3094152" y="3583646"/>
                  <a:pt x="3101107" y="3538153"/>
                  <a:pt x="3080926" y="3501683"/>
                </a:cubicBezTo>
                <a:cubicBezTo>
                  <a:pt x="3026300" y="3397556"/>
                  <a:pt x="2919621" y="3331123"/>
                  <a:pt x="2802074" y="3328033"/>
                </a:cubicBezTo>
                <a:cubicBezTo>
                  <a:pt x="2642061" y="3335368"/>
                  <a:pt x="2494477" y="3242068"/>
                  <a:pt x="2432468" y="3094373"/>
                </a:cubicBezTo>
                <a:cubicBezTo>
                  <a:pt x="2353052" y="2906412"/>
                  <a:pt x="2393773" y="2689173"/>
                  <a:pt x="2535878" y="2542733"/>
                </a:cubicBezTo>
                <a:lnTo>
                  <a:pt x="2573582" y="2505029"/>
                </a:lnTo>
                <a:cubicBezTo>
                  <a:pt x="2723976" y="2358784"/>
                  <a:pt x="2947306" y="2316762"/>
                  <a:pt x="3140567" y="2398350"/>
                </a:cubicBezTo>
                <a:cubicBezTo>
                  <a:pt x="3285562" y="2458656"/>
                  <a:pt x="3377339" y="2603223"/>
                  <a:pt x="3370220" y="2760099"/>
                </a:cubicBezTo>
                <a:cubicBezTo>
                  <a:pt x="3375245" y="2877372"/>
                  <a:pt x="3442000" y="2983207"/>
                  <a:pt x="3545662" y="3038265"/>
                </a:cubicBezTo>
                <a:cubicBezTo>
                  <a:pt x="3581500" y="3058167"/>
                  <a:pt x="3626249" y="3051406"/>
                  <a:pt x="3654609" y="3021813"/>
                </a:cubicBezTo>
                <a:lnTo>
                  <a:pt x="4218483" y="2457939"/>
                </a:lnTo>
                <a:lnTo>
                  <a:pt x="3359304" y="1598760"/>
                </a:lnTo>
                <a:cubicBezTo>
                  <a:pt x="3299283" y="1539857"/>
                  <a:pt x="3283674" y="1449167"/>
                  <a:pt x="3320545" y="1373589"/>
                </a:cubicBezTo>
                <a:cubicBezTo>
                  <a:pt x="3392784" y="1230214"/>
                  <a:pt x="3538090" y="1138258"/>
                  <a:pt x="3698588" y="1134340"/>
                </a:cubicBezTo>
                <a:cubicBezTo>
                  <a:pt x="3812697" y="1140320"/>
                  <a:pt x="3918021" y="1073222"/>
                  <a:pt x="3960829" y="967282"/>
                </a:cubicBezTo>
                <a:cubicBezTo>
                  <a:pt x="4023756" y="813422"/>
                  <a:pt x="3990175" y="636936"/>
                  <a:pt x="3875138" y="516942"/>
                </a:cubicBezTo>
                <a:lnTo>
                  <a:pt x="3839016" y="480820"/>
                </a:lnTo>
                <a:cubicBezTo>
                  <a:pt x="3723647" y="368630"/>
                  <a:pt x="3552417" y="336205"/>
                  <a:pt x="3404021" y="398451"/>
                </a:cubicBezTo>
                <a:cubicBezTo>
                  <a:pt x="3295217" y="442831"/>
                  <a:pt x="3226570" y="551382"/>
                  <a:pt x="3233114" y="668707"/>
                </a:cubicBezTo>
                <a:cubicBezTo>
                  <a:pt x="3228900" y="829153"/>
                  <a:pt x="3137034" y="974364"/>
                  <a:pt x="2993864" y="1046908"/>
                </a:cubicBezTo>
                <a:cubicBezTo>
                  <a:pt x="2918303" y="1083880"/>
                  <a:pt x="2827544" y="1068260"/>
                  <a:pt x="2768694" y="1008150"/>
                </a:cubicBezTo>
                <a:lnTo>
                  <a:pt x="1909515" y="148813"/>
                </a:lnTo>
                <a:lnTo>
                  <a:pt x="1339999" y="713003"/>
                </a:lnTo>
                <a:cubicBezTo>
                  <a:pt x="1310516" y="741373"/>
                  <a:pt x="1303850" y="786044"/>
                  <a:pt x="1323757" y="821791"/>
                </a:cubicBezTo>
                <a:cubicBezTo>
                  <a:pt x="1378726" y="925712"/>
                  <a:pt x="1484824" y="992541"/>
                  <a:pt x="1602293" y="997234"/>
                </a:cubicBezTo>
                <a:cubicBezTo>
                  <a:pt x="1762306" y="989899"/>
                  <a:pt x="1909889" y="1083199"/>
                  <a:pt x="1971898" y="1230894"/>
                </a:cubicBezTo>
                <a:cubicBezTo>
                  <a:pt x="2051314" y="1418855"/>
                  <a:pt x="2010594" y="1636095"/>
                  <a:pt x="1868489" y="1782534"/>
                </a:cubicBezTo>
                <a:lnTo>
                  <a:pt x="1830785" y="1820238"/>
                </a:lnTo>
                <a:cubicBezTo>
                  <a:pt x="1680401" y="1966462"/>
                  <a:pt x="1457103" y="2008479"/>
                  <a:pt x="1263852" y="1926917"/>
                </a:cubicBezTo>
                <a:cubicBezTo>
                  <a:pt x="1118815" y="1866654"/>
                  <a:pt x="1027007" y="1722065"/>
                  <a:pt x="1034147" y="1565169"/>
                </a:cubicBezTo>
                <a:cubicBezTo>
                  <a:pt x="1029000" y="1448001"/>
                  <a:pt x="962267" y="1342298"/>
                  <a:pt x="858704" y="1287266"/>
                </a:cubicBezTo>
                <a:cubicBezTo>
                  <a:pt x="822867" y="1267364"/>
                  <a:pt x="778118" y="1274124"/>
                  <a:pt x="749758" y="1303718"/>
                </a:cubicBezTo>
                <a:lnTo>
                  <a:pt x="148813" y="1909515"/>
                </a:lnTo>
                <a:lnTo>
                  <a:pt x="1008361" y="2769063"/>
                </a:lnTo>
                <a:cubicBezTo>
                  <a:pt x="1068471" y="2827913"/>
                  <a:pt x="1084091" y="2918667"/>
                  <a:pt x="1047119" y="2994233"/>
                </a:cubicBezTo>
                <a:cubicBezTo>
                  <a:pt x="974337" y="3137135"/>
                  <a:pt x="829227" y="3228784"/>
                  <a:pt x="668918" y="3233114"/>
                </a:cubicBezTo>
                <a:cubicBezTo>
                  <a:pt x="554888" y="3227482"/>
                  <a:pt x="449733" y="3294458"/>
                  <a:pt x="406624" y="3400172"/>
                </a:cubicBezTo>
                <a:cubicBezTo>
                  <a:pt x="343698" y="3554031"/>
                  <a:pt x="377278" y="3730518"/>
                  <a:pt x="492315" y="3850512"/>
                </a:cubicBezTo>
                <a:lnTo>
                  <a:pt x="528438" y="3886634"/>
                </a:lnTo>
                <a:cubicBezTo>
                  <a:pt x="643823" y="3998834"/>
                  <a:pt x="815073" y="4031259"/>
                  <a:pt x="963485" y="3969003"/>
                </a:cubicBezTo>
                <a:cubicBezTo>
                  <a:pt x="1072257" y="3924591"/>
                  <a:pt x="1140873" y="3816056"/>
                  <a:pt x="1134340" y="3698746"/>
                </a:cubicBezTo>
                <a:cubicBezTo>
                  <a:pt x="1138532" y="3538306"/>
                  <a:pt x="1230377" y="3393095"/>
                  <a:pt x="1373537" y="3320545"/>
                </a:cubicBezTo>
                <a:cubicBezTo>
                  <a:pt x="1401548" y="3308127"/>
                  <a:pt x="1431801" y="3301561"/>
                  <a:pt x="1462445" y="3301245"/>
                </a:cubicBezTo>
                <a:close/>
              </a:path>
            </a:pathLst>
          </a:custGeom>
          <a:solidFill>
            <a:schemeClr val="accent1">
              <a:lumMod val="60000"/>
              <a:lumOff val="40000"/>
            </a:schemeClr>
          </a:solidFill>
          <a:ln w="52685" cap="flat">
            <a:solidFill>
              <a:schemeClr val="accent1">
                <a:lumMod val="60000"/>
                <a:lumOff val="40000"/>
              </a:schemeClr>
            </a:solidFill>
            <a:prstDash val="solid"/>
            <a:miter/>
          </a:ln>
        </p:spPr>
        <p:txBody>
          <a:bodyPr rtlCol="0" anchor="ctr"/>
          <a:lstStyle/>
          <a:p>
            <a:endParaRPr lang="en-GB">
              <a:solidFill>
                <a:schemeClr val="accent1">
                  <a:lumMod val="60000"/>
                  <a:lumOff val="40000"/>
                </a:schemeClr>
              </a:solidFill>
            </a:endParaRPr>
          </a:p>
        </p:txBody>
      </p:sp>
      <p:sp>
        <p:nvSpPr>
          <p:cNvPr id="11" name="TextBox 10">
            <a:extLst>
              <a:ext uri="{FF2B5EF4-FFF2-40B4-BE49-F238E27FC236}">
                <a16:creationId xmlns:a16="http://schemas.microsoft.com/office/drawing/2014/main" id="{90738A48-4DB3-B804-DEE5-CB939C1E3855}"/>
              </a:ext>
            </a:extLst>
          </p:cNvPr>
          <p:cNvSpPr txBox="1"/>
          <p:nvPr/>
        </p:nvSpPr>
        <p:spPr>
          <a:xfrm>
            <a:off x="4148544" y="2424432"/>
            <a:ext cx="3809735" cy="3108543"/>
          </a:xfrm>
          <a:prstGeom prst="rect">
            <a:avLst/>
          </a:prstGeom>
          <a:noFill/>
        </p:spPr>
        <p:txBody>
          <a:bodyPr wrap="square" rtlCol="0">
            <a:spAutoFit/>
          </a:bodyPr>
          <a:lstStyle/>
          <a:p>
            <a:pPr algn="ctr"/>
            <a:r>
              <a:rPr lang="en-GB" sz="2800">
                <a:latin typeface="Arial" panose="020B0604020202020204" pitchFamily="34" charset="0"/>
              </a:rPr>
              <a:t>Share for Care</a:t>
            </a:r>
          </a:p>
          <a:p>
            <a:pPr algn="ctr"/>
            <a:endParaRPr lang="en-GB" sz="2800">
              <a:latin typeface="Arial" panose="020B0604020202020204" pitchFamily="34" charset="0"/>
            </a:endParaRPr>
          </a:p>
          <a:p>
            <a:pPr algn="ctr"/>
            <a:r>
              <a:rPr lang="en-GB" sz="2800">
                <a:latin typeface="Arial" panose="020B0604020202020204" pitchFamily="34" charset="0"/>
              </a:rPr>
              <a:t> Your achievements </a:t>
            </a:r>
          </a:p>
          <a:p>
            <a:pPr algn="ctr"/>
            <a:endParaRPr lang="en-GB" sz="2800">
              <a:latin typeface="Arial" panose="020B0604020202020204" pitchFamily="34" charset="0"/>
            </a:endParaRPr>
          </a:p>
          <a:p>
            <a:pPr algn="ctr"/>
            <a:r>
              <a:rPr lang="en-GB" sz="2800">
                <a:latin typeface="Arial" panose="020B0604020202020204" pitchFamily="34" charset="0"/>
              </a:rPr>
              <a:t>SVoTT</a:t>
            </a:r>
          </a:p>
          <a:p>
            <a:pPr algn="ctr"/>
            <a:r>
              <a:rPr lang="en-GB" sz="2800">
                <a:latin typeface="Arial" panose="020B0604020202020204" pitchFamily="34" charset="0"/>
              </a:rPr>
              <a:t> </a:t>
            </a:r>
          </a:p>
          <a:p>
            <a:pPr algn="ctr"/>
            <a:r>
              <a:rPr lang="en-GB" sz="2800">
                <a:latin typeface="Arial" panose="020B0604020202020204" pitchFamily="34" charset="0"/>
              </a:rPr>
              <a:t>Our opportunities</a:t>
            </a:r>
          </a:p>
        </p:txBody>
      </p:sp>
    </p:spTree>
    <p:extLst>
      <p:ext uri="{BB962C8B-B14F-4D97-AF65-F5344CB8AC3E}">
        <p14:creationId xmlns:p14="http://schemas.microsoft.com/office/powerpoint/2010/main" val="2537705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8B8CAC7-15E4-D16F-6820-80179E0D3C00}"/>
              </a:ext>
            </a:extLst>
          </p:cNvPr>
          <p:cNvSpPr>
            <a:spLocks noGrp="1"/>
          </p:cNvSpPr>
          <p:nvPr>
            <p:ph type="title" idx="4294967295"/>
          </p:nvPr>
        </p:nvSpPr>
        <p:spPr>
          <a:xfrm>
            <a:off x="2830512" y="2524125"/>
            <a:ext cx="4867459" cy="14652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2800" b="1" i="0" u="none" strike="noStrike" kern="1200" cap="none" spc="0" normalizeH="0" baseline="0" noProof="0">
                <a:ln>
                  <a:noFill/>
                </a:ln>
                <a:solidFill>
                  <a:srgbClr val="7030A0"/>
                </a:solidFill>
                <a:effectLst/>
                <a:uLnTx/>
                <a:uFillTx/>
                <a:latin typeface="+mn-lt"/>
                <a:ea typeface="+mn-ea"/>
                <a:cs typeface="+mn-cs"/>
              </a:rPr>
              <a:t>Mark Nicholas</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highlight>
                  <a:srgbClr val="FFFFFF"/>
                </a:highlight>
                <a:uLnTx/>
                <a:uFillTx/>
                <a:latin typeface="+mn-lt"/>
                <a:ea typeface="+mn-ea"/>
                <a:cs typeface="+mn-cs"/>
              </a:rPr>
              <a:t>Deputy Director and Chief Social Worker</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1" i="0" u="none" strike="noStrike" kern="1200" cap="none" spc="0" normalizeH="0" baseline="0" noProof="0">
                <a:ln>
                  <a:noFill/>
                </a:ln>
                <a:solidFill>
                  <a:schemeClr val="accent1"/>
                </a:solidFill>
                <a:effectLst/>
                <a:highlight>
                  <a:srgbClr val="FFFFFF"/>
                </a:highlight>
                <a:uLnTx/>
                <a:uFillTx/>
                <a:latin typeface="+mn-lt"/>
                <a:ea typeface="+mn-ea"/>
                <a:cs typeface="+mn-cs"/>
              </a:rPr>
              <a:t>NHS </a:t>
            </a:r>
            <a:r>
              <a:rPr lang="en-GB" sz="1800">
                <a:solidFill>
                  <a:schemeClr val="accent1"/>
                </a:solidFill>
                <a:highlight>
                  <a:srgbClr val="FFFFFF"/>
                </a:highlight>
                <a:latin typeface="+mn-lt"/>
                <a:ea typeface="+mn-ea"/>
                <a:cs typeface="+mn-cs"/>
              </a:rPr>
              <a:t>England Transformation Directorate</a:t>
            </a:r>
            <a:r>
              <a:rPr kumimoji="0" lang="en-GB" sz="1800" b="1" i="0" u="none" strike="noStrike" kern="1200" cap="none" spc="0" normalizeH="0" baseline="0" noProof="0">
                <a:ln>
                  <a:noFill/>
                </a:ln>
                <a:solidFill>
                  <a:schemeClr val="accent1"/>
                </a:solidFill>
                <a:effectLst/>
                <a:highlight>
                  <a:srgbClr val="FFFFFF"/>
                </a:highlight>
                <a:uLnTx/>
                <a:uFillTx/>
                <a:latin typeface="+mn-lt"/>
                <a:ea typeface="+mn-ea"/>
                <a:cs typeface="+mn-cs"/>
              </a:rPr>
              <a:t> </a:t>
            </a:r>
          </a:p>
        </p:txBody>
      </p:sp>
      <p:pic>
        <p:nvPicPr>
          <p:cNvPr id="2" name="Picture 1" descr="Mark Nicholas, NHS Digital &#10;">
            <a:extLst>
              <a:ext uri="{FF2B5EF4-FFF2-40B4-BE49-F238E27FC236}">
                <a16:creationId xmlns:a16="http://schemas.microsoft.com/office/drawing/2014/main" id="{16C0591A-2399-8D73-88C7-12389071BFCD}"/>
              </a:ext>
            </a:extLst>
          </p:cNvPr>
          <p:cNvPicPr>
            <a:picLocks noChangeAspect="1"/>
          </p:cNvPicPr>
          <p:nvPr/>
        </p:nvPicPr>
        <p:blipFill rotWithShape="1">
          <a:blip r:embed="rId2">
            <a:extLst>
              <a:ext uri="{28A0092B-C50C-407E-A947-70E740481C1C}">
                <a14:useLocalDpi xmlns:a14="http://schemas.microsoft.com/office/drawing/2010/main" val="0"/>
              </a:ext>
            </a:extLst>
          </a:blip>
          <a:srcRect l="14360" r="10786" b="25146"/>
          <a:stretch/>
        </p:blipFill>
        <p:spPr>
          <a:xfrm>
            <a:off x="738190" y="2292830"/>
            <a:ext cx="1828800" cy="1828800"/>
          </a:xfrm>
          <a:prstGeom prst="rect">
            <a:avLst/>
          </a:prstGeom>
        </p:spPr>
      </p:pic>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22</a:t>
            </a:fld>
            <a:endParaRPr lang="en-GB"/>
          </a:p>
        </p:txBody>
      </p:sp>
      <p:sp>
        <p:nvSpPr>
          <p:cNvPr id="3" name="Footer Placeholder 4">
            <a:extLst>
              <a:ext uri="{FF2B5EF4-FFF2-40B4-BE49-F238E27FC236}">
                <a16:creationId xmlns:a16="http://schemas.microsoft.com/office/drawing/2014/main" id="{5327330B-8154-FC81-39C1-BBC5F93871AA}"/>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1288923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a:extLst>
              <a:ext uri="{C183D7F6-B498-43B3-948B-1728B52AA6E4}">
                <adec:decorative xmlns:adec="http://schemas.microsoft.com/office/drawing/2017/decorative" val="1"/>
              </a:ext>
            </a:extLst>
          </p:cNvPr>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F6F8F8"/>
          </a:solidFill>
        </p:spPr>
        <p:txBody>
          <a:bodyPr wrap="square" lIns="0" tIns="0" rIns="0" bIns="0" rtlCol="0"/>
          <a:lstStyle/>
          <a:p>
            <a:endParaRPr/>
          </a:p>
        </p:txBody>
      </p:sp>
      <p:grpSp>
        <p:nvGrpSpPr>
          <p:cNvPr id="3" name="object 3">
            <a:extLst>
              <a:ext uri="{C183D7F6-B498-43B3-948B-1728B52AA6E4}">
                <adec:decorative xmlns:adec="http://schemas.microsoft.com/office/drawing/2017/decorative" val="1"/>
              </a:ext>
            </a:extLst>
          </p:cNvPr>
          <p:cNvGrpSpPr/>
          <p:nvPr/>
        </p:nvGrpSpPr>
        <p:grpSpPr>
          <a:xfrm>
            <a:off x="2330195" y="-3"/>
            <a:ext cx="9862185" cy="6858000"/>
            <a:chOff x="2330195" y="-3"/>
            <a:chExt cx="9862185" cy="6858000"/>
          </a:xfrm>
        </p:grpSpPr>
        <p:pic>
          <p:nvPicPr>
            <p:cNvPr id="4" name="object 4"/>
            <p:cNvPicPr/>
            <p:nvPr/>
          </p:nvPicPr>
          <p:blipFill>
            <a:blip r:embed="rId2" cstate="print"/>
            <a:stretch>
              <a:fillRect/>
            </a:stretch>
          </p:blipFill>
          <p:spPr>
            <a:xfrm>
              <a:off x="2330195" y="-3"/>
              <a:ext cx="9861804" cy="6858000"/>
            </a:xfrm>
            <a:prstGeom prst="rect">
              <a:avLst/>
            </a:prstGeom>
          </p:spPr>
        </p:pic>
        <p:pic>
          <p:nvPicPr>
            <p:cNvPr id="5" name="object 5"/>
            <p:cNvPicPr/>
            <p:nvPr/>
          </p:nvPicPr>
          <p:blipFill>
            <a:blip r:embed="rId3" cstate="print"/>
            <a:stretch>
              <a:fillRect/>
            </a:stretch>
          </p:blipFill>
          <p:spPr>
            <a:xfrm>
              <a:off x="10550652" y="364236"/>
              <a:ext cx="1210055" cy="979932"/>
            </a:xfrm>
            <a:prstGeom prst="rect">
              <a:avLst/>
            </a:prstGeom>
          </p:spPr>
        </p:pic>
      </p:grpSp>
      <p:sp>
        <p:nvSpPr>
          <p:cNvPr id="6" name="object 6"/>
          <p:cNvSpPr txBox="1">
            <a:spLocks noGrp="1"/>
          </p:cNvSpPr>
          <p:nvPr>
            <p:ph type="title"/>
          </p:nvPr>
        </p:nvSpPr>
        <p:spPr>
          <a:xfrm>
            <a:off x="419506" y="2443353"/>
            <a:ext cx="3820795" cy="1068070"/>
          </a:xfrm>
          <a:prstGeom prst="rect">
            <a:avLst/>
          </a:prstGeom>
        </p:spPr>
        <p:txBody>
          <a:bodyPr vert="horz" wrap="square" lIns="0" tIns="74295" rIns="0" bIns="0" rtlCol="0">
            <a:spAutoFit/>
          </a:bodyPr>
          <a:lstStyle/>
          <a:p>
            <a:pPr marL="12700" marR="5080">
              <a:lnSpc>
                <a:spcPts val="3890"/>
              </a:lnSpc>
              <a:spcBef>
                <a:spcPts val="585"/>
              </a:spcBef>
            </a:pPr>
            <a:r>
              <a:rPr sz="3600" spc="-20">
                <a:solidFill>
                  <a:srgbClr val="221F1F"/>
                </a:solidFill>
              </a:rPr>
              <a:t>Digital</a:t>
            </a:r>
            <a:r>
              <a:rPr sz="3600" spc="-195">
                <a:solidFill>
                  <a:srgbClr val="221F1F"/>
                </a:solidFill>
              </a:rPr>
              <a:t> </a:t>
            </a:r>
            <a:r>
              <a:rPr sz="3600" spc="-10">
                <a:solidFill>
                  <a:srgbClr val="221F1F"/>
                </a:solidFill>
              </a:rPr>
              <a:t>Health</a:t>
            </a:r>
            <a:r>
              <a:rPr sz="3600" spc="-204">
                <a:solidFill>
                  <a:srgbClr val="221F1F"/>
                </a:solidFill>
              </a:rPr>
              <a:t> </a:t>
            </a:r>
            <a:r>
              <a:rPr sz="3600" spc="-25">
                <a:solidFill>
                  <a:srgbClr val="221F1F"/>
                </a:solidFill>
              </a:rPr>
              <a:t>and </a:t>
            </a:r>
            <a:r>
              <a:rPr sz="3600">
                <a:solidFill>
                  <a:srgbClr val="221F1F"/>
                </a:solidFill>
              </a:rPr>
              <a:t>Social</a:t>
            </a:r>
            <a:r>
              <a:rPr sz="3600" spc="-250">
                <a:solidFill>
                  <a:srgbClr val="221F1F"/>
                </a:solidFill>
              </a:rPr>
              <a:t> </a:t>
            </a:r>
            <a:r>
              <a:rPr sz="3600" spc="-20">
                <a:solidFill>
                  <a:srgbClr val="221F1F"/>
                </a:solidFill>
              </a:rPr>
              <a:t>Care</a:t>
            </a:r>
            <a:endParaRPr sz="3600"/>
          </a:p>
        </p:txBody>
      </p:sp>
      <p:sp>
        <p:nvSpPr>
          <p:cNvPr id="7" name="object 7"/>
          <p:cNvSpPr txBox="1"/>
          <p:nvPr/>
        </p:nvSpPr>
        <p:spPr>
          <a:xfrm>
            <a:off x="224739" y="5395671"/>
            <a:ext cx="4645025" cy="941069"/>
          </a:xfrm>
          <a:prstGeom prst="rect">
            <a:avLst/>
          </a:prstGeom>
        </p:spPr>
        <p:txBody>
          <a:bodyPr vert="horz" wrap="square" lIns="0" tIns="13335" rIns="0" bIns="0" rtlCol="0">
            <a:spAutoFit/>
          </a:bodyPr>
          <a:lstStyle/>
          <a:p>
            <a:pPr marL="12700">
              <a:lnSpc>
                <a:spcPct val="100000"/>
              </a:lnSpc>
              <a:spcBef>
                <a:spcPts val="105"/>
              </a:spcBef>
            </a:pPr>
            <a:r>
              <a:rPr sz="2000">
                <a:solidFill>
                  <a:srgbClr val="425462"/>
                </a:solidFill>
                <a:latin typeface="Arial"/>
                <a:cs typeface="Arial"/>
              </a:rPr>
              <a:t>Mark</a:t>
            </a:r>
            <a:r>
              <a:rPr sz="2000" spc="-25">
                <a:solidFill>
                  <a:srgbClr val="425462"/>
                </a:solidFill>
                <a:latin typeface="Arial"/>
                <a:cs typeface="Arial"/>
              </a:rPr>
              <a:t> </a:t>
            </a:r>
            <a:r>
              <a:rPr sz="2000" spc="-10">
                <a:solidFill>
                  <a:srgbClr val="425462"/>
                </a:solidFill>
                <a:latin typeface="Arial"/>
                <a:cs typeface="Arial"/>
              </a:rPr>
              <a:t>Nicholas</a:t>
            </a:r>
            <a:endParaRPr sz="2000">
              <a:latin typeface="Arial"/>
              <a:cs typeface="Arial"/>
            </a:endParaRPr>
          </a:p>
          <a:p>
            <a:pPr marL="12700" marR="5080">
              <a:lnSpc>
                <a:spcPct val="100000"/>
              </a:lnSpc>
            </a:pPr>
            <a:r>
              <a:rPr sz="2000">
                <a:solidFill>
                  <a:srgbClr val="425462"/>
                </a:solidFill>
                <a:latin typeface="Arial"/>
                <a:cs typeface="Arial"/>
              </a:rPr>
              <a:t>Deputy</a:t>
            </a:r>
            <a:r>
              <a:rPr sz="2000" spc="-60">
                <a:solidFill>
                  <a:srgbClr val="425462"/>
                </a:solidFill>
                <a:latin typeface="Arial"/>
                <a:cs typeface="Arial"/>
              </a:rPr>
              <a:t> </a:t>
            </a:r>
            <a:r>
              <a:rPr sz="2000">
                <a:solidFill>
                  <a:srgbClr val="425462"/>
                </a:solidFill>
                <a:latin typeface="Arial"/>
                <a:cs typeface="Arial"/>
              </a:rPr>
              <a:t>Director</a:t>
            </a:r>
            <a:r>
              <a:rPr sz="2000" spc="-75">
                <a:solidFill>
                  <a:srgbClr val="425462"/>
                </a:solidFill>
                <a:latin typeface="Arial"/>
                <a:cs typeface="Arial"/>
              </a:rPr>
              <a:t> </a:t>
            </a:r>
            <a:r>
              <a:rPr sz="2000">
                <a:solidFill>
                  <a:srgbClr val="425462"/>
                </a:solidFill>
                <a:latin typeface="Arial"/>
                <a:cs typeface="Arial"/>
              </a:rPr>
              <a:t>&amp;</a:t>
            </a:r>
            <a:r>
              <a:rPr sz="2000" spc="-45">
                <a:solidFill>
                  <a:srgbClr val="425462"/>
                </a:solidFill>
                <a:latin typeface="Arial"/>
                <a:cs typeface="Arial"/>
              </a:rPr>
              <a:t> </a:t>
            </a:r>
            <a:r>
              <a:rPr sz="2000">
                <a:solidFill>
                  <a:srgbClr val="425462"/>
                </a:solidFill>
                <a:latin typeface="Arial"/>
                <a:cs typeface="Arial"/>
              </a:rPr>
              <a:t>Chief</a:t>
            </a:r>
            <a:r>
              <a:rPr sz="2000" spc="-40">
                <a:solidFill>
                  <a:srgbClr val="425462"/>
                </a:solidFill>
                <a:latin typeface="Arial"/>
                <a:cs typeface="Arial"/>
              </a:rPr>
              <a:t> </a:t>
            </a:r>
            <a:r>
              <a:rPr sz="2000">
                <a:solidFill>
                  <a:srgbClr val="425462"/>
                </a:solidFill>
                <a:latin typeface="Arial"/>
                <a:cs typeface="Arial"/>
              </a:rPr>
              <a:t>Social</a:t>
            </a:r>
            <a:r>
              <a:rPr sz="2000" spc="-35">
                <a:solidFill>
                  <a:srgbClr val="425462"/>
                </a:solidFill>
                <a:latin typeface="Arial"/>
                <a:cs typeface="Arial"/>
              </a:rPr>
              <a:t> </a:t>
            </a:r>
            <a:r>
              <a:rPr sz="2000" spc="-10">
                <a:solidFill>
                  <a:srgbClr val="425462"/>
                </a:solidFill>
                <a:latin typeface="Arial"/>
                <a:cs typeface="Arial"/>
              </a:rPr>
              <a:t>Worker </a:t>
            </a:r>
            <a:r>
              <a:rPr sz="2000">
                <a:solidFill>
                  <a:srgbClr val="425462"/>
                </a:solidFill>
                <a:latin typeface="Arial"/>
                <a:cs typeface="Arial"/>
              </a:rPr>
              <a:t>NHS</a:t>
            </a:r>
            <a:r>
              <a:rPr sz="2000" spc="-30">
                <a:solidFill>
                  <a:srgbClr val="425462"/>
                </a:solidFill>
                <a:latin typeface="Arial"/>
                <a:cs typeface="Arial"/>
              </a:rPr>
              <a:t> </a:t>
            </a:r>
            <a:r>
              <a:rPr sz="2000">
                <a:solidFill>
                  <a:srgbClr val="425462"/>
                </a:solidFill>
                <a:latin typeface="Arial"/>
                <a:cs typeface="Arial"/>
              </a:rPr>
              <a:t>England</a:t>
            </a:r>
            <a:r>
              <a:rPr sz="2000" spc="-65">
                <a:solidFill>
                  <a:srgbClr val="425462"/>
                </a:solidFill>
                <a:latin typeface="Arial"/>
                <a:cs typeface="Arial"/>
              </a:rPr>
              <a:t> </a:t>
            </a:r>
            <a:r>
              <a:rPr sz="2000" spc="-10">
                <a:solidFill>
                  <a:srgbClr val="425462"/>
                </a:solidFill>
                <a:latin typeface="Arial"/>
                <a:cs typeface="Arial"/>
              </a:rPr>
              <a:t>Transformation</a:t>
            </a:r>
            <a:r>
              <a:rPr sz="2000" spc="-60">
                <a:solidFill>
                  <a:srgbClr val="425462"/>
                </a:solidFill>
                <a:latin typeface="Arial"/>
                <a:cs typeface="Arial"/>
              </a:rPr>
              <a:t> </a:t>
            </a:r>
            <a:r>
              <a:rPr sz="2000" spc="-10">
                <a:solidFill>
                  <a:srgbClr val="425462"/>
                </a:solidFill>
                <a:latin typeface="Arial"/>
                <a:cs typeface="Arial"/>
              </a:rPr>
              <a:t>Directorate</a:t>
            </a:r>
            <a:endParaRPr sz="2000">
              <a:latin typeface="Arial"/>
              <a:cs typeface="Arial"/>
            </a:endParaRPr>
          </a:p>
        </p:txBody>
      </p:sp>
    </p:spTree>
    <p:extLst>
      <p:ext uri="{BB962C8B-B14F-4D97-AF65-F5344CB8AC3E}">
        <p14:creationId xmlns:p14="http://schemas.microsoft.com/office/powerpoint/2010/main" val="3696930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065" rIns="0" bIns="0" rtlCol="0">
            <a:spAutoFit/>
          </a:bodyPr>
          <a:lstStyle/>
          <a:p>
            <a:pPr marL="12700">
              <a:lnSpc>
                <a:spcPct val="100000"/>
              </a:lnSpc>
              <a:spcBef>
                <a:spcPts val="95"/>
              </a:spcBef>
            </a:pPr>
            <a:r>
              <a:rPr spc="-25"/>
              <a:t>Early</a:t>
            </a:r>
            <a:r>
              <a:rPr spc="-170"/>
              <a:t> </a:t>
            </a:r>
            <a:r>
              <a:rPr spc="-40"/>
              <a:t>indicators</a:t>
            </a:r>
            <a:r>
              <a:rPr spc="-155"/>
              <a:t> </a:t>
            </a:r>
            <a:r>
              <a:t>for</a:t>
            </a:r>
            <a:r>
              <a:rPr spc="-160"/>
              <a:t> </a:t>
            </a:r>
            <a:r>
              <a:rPr spc="-35"/>
              <a:t>digital</a:t>
            </a:r>
            <a:r>
              <a:rPr spc="-155"/>
              <a:t> </a:t>
            </a:r>
            <a:r>
              <a:rPr spc="-10"/>
              <a:t>healthcare?</a:t>
            </a:r>
          </a:p>
        </p:txBody>
      </p:sp>
      <p:sp>
        <p:nvSpPr>
          <p:cNvPr id="3" name="object 3">
            <a:extLst>
              <a:ext uri="{C183D7F6-B498-43B3-948B-1728B52AA6E4}">
                <adec:decorative xmlns:adec="http://schemas.microsoft.com/office/drawing/2017/decorative" val="1"/>
              </a:ext>
            </a:extLst>
          </p:cNvPr>
          <p:cNvSpPr/>
          <p:nvPr/>
        </p:nvSpPr>
        <p:spPr>
          <a:xfrm>
            <a:off x="171450" y="1457705"/>
            <a:ext cx="10337165" cy="12700"/>
          </a:xfrm>
          <a:custGeom>
            <a:avLst/>
            <a:gdLst/>
            <a:ahLst/>
            <a:cxnLst/>
            <a:rect l="l" t="t" r="r" b="b"/>
            <a:pathLst>
              <a:path w="10337165" h="12700">
                <a:moveTo>
                  <a:pt x="0" y="12700"/>
                </a:moveTo>
                <a:lnTo>
                  <a:pt x="10337165" y="0"/>
                </a:lnTo>
              </a:path>
            </a:pathLst>
          </a:custGeom>
          <a:ln w="25400">
            <a:solidFill>
              <a:srgbClr val="002F86"/>
            </a:solidFill>
          </a:ln>
        </p:spPr>
        <p:txBody>
          <a:bodyPr wrap="square" lIns="0" tIns="0" rIns="0" bIns="0" rtlCol="0"/>
          <a:lstStyle/>
          <a:p>
            <a:endParaRPr/>
          </a:p>
        </p:txBody>
      </p:sp>
      <p:sp>
        <p:nvSpPr>
          <p:cNvPr id="4" name="object 4"/>
          <p:cNvSpPr txBox="1"/>
          <p:nvPr/>
        </p:nvSpPr>
        <p:spPr>
          <a:xfrm>
            <a:off x="681329" y="1593735"/>
            <a:ext cx="10447655" cy="4186554"/>
          </a:xfrm>
          <a:prstGeom prst="rect">
            <a:avLst/>
          </a:prstGeom>
        </p:spPr>
        <p:txBody>
          <a:bodyPr vert="horz" wrap="square" lIns="0" tIns="107950" rIns="0" bIns="0" rtlCol="0">
            <a:spAutoFit/>
          </a:bodyPr>
          <a:lstStyle/>
          <a:p>
            <a:pPr marL="354965" indent="-342265">
              <a:lnSpc>
                <a:spcPct val="100000"/>
              </a:lnSpc>
              <a:spcBef>
                <a:spcPts val="850"/>
              </a:spcBef>
              <a:buChar char="•"/>
              <a:tabLst>
                <a:tab pos="354965" algn="l"/>
              </a:tabLst>
            </a:pPr>
            <a:r>
              <a:rPr sz="2000">
                <a:latin typeface="Arial"/>
                <a:cs typeface="Arial"/>
              </a:rPr>
              <a:t>Innovation</a:t>
            </a:r>
            <a:r>
              <a:rPr sz="2000" spc="-30">
                <a:latin typeface="Arial"/>
                <a:cs typeface="Arial"/>
              </a:rPr>
              <a:t> </a:t>
            </a:r>
            <a:r>
              <a:rPr sz="2000">
                <a:latin typeface="Arial"/>
                <a:cs typeface="Arial"/>
              </a:rPr>
              <a:t>and</a:t>
            </a:r>
            <a:r>
              <a:rPr sz="2000" spc="-25">
                <a:latin typeface="Arial"/>
                <a:cs typeface="Arial"/>
              </a:rPr>
              <a:t> </a:t>
            </a:r>
            <a:r>
              <a:rPr sz="2000">
                <a:latin typeface="Arial"/>
                <a:cs typeface="Arial"/>
              </a:rPr>
              <a:t>adoption</a:t>
            </a:r>
            <a:r>
              <a:rPr sz="2000" spc="-35">
                <a:latin typeface="Arial"/>
                <a:cs typeface="Arial"/>
              </a:rPr>
              <a:t> </a:t>
            </a:r>
            <a:r>
              <a:rPr sz="2000">
                <a:latin typeface="Arial"/>
                <a:cs typeface="Arial"/>
              </a:rPr>
              <a:t>strategy</a:t>
            </a:r>
            <a:r>
              <a:rPr sz="2000" spc="-80">
                <a:latin typeface="Arial"/>
                <a:cs typeface="Arial"/>
              </a:rPr>
              <a:t> </a:t>
            </a:r>
            <a:r>
              <a:rPr sz="2000">
                <a:latin typeface="Arial"/>
                <a:cs typeface="Arial"/>
              </a:rPr>
              <a:t>–</a:t>
            </a:r>
            <a:r>
              <a:rPr sz="2000" spc="-20">
                <a:latin typeface="Arial"/>
                <a:cs typeface="Arial"/>
              </a:rPr>
              <a:t> </a:t>
            </a:r>
            <a:r>
              <a:rPr sz="2000">
                <a:latin typeface="Arial"/>
                <a:cs typeface="Arial"/>
              </a:rPr>
              <a:t>faster</a:t>
            </a:r>
            <a:r>
              <a:rPr sz="2000" spc="-50">
                <a:latin typeface="Arial"/>
                <a:cs typeface="Arial"/>
              </a:rPr>
              <a:t> </a:t>
            </a:r>
            <a:r>
              <a:rPr sz="2000">
                <a:latin typeface="Arial"/>
                <a:cs typeface="Arial"/>
              </a:rPr>
              <a:t>procurement</a:t>
            </a:r>
            <a:r>
              <a:rPr sz="2000" spc="-50">
                <a:latin typeface="Arial"/>
                <a:cs typeface="Arial"/>
              </a:rPr>
              <a:t> </a:t>
            </a:r>
            <a:r>
              <a:rPr sz="2000">
                <a:latin typeface="Arial"/>
                <a:cs typeface="Arial"/>
              </a:rPr>
              <a:t>and</a:t>
            </a:r>
            <a:r>
              <a:rPr sz="2000" spc="-30">
                <a:latin typeface="Arial"/>
                <a:cs typeface="Arial"/>
              </a:rPr>
              <a:t> </a:t>
            </a:r>
            <a:r>
              <a:rPr sz="2000">
                <a:latin typeface="Arial"/>
                <a:cs typeface="Arial"/>
              </a:rPr>
              <a:t>regulatory</a:t>
            </a:r>
            <a:r>
              <a:rPr sz="2000" spc="-50">
                <a:latin typeface="Arial"/>
                <a:cs typeface="Arial"/>
              </a:rPr>
              <a:t> </a:t>
            </a:r>
            <a:r>
              <a:rPr sz="2000" spc="-10">
                <a:latin typeface="Arial"/>
                <a:cs typeface="Arial"/>
              </a:rPr>
              <a:t>approval</a:t>
            </a:r>
            <a:endParaRPr sz="2000">
              <a:latin typeface="Arial"/>
              <a:cs typeface="Arial"/>
            </a:endParaRPr>
          </a:p>
          <a:p>
            <a:pPr marL="372110" indent="-359410">
              <a:lnSpc>
                <a:spcPct val="100000"/>
              </a:lnSpc>
              <a:spcBef>
                <a:spcPts val="755"/>
              </a:spcBef>
              <a:buChar char="•"/>
              <a:tabLst>
                <a:tab pos="372110" algn="l"/>
              </a:tabLst>
            </a:pPr>
            <a:r>
              <a:rPr sz="2000">
                <a:latin typeface="Arial"/>
                <a:cs typeface="Arial"/>
              </a:rPr>
              <a:t>Focus</a:t>
            </a:r>
            <a:r>
              <a:rPr sz="2000" spc="-50">
                <a:latin typeface="Arial"/>
                <a:cs typeface="Arial"/>
              </a:rPr>
              <a:t> </a:t>
            </a:r>
            <a:r>
              <a:rPr sz="2000">
                <a:latin typeface="Arial"/>
                <a:cs typeface="Arial"/>
              </a:rPr>
              <a:t>on</a:t>
            </a:r>
            <a:r>
              <a:rPr sz="2000" spc="-30">
                <a:latin typeface="Arial"/>
                <a:cs typeface="Arial"/>
              </a:rPr>
              <a:t> </a:t>
            </a:r>
            <a:r>
              <a:rPr sz="2000">
                <a:latin typeface="Arial"/>
                <a:cs typeface="Arial"/>
              </a:rPr>
              <a:t>patient</a:t>
            </a:r>
            <a:r>
              <a:rPr sz="2000" spc="-35">
                <a:latin typeface="Arial"/>
                <a:cs typeface="Arial"/>
              </a:rPr>
              <a:t> </a:t>
            </a:r>
            <a:r>
              <a:rPr sz="2000">
                <a:latin typeface="Arial"/>
                <a:cs typeface="Arial"/>
              </a:rPr>
              <a:t>control</a:t>
            </a:r>
            <a:r>
              <a:rPr sz="2000" spc="-45">
                <a:latin typeface="Arial"/>
                <a:cs typeface="Arial"/>
              </a:rPr>
              <a:t> </a:t>
            </a:r>
            <a:r>
              <a:rPr sz="2000">
                <a:latin typeface="Arial"/>
                <a:cs typeface="Arial"/>
              </a:rPr>
              <a:t>–</a:t>
            </a:r>
            <a:r>
              <a:rPr sz="2000" spc="-35">
                <a:latin typeface="Arial"/>
                <a:cs typeface="Arial"/>
              </a:rPr>
              <a:t> </a:t>
            </a:r>
            <a:r>
              <a:rPr sz="2000">
                <a:latin typeface="Arial"/>
                <a:cs typeface="Arial"/>
              </a:rPr>
              <a:t>managing</a:t>
            </a:r>
            <a:r>
              <a:rPr sz="2000" spc="-35">
                <a:latin typeface="Arial"/>
                <a:cs typeface="Arial"/>
              </a:rPr>
              <a:t> </a:t>
            </a:r>
            <a:r>
              <a:rPr sz="2000">
                <a:latin typeface="Arial"/>
                <a:cs typeface="Arial"/>
              </a:rPr>
              <a:t>medicines,</a:t>
            </a:r>
            <a:r>
              <a:rPr sz="2000" spc="-55">
                <a:latin typeface="Arial"/>
                <a:cs typeface="Arial"/>
              </a:rPr>
              <a:t> </a:t>
            </a:r>
            <a:r>
              <a:rPr sz="2000">
                <a:latin typeface="Arial"/>
                <a:cs typeface="Arial"/>
              </a:rPr>
              <a:t>appointments,</a:t>
            </a:r>
            <a:r>
              <a:rPr sz="2000" spc="-65">
                <a:latin typeface="Arial"/>
                <a:cs typeface="Arial"/>
              </a:rPr>
              <a:t> </a:t>
            </a:r>
            <a:r>
              <a:rPr sz="2000">
                <a:latin typeface="Arial"/>
                <a:cs typeface="Arial"/>
              </a:rPr>
              <a:t>notifications</a:t>
            </a:r>
            <a:r>
              <a:rPr sz="2000" spc="-45">
                <a:latin typeface="Arial"/>
                <a:cs typeface="Arial"/>
              </a:rPr>
              <a:t> </a:t>
            </a:r>
            <a:r>
              <a:rPr sz="2000">
                <a:latin typeface="Arial"/>
                <a:cs typeface="Arial"/>
              </a:rPr>
              <a:t>via</a:t>
            </a:r>
            <a:r>
              <a:rPr sz="2000" spc="-20">
                <a:latin typeface="Arial"/>
                <a:cs typeface="Arial"/>
              </a:rPr>
              <a:t> </a:t>
            </a:r>
            <a:r>
              <a:rPr sz="2000" spc="-10">
                <a:latin typeface="Arial"/>
                <a:cs typeface="Arial"/>
              </a:rPr>
              <a:t>NHS</a:t>
            </a:r>
            <a:r>
              <a:rPr sz="2000" spc="-125">
                <a:latin typeface="Arial"/>
                <a:cs typeface="Arial"/>
              </a:rPr>
              <a:t> </a:t>
            </a:r>
            <a:r>
              <a:rPr sz="2000" spc="-25">
                <a:latin typeface="Arial"/>
                <a:cs typeface="Arial"/>
              </a:rPr>
              <a:t>App</a:t>
            </a:r>
            <a:endParaRPr sz="2000">
              <a:latin typeface="Arial"/>
              <a:cs typeface="Arial"/>
            </a:endParaRPr>
          </a:p>
          <a:p>
            <a:pPr marL="354965" indent="-342265">
              <a:lnSpc>
                <a:spcPct val="100000"/>
              </a:lnSpc>
              <a:spcBef>
                <a:spcPts val="770"/>
              </a:spcBef>
              <a:buChar char="•"/>
              <a:tabLst>
                <a:tab pos="354965" algn="l"/>
              </a:tabLst>
            </a:pPr>
            <a:r>
              <a:rPr sz="2000">
                <a:latin typeface="Arial"/>
                <a:cs typeface="Arial"/>
              </a:rPr>
              <a:t>Patient</a:t>
            </a:r>
            <a:r>
              <a:rPr sz="2000" spc="-30">
                <a:latin typeface="Arial"/>
                <a:cs typeface="Arial"/>
              </a:rPr>
              <a:t> </a:t>
            </a:r>
            <a:r>
              <a:rPr sz="2000">
                <a:latin typeface="Arial"/>
                <a:cs typeface="Arial"/>
              </a:rPr>
              <a:t>safety</a:t>
            </a:r>
            <a:r>
              <a:rPr sz="2000" spc="-70">
                <a:latin typeface="Arial"/>
                <a:cs typeface="Arial"/>
              </a:rPr>
              <a:t> </a:t>
            </a:r>
            <a:r>
              <a:rPr sz="2000">
                <a:latin typeface="Arial"/>
                <a:cs typeface="Arial"/>
              </a:rPr>
              <a:t>–</a:t>
            </a:r>
            <a:r>
              <a:rPr sz="2000" spc="-30">
                <a:latin typeface="Arial"/>
                <a:cs typeface="Arial"/>
              </a:rPr>
              <a:t> </a:t>
            </a:r>
            <a:r>
              <a:rPr sz="2000">
                <a:latin typeface="Arial"/>
                <a:cs typeface="Arial"/>
              </a:rPr>
              <a:t>digital</a:t>
            </a:r>
            <a:r>
              <a:rPr sz="2000" spc="-35">
                <a:latin typeface="Arial"/>
                <a:cs typeface="Arial"/>
              </a:rPr>
              <a:t> </a:t>
            </a:r>
            <a:r>
              <a:rPr sz="2000" spc="-10">
                <a:latin typeface="Arial"/>
                <a:cs typeface="Arial"/>
              </a:rPr>
              <a:t>aspects?</a:t>
            </a:r>
            <a:endParaRPr sz="2000">
              <a:latin typeface="Arial"/>
              <a:cs typeface="Arial"/>
            </a:endParaRPr>
          </a:p>
          <a:p>
            <a:pPr marL="354965" marR="5080" indent="-342900">
              <a:lnSpc>
                <a:spcPts val="2160"/>
              </a:lnSpc>
              <a:spcBef>
                <a:spcPts val="1030"/>
              </a:spcBef>
              <a:buChar char="•"/>
              <a:tabLst>
                <a:tab pos="354965" algn="l"/>
              </a:tabLst>
            </a:pPr>
            <a:r>
              <a:rPr sz="2000">
                <a:latin typeface="Arial"/>
                <a:cs typeface="Arial"/>
              </a:rPr>
              <a:t>Shift</a:t>
            </a:r>
            <a:r>
              <a:rPr sz="2000" spc="-20">
                <a:latin typeface="Arial"/>
                <a:cs typeface="Arial"/>
              </a:rPr>
              <a:t> </a:t>
            </a:r>
            <a:r>
              <a:rPr sz="2000">
                <a:latin typeface="Arial"/>
                <a:cs typeface="Arial"/>
              </a:rPr>
              <a:t>from</a:t>
            </a:r>
            <a:r>
              <a:rPr sz="2000" spc="-35">
                <a:latin typeface="Arial"/>
                <a:cs typeface="Arial"/>
              </a:rPr>
              <a:t> </a:t>
            </a:r>
            <a:r>
              <a:rPr sz="2000">
                <a:latin typeface="Arial"/>
                <a:cs typeface="Arial"/>
              </a:rPr>
              <a:t>acute</a:t>
            </a:r>
            <a:r>
              <a:rPr sz="2000" spc="-35">
                <a:latin typeface="Arial"/>
                <a:cs typeface="Arial"/>
              </a:rPr>
              <a:t> </a:t>
            </a:r>
            <a:r>
              <a:rPr sz="2000">
                <a:latin typeface="Arial"/>
                <a:cs typeface="Arial"/>
              </a:rPr>
              <a:t>to</a:t>
            </a:r>
            <a:r>
              <a:rPr sz="2000" spc="-15">
                <a:latin typeface="Arial"/>
                <a:cs typeface="Arial"/>
              </a:rPr>
              <a:t> </a:t>
            </a:r>
            <a:r>
              <a:rPr sz="2000">
                <a:latin typeface="Arial"/>
                <a:cs typeface="Arial"/>
              </a:rPr>
              <a:t>primary</a:t>
            </a:r>
            <a:r>
              <a:rPr sz="2000" spc="-45">
                <a:latin typeface="Arial"/>
                <a:cs typeface="Arial"/>
              </a:rPr>
              <a:t> </a:t>
            </a:r>
            <a:r>
              <a:rPr sz="2000">
                <a:latin typeface="Arial"/>
                <a:cs typeface="Arial"/>
              </a:rPr>
              <a:t>and</a:t>
            </a:r>
            <a:r>
              <a:rPr sz="2000" spc="-25">
                <a:latin typeface="Arial"/>
                <a:cs typeface="Arial"/>
              </a:rPr>
              <a:t> </a:t>
            </a:r>
            <a:r>
              <a:rPr sz="2000">
                <a:latin typeface="Arial"/>
                <a:cs typeface="Arial"/>
              </a:rPr>
              <a:t>community</a:t>
            </a:r>
            <a:r>
              <a:rPr sz="2000" spc="-95">
                <a:latin typeface="Arial"/>
                <a:cs typeface="Arial"/>
              </a:rPr>
              <a:t> </a:t>
            </a:r>
            <a:r>
              <a:rPr sz="2000">
                <a:latin typeface="Arial"/>
                <a:cs typeface="Arial"/>
              </a:rPr>
              <a:t>–</a:t>
            </a:r>
            <a:r>
              <a:rPr sz="2000" spc="-25">
                <a:latin typeface="Arial"/>
                <a:cs typeface="Arial"/>
              </a:rPr>
              <a:t> </a:t>
            </a:r>
            <a:r>
              <a:rPr sz="2000">
                <a:latin typeface="Arial"/>
                <a:cs typeface="Arial"/>
              </a:rPr>
              <a:t>sharing</a:t>
            </a:r>
            <a:r>
              <a:rPr sz="2000" spc="-35">
                <a:latin typeface="Arial"/>
                <a:cs typeface="Arial"/>
              </a:rPr>
              <a:t> </a:t>
            </a:r>
            <a:r>
              <a:rPr sz="2000">
                <a:latin typeface="Arial"/>
                <a:cs typeface="Arial"/>
              </a:rPr>
              <a:t>information</a:t>
            </a:r>
            <a:r>
              <a:rPr sz="2000" spc="-40">
                <a:latin typeface="Arial"/>
                <a:cs typeface="Arial"/>
              </a:rPr>
              <a:t> </a:t>
            </a:r>
            <a:r>
              <a:rPr sz="2000">
                <a:latin typeface="Arial"/>
                <a:cs typeface="Arial"/>
              </a:rPr>
              <a:t>across</a:t>
            </a:r>
            <a:r>
              <a:rPr sz="2000" spc="-50">
                <a:latin typeface="Arial"/>
                <a:cs typeface="Arial"/>
              </a:rPr>
              <a:t> </a:t>
            </a:r>
            <a:r>
              <a:rPr sz="2000">
                <a:latin typeface="Arial"/>
                <a:cs typeface="Arial"/>
              </a:rPr>
              <a:t>professionals</a:t>
            </a:r>
            <a:r>
              <a:rPr sz="2000" spc="-55">
                <a:latin typeface="Arial"/>
                <a:cs typeface="Arial"/>
              </a:rPr>
              <a:t> </a:t>
            </a:r>
            <a:r>
              <a:rPr sz="2000" spc="-25">
                <a:latin typeface="Arial"/>
                <a:cs typeface="Arial"/>
              </a:rPr>
              <a:t>and </a:t>
            </a:r>
            <a:r>
              <a:rPr sz="2000" spc="-10">
                <a:latin typeface="Arial"/>
                <a:cs typeface="Arial"/>
              </a:rPr>
              <a:t>organisations</a:t>
            </a:r>
            <a:endParaRPr sz="2000">
              <a:latin typeface="Arial"/>
              <a:cs typeface="Arial"/>
            </a:endParaRPr>
          </a:p>
          <a:p>
            <a:pPr marL="354965" indent="-342265">
              <a:lnSpc>
                <a:spcPct val="100000"/>
              </a:lnSpc>
              <a:spcBef>
                <a:spcPts val="725"/>
              </a:spcBef>
              <a:buChar char="•"/>
              <a:tabLst>
                <a:tab pos="354965" algn="l"/>
              </a:tabLst>
            </a:pPr>
            <a:r>
              <a:rPr sz="2000">
                <a:latin typeface="Arial"/>
                <a:cs typeface="Arial"/>
              </a:rPr>
              <a:t>National</a:t>
            </a:r>
            <a:r>
              <a:rPr sz="2000" spc="-30">
                <a:latin typeface="Arial"/>
                <a:cs typeface="Arial"/>
              </a:rPr>
              <a:t> </a:t>
            </a:r>
            <a:r>
              <a:rPr sz="2000">
                <a:latin typeface="Arial"/>
                <a:cs typeface="Arial"/>
              </a:rPr>
              <a:t>Care</a:t>
            </a:r>
            <a:r>
              <a:rPr sz="2000" spc="-25">
                <a:latin typeface="Arial"/>
                <a:cs typeface="Arial"/>
              </a:rPr>
              <a:t> </a:t>
            </a:r>
            <a:r>
              <a:rPr sz="2000">
                <a:latin typeface="Arial"/>
                <a:cs typeface="Arial"/>
              </a:rPr>
              <a:t>Service</a:t>
            </a:r>
            <a:r>
              <a:rPr sz="2000" spc="-40">
                <a:latin typeface="Arial"/>
                <a:cs typeface="Arial"/>
              </a:rPr>
              <a:t> </a:t>
            </a:r>
            <a:r>
              <a:rPr sz="2000">
                <a:latin typeface="Arial"/>
                <a:cs typeface="Arial"/>
              </a:rPr>
              <a:t>–</a:t>
            </a:r>
            <a:r>
              <a:rPr sz="2000" spc="-25">
                <a:latin typeface="Arial"/>
                <a:cs typeface="Arial"/>
              </a:rPr>
              <a:t> </a:t>
            </a:r>
            <a:r>
              <a:rPr sz="2000">
                <a:latin typeface="Arial"/>
                <a:cs typeface="Arial"/>
              </a:rPr>
              <a:t>national</a:t>
            </a:r>
            <a:r>
              <a:rPr sz="2000" spc="-25">
                <a:latin typeface="Arial"/>
                <a:cs typeface="Arial"/>
              </a:rPr>
              <a:t> </a:t>
            </a:r>
            <a:r>
              <a:rPr sz="2000">
                <a:latin typeface="Arial"/>
                <a:cs typeface="Arial"/>
              </a:rPr>
              <a:t>standards,</a:t>
            </a:r>
            <a:r>
              <a:rPr sz="2000" spc="-70">
                <a:latin typeface="Arial"/>
                <a:cs typeface="Arial"/>
              </a:rPr>
              <a:t> </a:t>
            </a:r>
            <a:r>
              <a:rPr sz="2000">
                <a:latin typeface="Arial"/>
                <a:cs typeface="Arial"/>
              </a:rPr>
              <a:t>emphasis</a:t>
            </a:r>
            <a:r>
              <a:rPr sz="2000" spc="-35">
                <a:latin typeface="Arial"/>
                <a:cs typeface="Arial"/>
              </a:rPr>
              <a:t> </a:t>
            </a:r>
            <a:r>
              <a:rPr sz="2000">
                <a:latin typeface="Arial"/>
                <a:cs typeface="Arial"/>
              </a:rPr>
              <a:t>on</a:t>
            </a:r>
            <a:r>
              <a:rPr sz="2000" spc="-25">
                <a:latin typeface="Arial"/>
                <a:cs typeface="Arial"/>
              </a:rPr>
              <a:t> </a:t>
            </a:r>
            <a:r>
              <a:rPr sz="2000">
                <a:latin typeface="Arial"/>
                <a:cs typeface="Arial"/>
              </a:rPr>
              <a:t>consistency</a:t>
            </a:r>
            <a:r>
              <a:rPr sz="2000" spc="-60">
                <a:latin typeface="Arial"/>
                <a:cs typeface="Arial"/>
              </a:rPr>
              <a:t> </a:t>
            </a:r>
            <a:r>
              <a:rPr sz="2000">
                <a:latin typeface="Arial"/>
                <a:cs typeface="Arial"/>
              </a:rPr>
              <a:t>across</a:t>
            </a:r>
            <a:r>
              <a:rPr sz="2000" spc="-55">
                <a:latin typeface="Arial"/>
                <a:cs typeface="Arial"/>
              </a:rPr>
              <a:t> </a:t>
            </a:r>
            <a:r>
              <a:rPr sz="2000">
                <a:latin typeface="Arial"/>
                <a:cs typeface="Arial"/>
              </a:rPr>
              <a:t>the</a:t>
            </a:r>
            <a:r>
              <a:rPr sz="2000" spc="-30">
                <a:latin typeface="Arial"/>
                <a:cs typeface="Arial"/>
              </a:rPr>
              <a:t> </a:t>
            </a:r>
            <a:r>
              <a:rPr sz="2000" spc="-10">
                <a:latin typeface="Arial"/>
                <a:cs typeface="Arial"/>
              </a:rPr>
              <a:t>country</a:t>
            </a:r>
            <a:endParaRPr sz="2000">
              <a:latin typeface="Arial"/>
              <a:cs typeface="Arial"/>
            </a:endParaRPr>
          </a:p>
          <a:p>
            <a:pPr marL="354965" indent="-342265">
              <a:lnSpc>
                <a:spcPct val="100000"/>
              </a:lnSpc>
              <a:spcBef>
                <a:spcPts val="770"/>
              </a:spcBef>
              <a:buChar char="•"/>
              <a:tabLst>
                <a:tab pos="354965" algn="l"/>
              </a:tabLst>
            </a:pPr>
            <a:r>
              <a:rPr sz="2000">
                <a:latin typeface="Arial"/>
                <a:cs typeface="Arial"/>
              </a:rPr>
              <a:t>‘Home</a:t>
            </a:r>
            <a:r>
              <a:rPr sz="2000" spc="-45">
                <a:latin typeface="Arial"/>
                <a:cs typeface="Arial"/>
              </a:rPr>
              <a:t> </a:t>
            </a:r>
            <a:r>
              <a:rPr sz="2000">
                <a:latin typeface="Arial"/>
                <a:cs typeface="Arial"/>
              </a:rPr>
              <a:t>First’</a:t>
            </a:r>
            <a:r>
              <a:rPr sz="2000" spc="-120">
                <a:latin typeface="Arial"/>
                <a:cs typeface="Arial"/>
              </a:rPr>
              <a:t> </a:t>
            </a:r>
            <a:r>
              <a:rPr sz="2000">
                <a:latin typeface="Arial"/>
                <a:cs typeface="Arial"/>
              </a:rPr>
              <a:t>principle</a:t>
            </a:r>
            <a:r>
              <a:rPr sz="2000" spc="-50">
                <a:latin typeface="Arial"/>
                <a:cs typeface="Arial"/>
              </a:rPr>
              <a:t> </a:t>
            </a:r>
            <a:r>
              <a:rPr sz="2000">
                <a:latin typeface="Arial"/>
                <a:cs typeface="Arial"/>
              </a:rPr>
              <a:t>–</a:t>
            </a:r>
            <a:r>
              <a:rPr sz="2000" spc="-25">
                <a:latin typeface="Arial"/>
                <a:cs typeface="Arial"/>
              </a:rPr>
              <a:t> </a:t>
            </a:r>
            <a:r>
              <a:rPr sz="2000">
                <a:latin typeface="Arial"/>
                <a:cs typeface="Arial"/>
              </a:rPr>
              <a:t>living</a:t>
            </a:r>
            <a:r>
              <a:rPr sz="2000" spc="-20">
                <a:latin typeface="Arial"/>
                <a:cs typeface="Arial"/>
              </a:rPr>
              <a:t> </a:t>
            </a:r>
            <a:r>
              <a:rPr sz="2000">
                <a:latin typeface="Arial"/>
                <a:cs typeface="Arial"/>
              </a:rPr>
              <a:t>independently</a:t>
            </a:r>
            <a:r>
              <a:rPr sz="2000" spc="-65">
                <a:latin typeface="Arial"/>
                <a:cs typeface="Arial"/>
              </a:rPr>
              <a:t> </a:t>
            </a:r>
            <a:r>
              <a:rPr sz="2000">
                <a:latin typeface="Arial"/>
                <a:cs typeface="Arial"/>
              </a:rPr>
              <a:t>as</a:t>
            </a:r>
            <a:r>
              <a:rPr sz="2000" spc="-40">
                <a:latin typeface="Arial"/>
                <a:cs typeface="Arial"/>
              </a:rPr>
              <a:t> </a:t>
            </a:r>
            <a:r>
              <a:rPr sz="2000">
                <a:latin typeface="Arial"/>
                <a:cs typeface="Arial"/>
              </a:rPr>
              <a:t>long</a:t>
            </a:r>
            <a:r>
              <a:rPr sz="2000" spc="-40">
                <a:latin typeface="Arial"/>
                <a:cs typeface="Arial"/>
              </a:rPr>
              <a:t> </a:t>
            </a:r>
            <a:r>
              <a:rPr sz="2000">
                <a:latin typeface="Arial"/>
                <a:cs typeface="Arial"/>
              </a:rPr>
              <a:t>as</a:t>
            </a:r>
            <a:r>
              <a:rPr sz="2000" spc="-35">
                <a:latin typeface="Arial"/>
                <a:cs typeface="Arial"/>
              </a:rPr>
              <a:t> </a:t>
            </a:r>
            <a:r>
              <a:rPr sz="2000" spc="-10">
                <a:latin typeface="Arial"/>
                <a:cs typeface="Arial"/>
              </a:rPr>
              <a:t>possible</a:t>
            </a:r>
            <a:endParaRPr sz="2000">
              <a:latin typeface="Arial"/>
              <a:cs typeface="Arial"/>
            </a:endParaRPr>
          </a:p>
          <a:p>
            <a:pPr marL="354965" indent="-342265">
              <a:lnSpc>
                <a:spcPts val="2280"/>
              </a:lnSpc>
              <a:spcBef>
                <a:spcPts val="755"/>
              </a:spcBef>
              <a:buChar char="•"/>
              <a:tabLst>
                <a:tab pos="354965" algn="l"/>
              </a:tabLst>
            </a:pPr>
            <a:r>
              <a:rPr sz="2000">
                <a:latin typeface="Arial"/>
                <a:cs typeface="Arial"/>
              </a:rPr>
              <a:t>Hospital</a:t>
            </a:r>
            <a:r>
              <a:rPr sz="2000" spc="-40">
                <a:latin typeface="Arial"/>
                <a:cs typeface="Arial"/>
              </a:rPr>
              <a:t> </a:t>
            </a:r>
            <a:r>
              <a:rPr sz="2000">
                <a:latin typeface="Arial"/>
                <a:cs typeface="Arial"/>
              </a:rPr>
              <a:t>discharge</a:t>
            </a:r>
            <a:r>
              <a:rPr sz="2000" spc="-55">
                <a:latin typeface="Arial"/>
                <a:cs typeface="Arial"/>
              </a:rPr>
              <a:t> </a:t>
            </a:r>
            <a:r>
              <a:rPr sz="2000">
                <a:latin typeface="Arial"/>
                <a:cs typeface="Arial"/>
              </a:rPr>
              <a:t>and</a:t>
            </a:r>
            <a:r>
              <a:rPr sz="2000" spc="-35">
                <a:latin typeface="Arial"/>
                <a:cs typeface="Arial"/>
              </a:rPr>
              <a:t> </a:t>
            </a:r>
            <a:r>
              <a:rPr sz="2000">
                <a:latin typeface="Arial"/>
                <a:cs typeface="Arial"/>
              </a:rPr>
              <a:t>looking</a:t>
            </a:r>
            <a:r>
              <a:rPr sz="2000" spc="-35">
                <a:latin typeface="Arial"/>
                <a:cs typeface="Arial"/>
              </a:rPr>
              <a:t> </a:t>
            </a:r>
            <a:r>
              <a:rPr sz="2000">
                <a:latin typeface="Arial"/>
                <a:cs typeface="Arial"/>
              </a:rPr>
              <a:t>at</a:t>
            </a:r>
            <a:r>
              <a:rPr sz="2000" spc="-40">
                <a:latin typeface="Arial"/>
                <a:cs typeface="Arial"/>
              </a:rPr>
              <a:t> </a:t>
            </a:r>
            <a:r>
              <a:rPr sz="2000">
                <a:latin typeface="Arial"/>
                <a:cs typeface="Arial"/>
              </a:rPr>
              <a:t>role</a:t>
            </a:r>
            <a:r>
              <a:rPr sz="2000" spc="-35">
                <a:latin typeface="Arial"/>
                <a:cs typeface="Arial"/>
              </a:rPr>
              <a:t> </a:t>
            </a:r>
            <a:r>
              <a:rPr sz="2000">
                <a:latin typeface="Arial"/>
                <a:cs typeface="Arial"/>
              </a:rPr>
              <a:t>of</a:t>
            </a:r>
            <a:r>
              <a:rPr sz="2000" spc="-40">
                <a:latin typeface="Arial"/>
                <a:cs typeface="Arial"/>
              </a:rPr>
              <a:t> </a:t>
            </a:r>
            <a:r>
              <a:rPr sz="2000">
                <a:latin typeface="Arial"/>
                <a:cs typeface="Arial"/>
              </a:rPr>
              <a:t>social</a:t>
            </a:r>
            <a:r>
              <a:rPr sz="2000" spc="-40">
                <a:latin typeface="Arial"/>
                <a:cs typeface="Arial"/>
              </a:rPr>
              <a:t> </a:t>
            </a:r>
            <a:r>
              <a:rPr sz="2000">
                <a:latin typeface="Arial"/>
                <a:cs typeface="Arial"/>
              </a:rPr>
              <a:t>care</a:t>
            </a:r>
            <a:r>
              <a:rPr sz="2000" spc="-45">
                <a:latin typeface="Arial"/>
                <a:cs typeface="Arial"/>
              </a:rPr>
              <a:t> </a:t>
            </a:r>
            <a:r>
              <a:rPr sz="2000">
                <a:latin typeface="Arial"/>
                <a:cs typeface="Arial"/>
              </a:rPr>
              <a:t>in</a:t>
            </a:r>
            <a:r>
              <a:rPr sz="2000" spc="-20">
                <a:latin typeface="Arial"/>
                <a:cs typeface="Arial"/>
              </a:rPr>
              <a:t> </a:t>
            </a:r>
            <a:r>
              <a:rPr sz="2000">
                <a:latin typeface="Arial"/>
                <a:cs typeface="Arial"/>
              </a:rPr>
              <a:t>delivering</a:t>
            </a:r>
            <a:r>
              <a:rPr sz="2000" spc="-20">
                <a:latin typeface="Arial"/>
                <a:cs typeface="Arial"/>
              </a:rPr>
              <a:t> </a:t>
            </a:r>
            <a:r>
              <a:rPr sz="2000" spc="-10">
                <a:latin typeface="Arial"/>
                <a:cs typeface="Arial"/>
              </a:rPr>
              <a:t>health</a:t>
            </a:r>
            <a:endParaRPr sz="2000">
              <a:latin typeface="Arial"/>
              <a:cs typeface="Arial"/>
            </a:endParaRPr>
          </a:p>
          <a:p>
            <a:pPr marL="354965">
              <a:lnSpc>
                <a:spcPts val="2280"/>
              </a:lnSpc>
            </a:pPr>
            <a:r>
              <a:rPr sz="2000" spc="-10">
                <a:latin typeface="Arial"/>
                <a:cs typeface="Arial"/>
              </a:rPr>
              <a:t>treatment/monitoring</a:t>
            </a:r>
            <a:endParaRPr sz="2000">
              <a:latin typeface="Arial"/>
              <a:cs typeface="Arial"/>
            </a:endParaRPr>
          </a:p>
          <a:p>
            <a:pPr marL="354965" indent="-342265">
              <a:lnSpc>
                <a:spcPct val="100000"/>
              </a:lnSpc>
              <a:spcBef>
                <a:spcPts val="760"/>
              </a:spcBef>
              <a:buChar char="•"/>
              <a:tabLst>
                <a:tab pos="354965" algn="l"/>
              </a:tabLst>
            </a:pPr>
            <a:r>
              <a:rPr sz="2000">
                <a:latin typeface="Arial"/>
                <a:cs typeface="Arial"/>
              </a:rPr>
              <a:t>Social</a:t>
            </a:r>
            <a:r>
              <a:rPr sz="2000" spc="-10">
                <a:latin typeface="Arial"/>
                <a:cs typeface="Arial"/>
              </a:rPr>
              <a:t> </a:t>
            </a:r>
            <a:r>
              <a:rPr sz="2000">
                <a:latin typeface="Arial"/>
                <a:cs typeface="Arial"/>
              </a:rPr>
              <a:t>determinants</a:t>
            </a:r>
            <a:r>
              <a:rPr sz="2000" spc="-50">
                <a:latin typeface="Arial"/>
                <a:cs typeface="Arial"/>
              </a:rPr>
              <a:t> </a:t>
            </a:r>
            <a:r>
              <a:rPr sz="2000">
                <a:latin typeface="Arial"/>
                <a:cs typeface="Arial"/>
              </a:rPr>
              <a:t>of</a:t>
            </a:r>
            <a:r>
              <a:rPr sz="2000" spc="-15">
                <a:latin typeface="Arial"/>
                <a:cs typeface="Arial"/>
              </a:rPr>
              <a:t> </a:t>
            </a:r>
            <a:r>
              <a:rPr sz="2000">
                <a:latin typeface="Arial"/>
                <a:cs typeface="Arial"/>
              </a:rPr>
              <a:t>health</a:t>
            </a:r>
            <a:r>
              <a:rPr sz="2000" spc="-50">
                <a:latin typeface="Arial"/>
                <a:cs typeface="Arial"/>
              </a:rPr>
              <a:t> </a:t>
            </a:r>
            <a:r>
              <a:rPr sz="2000">
                <a:latin typeface="Arial"/>
                <a:cs typeface="Arial"/>
              </a:rPr>
              <a:t>–</a:t>
            </a:r>
            <a:r>
              <a:rPr sz="2000" spc="-20">
                <a:latin typeface="Arial"/>
                <a:cs typeface="Arial"/>
              </a:rPr>
              <a:t> </a:t>
            </a:r>
            <a:r>
              <a:rPr sz="2000">
                <a:latin typeface="Arial"/>
                <a:cs typeface="Arial"/>
              </a:rPr>
              <a:t>importance</a:t>
            </a:r>
            <a:r>
              <a:rPr sz="2000" spc="-45">
                <a:latin typeface="Arial"/>
                <a:cs typeface="Arial"/>
              </a:rPr>
              <a:t> </a:t>
            </a:r>
            <a:r>
              <a:rPr sz="2000">
                <a:latin typeface="Arial"/>
                <a:cs typeface="Arial"/>
              </a:rPr>
              <a:t>of</a:t>
            </a:r>
            <a:r>
              <a:rPr sz="2000" spc="-25">
                <a:latin typeface="Arial"/>
                <a:cs typeface="Arial"/>
              </a:rPr>
              <a:t> </a:t>
            </a:r>
            <a:r>
              <a:rPr sz="2000" spc="-20">
                <a:latin typeface="Arial"/>
                <a:cs typeface="Arial"/>
              </a:rPr>
              <a:t>data</a:t>
            </a:r>
            <a:endParaRPr sz="2000">
              <a:latin typeface="Arial"/>
              <a:cs typeface="Arial"/>
            </a:endParaRPr>
          </a:p>
          <a:p>
            <a:pPr marL="354965" indent="-342265">
              <a:lnSpc>
                <a:spcPct val="100000"/>
              </a:lnSpc>
              <a:spcBef>
                <a:spcPts val="765"/>
              </a:spcBef>
              <a:buChar char="•"/>
              <a:tabLst>
                <a:tab pos="354965" algn="l"/>
              </a:tabLst>
            </a:pPr>
            <a:r>
              <a:rPr sz="2000">
                <a:latin typeface="Arial"/>
                <a:cs typeface="Arial"/>
              </a:rPr>
              <a:t>Use</a:t>
            </a:r>
            <a:r>
              <a:rPr sz="2000" spc="-30">
                <a:latin typeface="Arial"/>
                <a:cs typeface="Arial"/>
              </a:rPr>
              <a:t> </a:t>
            </a:r>
            <a:r>
              <a:rPr sz="2000">
                <a:latin typeface="Arial"/>
                <a:cs typeface="Arial"/>
              </a:rPr>
              <a:t>of</a:t>
            </a:r>
            <a:r>
              <a:rPr sz="2000" spc="-135">
                <a:latin typeface="Arial"/>
                <a:cs typeface="Arial"/>
              </a:rPr>
              <a:t> </a:t>
            </a:r>
            <a:r>
              <a:rPr sz="2000">
                <a:latin typeface="Arial"/>
                <a:cs typeface="Arial"/>
              </a:rPr>
              <a:t>AI</a:t>
            </a:r>
            <a:r>
              <a:rPr sz="2000" spc="-30">
                <a:latin typeface="Arial"/>
                <a:cs typeface="Arial"/>
              </a:rPr>
              <a:t> </a:t>
            </a:r>
            <a:r>
              <a:rPr sz="2000">
                <a:latin typeface="Arial"/>
                <a:cs typeface="Arial"/>
              </a:rPr>
              <a:t>–</a:t>
            </a:r>
            <a:r>
              <a:rPr sz="2000" spc="-20">
                <a:latin typeface="Arial"/>
                <a:cs typeface="Arial"/>
              </a:rPr>
              <a:t> </a:t>
            </a:r>
            <a:r>
              <a:rPr sz="2000">
                <a:latin typeface="Arial"/>
                <a:cs typeface="Arial"/>
              </a:rPr>
              <a:t>health</a:t>
            </a:r>
            <a:r>
              <a:rPr sz="2000" spc="-25">
                <a:latin typeface="Arial"/>
                <a:cs typeface="Arial"/>
              </a:rPr>
              <a:t> </a:t>
            </a:r>
            <a:r>
              <a:rPr sz="2000">
                <a:latin typeface="Arial"/>
                <a:cs typeface="Arial"/>
              </a:rPr>
              <a:t>and</a:t>
            </a:r>
            <a:r>
              <a:rPr sz="2000" spc="-30">
                <a:latin typeface="Arial"/>
                <a:cs typeface="Arial"/>
              </a:rPr>
              <a:t> </a:t>
            </a:r>
            <a:r>
              <a:rPr sz="2000">
                <a:latin typeface="Arial"/>
                <a:cs typeface="Arial"/>
              </a:rPr>
              <a:t>social</a:t>
            </a:r>
            <a:r>
              <a:rPr sz="2000" spc="-40">
                <a:latin typeface="Arial"/>
                <a:cs typeface="Arial"/>
              </a:rPr>
              <a:t> </a:t>
            </a:r>
            <a:r>
              <a:rPr sz="2000" spc="-20">
                <a:latin typeface="Arial"/>
                <a:cs typeface="Arial"/>
              </a:rPr>
              <a:t>care</a:t>
            </a:r>
            <a:endParaRPr sz="2000">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425"/>
              </a:lnSpc>
            </a:pPr>
            <a:fld id="{81D60167-4931-47E6-BA6A-407CBD079E47}" type="slidenum">
              <a:rPr dirty="0"/>
              <a:t>24</a:t>
            </a:fld>
            <a:r>
              <a:rPr spc="-5"/>
              <a:t> </a:t>
            </a:r>
            <a:r>
              <a:rPr spc="-60">
                <a:solidFill>
                  <a:srgbClr val="005EB8"/>
                </a:solidFill>
              </a:rPr>
              <a:t>|</a:t>
            </a:r>
          </a:p>
        </p:txBody>
      </p:sp>
    </p:spTree>
    <p:extLst>
      <p:ext uri="{BB962C8B-B14F-4D97-AF65-F5344CB8AC3E}">
        <p14:creationId xmlns:p14="http://schemas.microsoft.com/office/powerpoint/2010/main" val="1264584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065" rIns="0" bIns="0" rtlCol="0">
            <a:spAutoFit/>
          </a:bodyPr>
          <a:lstStyle/>
          <a:p>
            <a:pPr marL="12700">
              <a:lnSpc>
                <a:spcPct val="100000"/>
              </a:lnSpc>
              <a:spcBef>
                <a:spcPts val="95"/>
              </a:spcBef>
            </a:pPr>
            <a:r>
              <a:t>Relevant</a:t>
            </a:r>
            <a:r>
              <a:rPr spc="-65"/>
              <a:t> </a:t>
            </a:r>
            <a:r>
              <a:t>TD</a:t>
            </a:r>
            <a:r>
              <a:rPr spc="-85"/>
              <a:t> </a:t>
            </a:r>
            <a:r>
              <a:t>work</a:t>
            </a:r>
            <a:r>
              <a:rPr spc="-75"/>
              <a:t> </a:t>
            </a:r>
            <a:r>
              <a:rPr spc="-10"/>
              <a:t>programmes</a:t>
            </a:r>
          </a:p>
        </p:txBody>
      </p:sp>
      <p:sp>
        <p:nvSpPr>
          <p:cNvPr id="3" name="object 3">
            <a:extLst>
              <a:ext uri="{C183D7F6-B498-43B3-948B-1728B52AA6E4}">
                <adec:decorative xmlns:adec="http://schemas.microsoft.com/office/drawing/2017/decorative" val="1"/>
              </a:ext>
            </a:extLst>
          </p:cNvPr>
          <p:cNvSpPr/>
          <p:nvPr/>
        </p:nvSpPr>
        <p:spPr>
          <a:xfrm>
            <a:off x="171450" y="1457705"/>
            <a:ext cx="10337165" cy="12700"/>
          </a:xfrm>
          <a:custGeom>
            <a:avLst/>
            <a:gdLst/>
            <a:ahLst/>
            <a:cxnLst/>
            <a:rect l="l" t="t" r="r" b="b"/>
            <a:pathLst>
              <a:path w="10337165" h="12700">
                <a:moveTo>
                  <a:pt x="0" y="12700"/>
                </a:moveTo>
                <a:lnTo>
                  <a:pt x="10337165" y="0"/>
                </a:lnTo>
              </a:path>
            </a:pathLst>
          </a:custGeom>
          <a:ln w="25400">
            <a:solidFill>
              <a:srgbClr val="002F86"/>
            </a:solidFill>
          </a:ln>
        </p:spPr>
        <p:txBody>
          <a:bodyPr wrap="square" lIns="0" tIns="0" rIns="0" bIns="0" rtlCol="0"/>
          <a:lstStyle/>
          <a:p>
            <a:endParaRPr/>
          </a:p>
        </p:txBody>
      </p:sp>
      <p:sp>
        <p:nvSpPr>
          <p:cNvPr id="4" name="object 4"/>
          <p:cNvSpPr txBox="1"/>
          <p:nvPr/>
        </p:nvSpPr>
        <p:spPr>
          <a:xfrm>
            <a:off x="657555" y="1525651"/>
            <a:ext cx="9121775" cy="4904105"/>
          </a:xfrm>
          <a:prstGeom prst="rect">
            <a:avLst/>
          </a:prstGeom>
        </p:spPr>
        <p:txBody>
          <a:bodyPr vert="horz" wrap="square" lIns="0" tIns="13335" rIns="0" bIns="0" rtlCol="0">
            <a:spAutoFit/>
          </a:bodyPr>
          <a:lstStyle/>
          <a:p>
            <a:pPr marL="355600" indent="-342900">
              <a:lnSpc>
                <a:spcPct val="100000"/>
              </a:lnSpc>
              <a:spcBef>
                <a:spcPts val="105"/>
              </a:spcBef>
              <a:buChar char="•"/>
              <a:tabLst>
                <a:tab pos="355600" algn="l"/>
              </a:tabLst>
            </a:pPr>
            <a:r>
              <a:rPr sz="2000" spc="-20">
                <a:solidFill>
                  <a:srgbClr val="221F1F"/>
                </a:solidFill>
                <a:latin typeface="Arial"/>
                <a:cs typeface="Arial"/>
              </a:rPr>
              <a:t>DiSC</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Greatly</a:t>
            </a:r>
            <a:r>
              <a:rPr sz="2000" spc="-50">
                <a:solidFill>
                  <a:srgbClr val="221F1F"/>
                </a:solidFill>
                <a:latin typeface="Arial"/>
                <a:cs typeface="Arial"/>
              </a:rPr>
              <a:t> </a:t>
            </a:r>
            <a:r>
              <a:rPr sz="2000">
                <a:solidFill>
                  <a:srgbClr val="221F1F"/>
                </a:solidFill>
                <a:latin typeface="Arial"/>
                <a:cs typeface="Arial"/>
              </a:rPr>
              <a:t>increased</a:t>
            </a:r>
            <a:r>
              <a:rPr sz="2000" spc="-50">
                <a:solidFill>
                  <a:srgbClr val="221F1F"/>
                </a:solidFill>
                <a:latin typeface="Arial"/>
                <a:cs typeface="Arial"/>
              </a:rPr>
              <a:t> </a:t>
            </a:r>
            <a:r>
              <a:rPr sz="2000">
                <a:solidFill>
                  <a:srgbClr val="221F1F"/>
                </a:solidFill>
                <a:latin typeface="Arial"/>
                <a:cs typeface="Arial"/>
              </a:rPr>
              <a:t>functionality</a:t>
            </a:r>
            <a:r>
              <a:rPr sz="2000" spc="-40">
                <a:solidFill>
                  <a:srgbClr val="221F1F"/>
                </a:solidFill>
                <a:latin typeface="Arial"/>
                <a:cs typeface="Arial"/>
              </a:rPr>
              <a:t> </a:t>
            </a:r>
            <a:r>
              <a:rPr sz="2000">
                <a:solidFill>
                  <a:srgbClr val="221F1F"/>
                </a:solidFill>
                <a:latin typeface="Arial"/>
                <a:cs typeface="Arial"/>
              </a:rPr>
              <a:t>in</a:t>
            </a:r>
            <a:r>
              <a:rPr sz="2000" spc="-5">
                <a:solidFill>
                  <a:srgbClr val="221F1F"/>
                </a:solidFill>
                <a:latin typeface="Arial"/>
                <a:cs typeface="Arial"/>
              </a:rPr>
              <a:t> </a:t>
            </a:r>
            <a:r>
              <a:rPr sz="2000">
                <a:solidFill>
                  <a:srgbClr val="221F1F"/>
                </a:solidFill>
                <a:latin typeface="Arial"/>
                <a:cs typeface="Arial"/>
              </a:rPr>
              <a:t>the</a:t>
            </a:r>
            <a:r>
              <a:rPr sz="2000" spc="-25">
                <a:solidFill>
                  <a:srgbClr val="221F1F"/>
                </a:solidFill>
                <a:latin typeface="Arial"/>
                <a:cs typeface="Arial"/>
              </a:rPr>
              <a:t> </a:t>
            </a:r>
            <a:r>
              <a:rPr sz="2000" spc="-10">
                <a:solidFill>
                  <a:srgbClr val="221F1F"/>
                </a:solidFill>
                <a:latin typeface="Arial"/>
                <a:cs typeface="Arial"/>
              </a:rPr>
              <a:t>NHS</a:t>
            </a:r>
            <a:r>
              <a:rPr sz="2000" spc="-130">
                <a:solidFill>
                  <a:srgbClr val="221F1F"/>
                </a:solidFill>
                <a:latin typeface="Arial"/>
                <a:cs typeface="Arial"/>
              </a:rPr>
              <a:t> </a:t>
            </a:r>
            <a:r>
              <a:rPr sz="2000">
                <a:solidFill>
                  <a:srgbClr val="221F1F"/>
                </a:solidFill>
                <a:latin typeface="Arial"/>
                <a:cs typeface="Arial"/>
              </a:rPr>
              <a:t>App –</a:t>
            </a:r>
            <a:r>
              <a:rPr sz="2000" spc="-20">
                <a:solidFill>
                  <a:srgbClr val="221F1F"/>
                </a:solidFill>
                <a:latin typeface="Arial"/>
                <a:cs typeface="Arial"/>
              </a:rPr>
              <a:t> </a:t>
            </a:r>
            <a:r>
              <a:rPr sz="2000">
                <a:solidFill>
                  <a:srgbClr val="221F1F"/>
                </a:solidFill>
                <a:latin typeface="Arial"/>
                <a:cs typeface="Arial"/>
              </a:rPr>
              <a:t>‘the</a:t>
            </a:r>
            <a:r>
              <a:rPr sz="2000" spc="-20">
                <a:solidFill>
                  <a:srgbClr val="221F1F"/>
                </a:solidFill>
                <a:latin typeface="Arial"/>
                <a:cs typeface="Arial"/>
              </a:rPr>
              <a:t> </a:t>
            </a:r>
            <a:r>
              <a:rPr sz="2000">
                <a:solidFill>
                  <a:srgbClr val="221F1F"/>
                </a:solidFill>
                <a:latin typeface="Arial"/>
                <a:cs typeface="Arial"/>
              </a:rPr>
              <a:t>front</a:t>
            </a:r>
            <a:r>
              <a:rPr sz="2000" spc="-45">
                <a:solidFill>
                  <a:srgbClr val="221F1F"/>
                </a:solidFill>
                <a:latin typeface="Arial"/>
                <a:cs typeface="Arial"/>
              </a:rPr>
              <a:t> </a:t>
            </a:r>
            <a:r>
              <a:rPr sz="2000">
                <a:solidFill>
                  <a:srgbClr val="221F1F"/>
                </a:solidFill>
                <a:latin typeface="Arial"/>
                <a:cs typeface="Arial"/>
              </a:rPr>
              <a:t>door</a:t>
            </a:r>
            <a:r>
              <a:rPr sz="2000" spc="-35">
                <a:solidFill>
                  <a:srgbClr val="221F1F"/>
                </a:solidFill>
                <a:latin typeface="Arial"/>
                <a:cs typeface="Arial"/>
              </a:rPr>
              <a:t> </a:t>
            </a:r>
            <a:r>
              <a:rPr sz="2000">
                <a:solidFill>
                  <a:srgbClr val="221F1F"/>
                </a:solidFill>
                <a:latin typeface="Arial"/>
                <a:cs typeface="Arial"/>
              </a:rPr>
              <a:t>to</a:t>
            </a:r>
            <a:r>
              <a:rPr sz="2000" spc="-25">
                <a:solidFill>
                  <a:srgbClr val="221F1F"/>
                </a:solidFill>
                <a:latin typeface="Arial"/>
                <a:cs typeface="Arial"/>
              </a:rPr>
              <a:t> </a:t>
            </a:r>
            <a:r>
              <a:rPr sz="2000">
                <a:solidFill>
                  <a:srgbClr val="221F1F"/>
                </a:solidFill>
                <a:latin typeface="Arial"/>
                <a:cs typeface="Arial"/>
              </a:rPr>
              <a:t>the</a:t>
            </a:r>
            <a:r>
              <a:rPr sz="2000" spc="-15">
                <a:solidFill>
                  <a:srgbClr val="221F1F"/>
                </a:solidFill>
                <a:latin typeface="Arial"/>
                <a:cs typeface="Arial"/>
              </a:rPr>
              <a:t> </a:t>
            </a:r>
            <a:r>
              <a:rPr sz="2000" spc="-20">
                <a:solidFill>
                  <a:srgbClr val="221F1F"/>
                </a:solidFill>
                <a:latin typeface="Arial"/>
                <a:cs typeface="Arial"/>
              </a:rPr>
              <a:t>NHS’</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Proxy</a:t>
            </a:r>
            <a:r>
              <a:rPr sz="2000" spc="-15">
                <a:solidFill>
                  <a:srgbClr val="221F1F"/>
                </a:solidFill>
                <a:latin typeface="Arial"/>
                <a:cs typeface="Arial"/>
              </a:rPr>
              <a:t> </a:t>
            </a:r>
            <a:r>
              <a:rPr sz="2000">
                <a:solidFill>
                  <a:srgbClr val="221F1F"/>
                </a:solidFill>
                <a:latin typeface="Arial"/>
                <a:cs typeface="Arial"/>
              </a:rPr>
              <a:t>access</a:t>
            </a:r>
            <a:r>
              <a:rPr sz="2000" spc="-50">
                <a:solidFill>
                  <a:srgbClr val="221F1F"/>
                </a:solidFill>
                <a:latin typeface="Arial"/>
                <a:cs typeface="Arial"/>
              </a:rPr>
              <a:t> </a:t>
            </a:r>
            <a:r>
              <a:rPr sz="2000" spc="-10">
                <a:solidFill>
                  <a:srgbClr val="221F1F"/>
                </a:solidFill>
                <a:latin typeface="Arial"/>
                <a:cs typeface="Arial"/>
              </a:rPr>
              <a:t>standard</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Digital</a:t>
            </a:r>
            <a:r>
              <a:rPr sz="2000" spc="-60">
                <a:solidFill>
                  <a:srgbClr val="221F1F"/>
                </a:solidFill>
                <a:latin typeface="Arial"/>
                <a:cs typeface="Arial"/>
              </a:rPr>
              <a:t> </a:t>
            </a:r>
            <a:r>
              <a:rPr sz="2000">
                <a:solidFill>
                  <a:srgbClr val="221F1F"/>
                </a:solidFill>
                <a:latin typeface="Arial"/>
                <a:cs typeface="Arial"/>
              </a:rPr>
              <a:t>health</a:t>
            </a:r>
            <a:r>
              <a:rPr sz="2000" spc="-75">
                <a:solidFill>
                  <a:srgbClr val="221F1F"/>
                </a:solidFill>
                <a:latin typeface="Arial"/>
                <a:cs typeface="Arial"/>
              </a:rPr>
              <a:t> </a:t>
            </a:r>
            <a:r>
              <a:rPr sz="2000" spc="-10">
                <a:solidFill>
                  <a:srgbClr val="221F1F"/>
                </a:solidFill>
                <a:latin typeface="Arial"/>
                <a:cs typeface="Arial"/>
              </a:rPr>
              <a:t>checks</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Client</a:t>
            </a:r>
            <a:r>
              <a:rPr sz="2000" spc="-75">
                <a:solidFill>
                  <a:srgbClr val="221F1F"/>
                </a:solidFill>
                <a:latin typeface="Arial"/>
                <a:cs typeface="Arial"/>
              </a:rPr>
              <a:t> </a:t>
            </a:r>
            <a:r>
              <a:rPr sz="2000">
                <a:solidFill>
                  <a:srgbClr val="221F1F"/>
                </a:solidFill>
                <a:latin typeface="Arial"/>
                <a:cs typeface="Arial"/>
              </a:rPr>
              <a:t>level</a:t>
            </a:r>
            <a:r>
              <a:rPr sz="2000" spc="-70">
                <a:solidFill>
                  <a:srgbClr val="221F1F"/>
                </a:solidFill>
                <a:latin typeface="Arial"/>
                <a:cs typeface="Arial"/>
              </a:rPr>
              <a:t> </a:t>
            </a:r>
            <a:r>
              <a:rPr sz="2000" spc="-20">
                <a:solidFill>
                  <a:srgbClr val="221F1F"/>
                </a:solidFill>
                <a:latin typeface="Arial"/>
                <a:cs typeface="Arial"/>
              </a:rPr>
              <a:t>data</a:t>
            </a:r>
            <a:endParaRPr sz="2000">
              <a:latin typeface="Arial"/>
              <a:cs typeface="Arial"/>
            </a:endParaRPr>
          </a:p>
          <a:p>
            <a:pPr marL="812800" lvl="1" indent="-342900">
              <a:lnSpc>
                <a:spcPct val="100000"/>
              </a:lnSpc>
              <a:buChar char="•"/>
              <a:tabLst>
                <a:tab pos="812800" algn="l"/>
              </a:tabLst>
            </a:pPr>
            <a:r>
              <a:rPr sz="2000" spc="-25">
                <a:solidFill>
                  <a:srgbClr val="221F1F"/>
                </a:solidFill>
                <a:latin typeface="Arial"/>
                <a:cs typeface="Arial"/>
              </a:rPr>
              <a:t>LAs</a:t>
            </a:r>
            <a:endParaRPr sz="2000">
              <a:latin typeface="Arial"/>
              <a:cs typeface="Arial"/>
            </a:endParaRPr>
          </a:p>
          <a:p>
            <a:pPr marL="812800" lvl="1" indent="-342900">
              <a:lnSpc>
                <a:spcPct val="100000"/>
              </a:lnSpc>
              <a:buChar char="•"/>
              <a:tabLst>
                <a:tab pos="812800" algn="l"/>
              </a:tabLst>
            </a:pPr>
            <a:r>
              <a:rPr sz="2000">
                <a:solidFill>
                  <a:srgbClr val="221F1F"/>
                </a:solidFill>
                <a:latin typeface="Arial"/>
                <a:cs typeface="Arial"/>
              </a:rPr>
              <a:t>Providers</a:t>
            </a:r>
            <a:r>
              <a:rPr sz="2000" spc="-30">
                <a:solidFill>
                  <a:srgbClr val="221F1F"/>
                </a:solidFill>
                <a:latin typeface="Arial"/>
                <a:cs typeface="Arial"/>
              </a:rPr>
              <a:t> </a:t>
            </a:r>
            <a:r>
              <a:rPr sz="2000">
                <a:solidFill>
                  <a:srgbClr val="221F1F"/>
                </a:solidFill>
                <a:latin typeface="Arial"/>
                <a:cs typeface="Arial"/>
              </a:rPr>
              <a:t>–</a:t>
            </a:r>
            <a:r>
              <a:rPr sz="2000" spc="-10">
                <a:solidFill>
                  <a:srgbClr val="221F1F"/>
                </a:solidFill>
                <a:latin typeface="Arial"/>
                <a:cs typeface="Arial"/>
              </a:rPr>
              <a:t> </a:t>
            </a:r>
            <a:r>
              <a:rPr sz="2000">
                <a:solidFill>
                  <a:srgbClr val="221F1F"/>
                </a:solidFill>
                <a:latin typeface="Arial"/>
                <a:cs typeface="Arial"/>
              </a:rPr>
              <a:t>CQC</a:t>
            </a:r>
            <a:r>
              <a:rPr sz="2000" spc="-25">
                <a:solidFill>
                  <a:srgbClr val="221F1F"/>
                </a:solidFill>
                <a:latin typeface="Arial"/>
                <a:cs typeface="Arial"/>
              </a:rPr>
              <a:t> </a:t>
            </a:r>
            <a:r>
              <a:rPr sz="2000" spc="-10">
                <a:solidFill>
                  <a:srgbClr val="221F1F"/>
                </a:solidFill>
                <a:latin typeface="Arial"/>
                <a:cs typeface="Arial"/>
              </a:rPr>
              <a:t>interest</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Federated</a:t>
            </a:r>
            <a:r>
              <a:rPr sz="2000" spc="-65">
                <a:solidFill>
                  <a:srgbClr val="221F1F"/>
                </a:solidFill>
                <a:latin typeface="Arial"/>
                <a:cs typeface="Arial"/>
              </a:rPr>
              <a:t> </a:t>
            </a:r>
            <a:r>
              <a:rPr sz="2000">
                <a:solidFill>
                  <a:srgbClr val="221F1F"/>
                </a:solidFill>
                <a:latin typeface="Arial"/>
                <a:cs typeface="Arial"/>
              </a:rPr>
              <a:t>Data</a:t>
            </a:r>
            <a:r>
              <a:rPr sz="2000" spc="-45">
                <a:solidFill>
                  <a:srgbClr val="221F1F"/>
                </a:solidFill>
                <a:latin typeface="Arial"/>
                <a:cs typeface="Arial"/>
              </a:rPr>
              <a:t> </a:t>
            </a:r>
            <a:r>
              <a:rPr sz="2000" spc="-10">
                <a:solidFill>
                  <a:srgbClr val="221F1F"/>
                </a:solidFill>
                <a:latin typeface="Arial"/>
                <a:cs typeface="Arial"/>
              </a:rPr>
              <a:t>Platform</a:t>
            </a:r>
            <a:endParaRPr sz="2000">
              <a:latin typeface="Arial"/>
              <a:cs typeface="Arial"/>
            </a:endParaRPr>
          </a:p>
          <a:p>
            <a:pPr marL="812800" lvl="1" indent="-342900">
              <a:lnSpc>
                <a:spcPct val="100000"/>
              </a:lnSpc>
              <a:buChar char="•"/>
              <a:tabLst>
                <a:tab pos="812800" algn="l"/>
              </a:tabLst>
            </a:pPr>
            <a:r>
              <a:rPr sz="2000">
                <a:solidFill>
                  <a:srgbClr val="221F1F"/>
                </a:solidFill>
                <a:latin typeface="Arial"/>
                <a:cs typeface="Arial"/>
              </a:rPr>
              <a:t>Connecting</a:t>
            </a:r>
            <a:r>
              <a:rPr sz="2000" spc="-60">
                <a:solidFill>
                  <a:srgbClr val="221F1F"/>
                </a:solidFill>
                <a:latin typeface="Arial"/>
                <a:cs typeface="Arial"/>
              </a:rPr>
              <a:t> </a:t>
            </a:r>
            <a:r>
              <a:rPr sz="2000">
                <a:solidFill>
                  <a:srgbClr val="221F1F"/>
                </a:solidFill>
                <a:latin typeface="Arial"/>
                <a:cs typeface="Arial"/>
              </a:rPr>
              <a:t>existing</a:t>
            </a:r>
            <a:r>
              <a:rPr sz="2000" spc="-40">
                <a:solidFill>
                  <a:srgbClr val="221F1F"/>
                </a:solidFill>
                <a:latin typeface="Arial"/>
                <a:cs typeface="Arial"/>
              </a:rPr>
              <a:t> </a:t>
            </a:r>
            <a:r>
              <a:rPr sz="2000">
                <a:solidFill>
                  <a:srgbClr val="221F1F"/>
                </a:solidFill>
                <a:latin typeface="Arial"/>
                <a:cs typeface="Arial"/>
              </a:rPr>
              <a:t>systems’</a:t>
            </a:r>
            <a:r>
              <a:rPr sz="2000" spc="-120">
                <a:solidFill>
                  <a:srgbClr val="221F1F"/>
                </a:solidFill>
                <a:latin typeface="Arial"/>
                <a:cs typeface="Arial"/>
              </a:rPr>
              <a:t> </a:t>
            </a:r>
            <a:r>
              <a:rPr sz="2000">
                <a:solidFill>
                  <a:srgbClr val="221F1F"/>
                </a:solidFill>
                <a:latin typeface="Arial"/>
                <a:cs typeface="Arial"/>
              </a:rPr>
              <a:t>data</a:t>
            </a:r>
            <a:r>
              <a:rPr sz="2000" spc="-50">
                <a:solidFill>
                  <a:srgbClr val="221F1F"/>
                </a:solidFill>
                <a:latin typeface="Arial"/>
                <a:cs typeface="Arial"/>
              </a:rPr>
              <a:t> </a:t>
            </a:r>
            <a:r>
              <a:rPr sz="2000">
                <a:solidFill>
                  <a:srgbClr val="221F1F"/>
                </a:solidFill>
                <a:latin typeface="Arial"/>
                <a:cs typeface="Arial"/>
              </a:rPr>
              <a:t>and</a:t>
            </a:r>
            <a:r>
              <a:rPr sz="2000" spc="-40">
                <a:solidFill>
                  <a:srgbClr val="221F1F"/>
                </a:solidFill>
                <a:latin typeface="Arial"/>
                <a:cs typeface="Arial"/>
              </a:rPr>
              <a:t> </a:t>
            </a:r>
            <a:r>
              <a:rPr sz="2000">
                <a:solidFill>
                  <a:srgbClr val="221F1F"/>
                </a:solidFill>
                <a:latin typeface="Arial"/>
                <a:cs typeface="Arial"/>
              </a:rPr>
              <a:t>enabling</a:t>
            </a:r>
            <a:r>
              <a:rPr sz="2000" spc="-35">
                <a:solidFill>
                  <a:srgbClr val="221F1F"/>
                </a:solidFill>
                <a:latin typeface="Arial"/>
                <a:cs typeface="Arial"/>
              </a:rPr>
              <a:t> </a:t>
            </a:r>
            <a:r>
              <a:rPr sz="2000">
                <a:solidFill>
                  <a:srgbClr val="221F1F"/>
                </a:solidFill>
                <a:latin typeface="Arial"/>
                <a:cs typeface="Arial"/>
              </a:rPr>
              <a:t>it</a:t>
            </a:r>
            <a:r>
              <a:rPr sz="2000" spc="-20">
                <a:solidFill>
                  <a:srgbClr val="221F1F"/>
                </a:solidFill>
                <a:latin typeface="Arial"/>
                <a:cs typeface="Arial"/>
              </a:rPr>
              <a:t> </a:t>
            </a:r>
            <a:r>
              <a:rPr sz="2000">
                <a:solidFill>
                  <a:srgbClr val="221F1F"/>
                </a:solidFill>
                <a:latin typeface="Arial"/>
                <a:cs typeface="Arial"/>
              </a:rPr>
              <a:t>to</a:t>
            </a:r>
            <a:r>
              <a:rPr sz="2000" spc="-40">
                <a:solidFill>
                  <a:srgbClr val="221F1F"/>
                </a:solidFill>
                <a:latin typeface="Arial"/>
                <a:cs typeface="Arial"/>
              </a:rPr>
              <a:t> </a:t>
            </a:r>
            <a:r>
              <a:rPr sz="2000">
                <a:solidFill>
                  <a:srgbClr val="221F1F"/>
                </a:solidFill>
                <a:latin typeface="Arial"/>
                <a:cs typeface="Arial"/>
              </a:rPr>
              <a:t>flow</a:t>
            </a:r>
            <a:r>
              <a:rPr sz="2000" spc="-25">
                <a:solidFill>
                  <a:srgbClr val="221F1F"/>
                </a:solidFill>
                <a:latin typeface="Arial"/>
                <a:cs typeface="Arial"/>
              </a:rPr>
              <a:t> </a:t>
            </a:r>
            <a:r>
              <a:rPr sz="2000">
                <a:solidFill>
                  <a:srgbClr val="221F1F"/>
                </a:solidFill>
                <a:latin typeface="Arial"/>
                <a:cs typeface="Arial"/>
              </a:rPr>
              <a:t>between</a:t>
            </a:r>
            <a:r>
              <a:rPr sz="2000" spc="-45">
                <a:solidFill>
                  <a:srgbClr val="221F1F"/>
                </a:solidFill>
                <a:latin typeface="Arial"/>
                <a:cs typeface="Arial"/>
              </a:rPr>
              <a:t> </a:t>
            </a:r>
            <a:r>
              <a:rPr sz="2000" spc="-20">
                <a:solidFill>
                  <a:srgbClr val="221F1F"/>
                </a:solidFill>
                <a:latin typeface="Arial"/>
                <a:cs typeface="Arial"/>
              </a:rPr>
              <a:t>them</a:t>
            </a:r>
            <a:endParaRPr sz="2000">
              <a:latin typeface="Arial"/>
              <a:cs typeface="Arial"/>
            </a:endParaRPr>
          </a:p>
          <a:p>
            <a:pPr marL="355600" indent="-342900">
              <a:lnSpc>
                <a:spcPct val="100000"/>
              </a:lnSpc>
              <a:buChar char="•"/>
              <a:tabLst>
                <a:tab pos="355600" algn="l"/>
              </a:tabLst>
            </a:pPr>
            <a:r>
              <a:rPr sz="2000" spc="-10">
                <a:solidFill>
                  <a:srgbClr val="221F1F"/>
                </a:solidFill>
                <a:latin typeface="Arial"/>
                <a:cs typeface="Arial"/>
              </a:rPr>
              <a:t>Children’s</a:t>
            </a:r>
            <a:r>
              <a:rPr sz="2000" spc="-65">
                <a:solidFill>
                  <a:srgbClr val="221F1F"/>
                </a:solidFill>
                <a:latin typeface="Arial"/>
                <a:cs typeface="Arial"/>
              </a:rPr>
              <a:t> </a:t>
            </a:r>
            <a:r>
              <a:rPr sz="2000">
                <a:solidFill>
                  <a:srgbClr val="221F1F"/>
                </a:solidFill>
                <a:latin typeface="Arial"/>
                <a:cs typeface="Arial"/>
              </a:rPr>
              <a:t>social</a:t>
            </a:r>
            <a:r>
              <a:rPr sz="2000" spc="-75">
                <a:solidFill>
                  <a:srgbClr val="221F1F"/>
                </a:solidFill>
                <a:latin typeface="Arial"/>
                <a:cs typeface="Arial"/>
              </a:rPr>
              <a:t> </a:t>
            </a:r>
            <a:r>
              <a:rPr sz="2000" spc="-20">
                <a:solidFill>
                  <a:srgbClr val="221F1F"/>
                </a:solidFill>
                <a:latin typeface="Arial"/>
                <a:cs typeface="Arial"/>
              </a:rPr>
              <a:t>care</a:t>
            </a:r>
            <a:endParaRPr sz="2000">
              <a:latin typeface="Arial"/>
              <a:cs typeface="Arial"/>
            </a:endParaRPr>
          </a:p>
          <a:p>
            <a:pPr marL="812800" lvl="1" indent="-342900">
              <a:lnSpc>
                <a:spcPct val="100000"/>
              </a:lnSpc>
              <a:buChar char="•"/>
              <a:tabLst>
                <a:tab pos="812800" algn="l"/>
              </a:tabLst>
            </a:pPr>
            <a:r>
              <a:rPr sz="2000" spc="-10">
                <a:solidFill>
                  <a:srgbClr val="221F1F"/>
                </a:solidFill>
                <a:latin typeface="Arial"/>
                <a:cs typeface="Arial"/>
              </a:rPr>
              <a:t>CP-</a:t>
            </a:r>
            <a:r>
              <a:rPr sz="2000" spc="-25">
                <a:solidFill>
                  <a:srgbClr val="221F1F"/>
                </a:solidFill>
                <a:latin typeface="Arial"/>
                <a:cs typeface="Arial"/>
              </a:rPr>
              <a:t>IS</a:t>
            </a:r>
            <a:endParaRPr sz="2000">
              <a:latin typeface="Arial"/>
              <a:cs typeface="Arial"/>
            </a:endParaRPr>
          </a:p>
          <a:p>
            <a:pPr marL="812800" lvl="1" indent="-342900">
              <a:lnSpc>
                <a:spcPct val="100000"/>
              </a:lnSpc>
              <a:buChar char="•"/>
              <a:tabLst>
                <a:tab pos="812800" algn="l"/>
              </a:tabLst>
            </a:pPr>
            <a:r>
              <a:rPr sz="2000">
                <a:solidFill>
                  <a:srgbClr val="221F1F"/>
                </a:solidFill>
                <a:latin typeface="Arial"/>
                <a:cs typeface="Arial"/>
              </a:rPr>
              <a:t>Cross</a:t>
            </a:r>
            <a:r>
              <a:rPr sz="2000" spc="-55">
                <a:solidFill>
                  <a:srgbClr val="221F1F"/>
                </a:solidFill>
                <a:latin typeface="Arial"/>
                <a:cs typeface="Arial"/>
              </a:rPr>
              <a:t> </a:t>
            </a:r>
            <a:r>
              <a:rPr sz="2000">
                <a:solidFill>
                  <a:srgbClr val="221F1F"/>
                </a:solidFill>
                <a:latin typeface="Arial"/>
                <a:cs typeface="Arial"/>
              </a:rPr>
              <a:t>government</a:t>
            </a:r>
            <a:r>
              <a:rPr sz="2000" spc="-55">
                <a:solidFill>
                  <a:srgbClr val="221F1F"/>
                </a:solidFill>
                <a:latin typeface="Arial"/>
                <a:cs typeface="Arial"/>
              </a:rPr>
              <a:t> </a:t>
            </a:r>
            <a:r>
              <a:rPr sz="2000">
                <a:solidFill>
                  <a:srgbClr val="221F1F"/>
                </a:solidFill>
                <a:latin typeface="Arial"/>
                <a:cs typeface="Arial"/>
              </a:rPr>
              <a:t>work</a:t>
            </a:r>
            <a:r>
              <a:rPr sz="2000" spc="-35">
                <a:solidFill>
                  <a:srgbClr val="221F1F"/>
                </a:solidFill>
                <a:latin typeface="Arial"/>
                <a:cs typeface="Arial"/>
              </a:rPr>
              <a:t> </a:t>
            </a:r>
            <a:r>
              <a:rPr sz="2000">
                <a:solidFill>
                  <a:srgbClr val="221F1F"/>
                </a:solidFill>
                <a:latin typeface="Arial"/>
                <a:cs typeface="Arial"/>
              </a:rPr>
              <a:t>on</a:t>
            </a:r>
            <a:r>
              <a:rPr sz="2000" spc="-20">
                <a:solidFill>
                  <a:srgbClr val="221F1F"/>
                </a:solidFill>
                <a:latin typeface="Arial"/>
                <a:cs typeface="Arial"/>
              </a:rPr>
              <a:t> </a:t>
            </a:r>
            <a:r>
              <a:rPr sz="2000">
                <a:solidFill>
                  <a:srgbClr val="221F1F"/>
                </a:solidFill>
                <a:latin typeface="Arial"/>
                <a:cs typeface="Arial"/>
              </a:rPr>
              <a:t>information</a:t>
            </a:r>
            <a:r>
              <a:rPr sz="2000" spc="-45">
                <a:solidFill>
                  <a:srgbClr val="221F1F"/>
                </a:solidFill>
                <a:latin typeface="Arial"/>
                <a:cs typeface="Arial"/>
              </a:rPr>
              <a:t> </a:t>
            </a:r>
            <a:r>
              <a:rPr sz="2000">
                <a:solidFill>
                  <a:srgbClr val="221F1F"/>
                </a:solidFill>
                <a:latin typeface="Arial"/>
                <a:cs typeface="Arial"/>
              </a:rPr>
              <a:t>sharing</a:t>
            </a:r>
            <a:r>
              <a:rPr sz="2000" spc="-40">
                <a:solidFill>
                  <a:srgbClr val="221F1F"/>
                </a:solidFill>
                <a:latin typeface="Arial"/>
                <a:cs typeface="Arial"/>
              </a:rPr>
              <a:t> </a:t>
            </a:r>
            <a:r>
              <a:rPr sz="2000">
                <a:solidFill>
                  <a:srgbClr val="221F1F"/>
                </a:solidFill>
                <a:latin typeface="Arial"/>
                <a:cs typeface="Arial"/>
              </a:rPr>
              <a:t>and</a:t>
            </a:r>
            <a:r>
              <a:rPr sz="2000" spc="-20">
                <a:solidFill>
                  <a:srgbClr val="221F1F"/>
                </a:solidFill>
                <a:latin typeface="Arial"/>
                <a:cs typeface="Arial"/>
              </a:rPr>
              <a:t> </a:t>
            </a:r>
            <a:r>
              <a:rPr sz="2000">
                <a:solidFill>
                  <a:srgbClr val="221F1F"/>
                </a:solidFill>
                <a:latin typeface="Arial"/>
                <a:cs typeface="Arial"/>
              </a:rPr>
              <a:t>LA</a:t>
            </a:r>
            <a:r>
              <a:rPr sz="2000" spc="-125">
                <a:solidFill>
                  <a:srgbClr val="221F1F"/>
                </a:solidFill>
                <a:latin typeface="Arial"/>
                <a:cs typeface="Arial"/>
              </a:rPr>
              <a:t> </a:t>
            </a:r>
            <a:r>
              <a:rPr sz="2000">
                <a:solidFill>
                  <a:srgbClr val="221F1F"/>
                </a:solidFill>
                <a:latin typeface="Arial"/>
                <a:cs typeface="Arial"/>
              </a:rPr>
              <a:t>system</a:t>
            </a:r>
            <a:r>
              <a:rPr sz="2000" spc="-40">
                <a:solidFill>
                  <a:srgbClr val="221F1F"/>
                </a:solidFill>
                <a:latin typeface="Arial"/>
                <a:cs typeface="Arial"/>
              </a:rPr>
              <a:t> </a:t>
            </a:r>
            <a:r>
              <a:rPr sz="2000" spc="-10">
                <a:solidFill>
                  <a:srgbClr val="221F1F"/>
                </a:solidFill>
                <a:latin typeface="Arial"/>
                <a:cs typeface="Arial"/>
              </a:rPr>
              <a:t>suppliers</a:t>
            </a:r>
            <a:endParaRPr sz="2000">
              <a:latin typeface="Arial"/>
              <a:cs typeface="Arial"/>
            </a:endParaRPr>
          </a:p>
          <a:p>
            <a:pPr marL="355600" indent="-342900">
              <a:lnSpc>
                <a:spcPct val="100000"/>
              </a:lnSpc>
              <a:spcBef>
                <a:spcPts val="5"/>
              </a:spcBef>
              <a:buChar char="•"/>
              <a:tabLst>
                <a:tab pos="355600" algn="l"/>
              </a:tabLst>
            </a:pPr>
            <a:r>
              <a:rPr sz="2000">
                <a:solidFill>
                  <a:srgbClr val="221F1F"/>
                </a:solidFill>
                <a:latin typeface="Arial"/>
                <a:cs typeface="Arial"/>
              </a:rPr>
              <a:t>Shared</a:t>
            </a:r>
            <a:r>
              <a:rPr sz="2000" spc="-40">
                <a:solidFill>
                  <a:srgbClr val="221F1F"/>
                </a:solidFill>
                <a:latin typeface="Arial"/>
                <a:cs typeface="Arial"/>
              </a:rPr>
              <a:t> </a:t>
            </a:r>
            <a:r>
              <a:rPr sz="2000">
                <a:solidFill>
                  <a:srgbClr val="221F1F"/>
                </a:solidFill>
                <a:latin typeface="Arial"/>
                <a:cs typeface="Arial"/>
              </a:rPr>
              <a:t>care</a:t>
            </a:r>
            <a:r>
              <a:rPr sz="2000" spc="-40">
                <a:solidFill>
                  <a:srgbClr val="221F1F"/>
                </a:solidFill>
                <a:latin typeface="Arial"/>
                <a:cs typeface="Arial"/>
              </a:rPr>
              <a:t> </a:t>
            </a:r>
            <a:r>
              <a:rPr sz="2000" spc="-10">
                <a:solidFill>
                  <a:srgbClr val="221F1F"/>
                </a:solidFill>
                <a:latin typeface="Arial"/>
                <a:cs typeface="Arial"/>
              </a:rPr>
              <a:t>records</a:t>
            </a:r>
            <a:endParaRPr sz="2000">
              <a:latin typeface="Arial"/>
              <a:cs typeface="Arial"/>
            </a:endParaRPr>
          </a:p>
          <a:p>
            <a:pPr marL="812800" lvl="1" indent="-342900">
              <a:lnSpc>
                <a:spcPct val="100000"/>
              </a:lnSpc>
              <a:buChar char="•"/>
              <a:tabLst>
                <a:tab pos="812800" algn="l"/>
              </a:tabLst>
            </a:pPr>
            <a:r>
              <a:rPr sz="2000">
                <a:solidFill>
                  <a:srgbClr val="221F1F"/>
                </a:solidFill>
                <a:latin typeface="Arial"/>
                <a:cs typeface="Arial"/>
              </a:rPr>
              <a:t>Across</a:t>
            </a:r>
            <a:r>
              <a:rPr sz="2000" spc="-70">
                <a:solidFill>
                  <a:srgbClr val="221F1F"/>
                </a:solidFill>
                <a:latin typeface="Arial"/>
                <a:cs typeface="Arial"/>
              </a:rPr>
              <a:t> </a:t>
            </a:r>
            <a:r>
              <a:rPr sz="2000" spc="-10">
                <a:solidFill>
                  <a:srgbClr val="221F1F"/>
                </a:solidFill>
                <a:latin typeface="Arial"/>
                <a:cs typeface="Arial"/>
              </a:rPr>
              <a:t>primary,</a:t>
            </a:r>
            <a:r>
              <a:rPr sz="2000" spc="-70">
                <a:solidFill>
                  <a:srgbClr val="221F1F"/>
                </a:solidFill>
                <a:latin typeface="Arial"/>
                <a:cs typeface="Arial"/>
              </a:rPr>
              <a:t> </a:t>
            </a:r>
            <a:r>
              <a:rPr sz="2000">
                <a:solidFill>
                  <a:srgbClr val="221F1F"/>
                </a:solidFill>
                <a:latin typeface="Arial"/>
                <a:cs typeface="Arial"/>
              </a:rPr>
              <a:t>acute</a:t>
            </a:r>
            <a:r>
              <a:rPr sz="2000" spc="-60">
                <a:solidFill>
                  <a:srgbClr val="221F1F"/>
                </a:solidFill>
                <a:latin typeface="Arial"/>
                <a:cs typeface="Arial"/>
              </a:rPr>
              <a:t> </a:t>
            </a:r>
            <a:r>
              <a:rPr sz="2000">
                <a:solidFill>
                  <a:srgbClr val="221F1F"/>
                </a:solidFill>
                <a:latin typeface="Arial"/>
                <a:cs typeface="Arial"/>
              </a:rPr>
              <a:t>and</a:t>
            </a:r>
            <a:r>
              <a:rPr sz="2000" spc="-50">
                <a:solidFill>
                  <a:srgbClr val="221F1F"/>
                </a:solidFill>
                <a:latin typeface="Arial"/>
                <a:cs typeface="Arial"/>
              </a:rPr>
              <a:t> </a:t>
            </a:r>
            <a:r>
              <a:rPr sz="2000" spc="-10">
                <a:solidFill>
                  <a:srgbClr val="221F1F"/>
                </a:solidFill>
                <a:latin typeface="Arial"/>
                <a:cs typeface="Arial"/>
              </a:rPr>
              <a:t>community,</a:t>
            </a:r>
            <a:r>
              <a:rPr sz="2000" spc="-80">
                <a:solidFill>
                  <a:srgbClr val="221F1F"/>
                </a:solidFill>
                <a:latin typeface="Arial"/>
                <a:cs typeface="Arial"/>
              </a:rPr>
              <a:t> </a:t>
            </a:r>
            <a:r>
              <a:rPr sz="2000">
                <a:solidFill>
                  <a:srgbClr val="221F1F"/>
                </a:solidFill>
                <a:latin typeface="Arial"/>
                <a:cs typeface="Arial"/>
              </a:rPr>
              <a:t>but</a:t>
            </a:r>
            <a:r>
              <a:rPr sz="2000" spc="-50">
                <a:solidFill>
                  <a:srgbClr val="221F1F"/>
                </a:solidFill>
                <a:latin typeface="Arial"/>
                <a:cs typeface="Arial"/>
              </a:rPr>
              <a:t> </a:t>
            </a:r>
            <a:r>
              <a:rPr sz="2000">
                <a:solidFill>
                  <a:srgbClr val="221F1F"/>
                </a:solidFill>
                <a:latin typeface="Arial"/>
                <a:cs typeface="Arial"/>
              </a:rPr>
              <a:t>including</a:t>
            </a:r>
            <a:r>
              <a:rPr sz="2000" spc="-35">
                <a:solidFill>
                  <a:srgbClr val="221F1F"/>
                </a:solidFill>
                <a:latin typeface="Arial"/>
                <a:cs typeface="Arial"/>
              </a:rPr>
              <a:t> </a:t>
            </a:r>
            <a:r>
              <a:rPr sz="2000">
                <a:solidFill>
                  <a:srgbClr val="221F1F"/>
                </a:solidFill>
                <a:latin typeface="Arial"/>
                <a:cs typeface="Arial"/>
              </a:rPr>
              <a:t>social</a:t>
            </a:r>
            <a:r>
              <a:rPr sz="2000" spc="-55">
                <a:solidFill>
                  <a:srgbClr val="221F1F"/>
                </a:solidFill>
                <a:latin typeface="Arial"/>
                <a:cs typeface="Arial"/>
              </a:rPr>
              <a:t> </a:t>
            </a:r>
            <a:r>
              <a:rPr sz="2000" spc="-20">
                <a:solidFill>
                  <a:srgbClr val="221F1F"/>
                </a:solidFill>
                <a:latin typeface="Arial"/>
                <a:cs typeface="Arial"/>
              </a:rPr>
              <a:t>care</a:t>
            </a:r>
            <a:endParaRPr sz="2000">
              <a:latin typeface="Arial"/>
              <a:cs typeface="Arial"/>
            </a:endParaRPr>
          </a:p>
          <a:p>
            <a:pPr marL="355600" indent="-342900">
              <a:lnSpc>
                <a:spcPct val="100000"/>
              </a:lnSpc>
              <a:buChar char="•"/>
              <a:tabLst>
                <a:tab pos="355600" algn="l"/>
              </a:tabLst>
            </a:pPr>
            <a:r>
              <a:rPr sz="2000">
                <a:solidFill>
                  <a:srgbClr val="221F1F"/>
                </a:solidFill>
                <a:latin typeface="Arial"/>
                <a:cs typeface="Arial"/>
              </a:rPr>
              <a:t>Development</a:t>
            </a:r>
            <a:r>
              <a:rPr sz="2000" spc="-60">
                <a:solidFill>
                  <a:srgbClr val="221F1F"/>
                </a:solidFill>
                <a:latin typeface="Arial"/>
                <a:cs typeface="Arial"/>
              </a:rPr>
              <a:t> </a:t>
            </a:r>
            <a:r>
              <a:rPr sz="2000">
                <a:solidFill>
                  <a:srgbClr val="221F1F"/>
                </a:solidFill>
                <a:latin typeface="Arial"/>
                <a:cs typeface="Arial"/>
              </a:rPr>
              <a:t>of</a:t>
            </a:r>
            <a:r>
              <a:rPr sz="2000" spc="-35">
                <a:solidFill>
                  <a:srgbClr val="221F1F"/>
                </a:solidFill>
                <a:latin typeface="Arial"/>
                <a:cs typeface="Arial"/>
              </a:rPr>
              <a:t> </a:t>
            </a:r>
            <a:r>
              <a:rPr sz="2000">
                <a:solidFill>
                  <a:srgbClr val="221F1F"/>
                </a:solidFill>
                <a:latin typeface="Arial"/>
                <a:cs typeface="Arial"/>
              </a:rPr>
              <a:t>DDaT</a:t>
            </a:r>
            <a:r>
              <a:rPr sz="2000" spc="-70">
                <a:solidFill>
                  <a:srgbClr val="221F1F"/>
                </a:solidFill>
                <a:latin typeface="Arial"/>
                <a:cs typeface="Arial"/>
              </a:rPr>
              <a:t> </a:t>
            </a:r>
            <a:r>
              <a:rPr sz="2000">
                <a:solidFill>
                  <a:srgbClr val="221F1F"/>
                </a:solidFill>
                <a:latin typeface="Arial"/>
                <a:cs typeface="Arial"/>
              </a:rPr>
              <a:t>skills</a:t>
            </a:r>
            <a:r>
              <a:rPr sz="2000" spc="-40">
                <a:solidFill>
                  <a:srgbClr val="221F1F"/>
                </a:solidFill>
                <a:latin typeface="Arial"/>
                <a:cs typeface="Arial"/>
              </a:rPr>
              <a:t> </a:t>
            </a:r>
            <a:r>
              <a:rPr sz="2000">
                <a:solidFill>
                  <a:srgbClr val="221F1F"/>
                </a:solidFill>
                <a:latin typeface="Arial"/>
                <a:cs typeface="Arial"/>
              </a:rPr>
              <a:t>and</a:t>
            </a:r>
            <a:r>
              <a:rPr sz="2000" spc="-40">
                <a:solidFill>
                  <a:srgbClr val="221F1F"/>
                </a:solidFill>
                <a:latin typeface="Arial"/>
                <a:cs typeface="Arial"/>
              </a:rPr>
              <a:t> </a:t>
            </a:r>
            <a:r>
              <a:rPr sz="2000">
                <a:solidFill>
                  <a:srgbClr val="221F1F"/>
                </a:solidFill>
                <a:latin typeface="Arial"/>
                <a:cs typeface="Arial"/>
              </a:rPr>
              <a:t>Clinical</a:t>
            </a:r>
            <a:r>
              <a:rPr sz="2000" spc="-20">
                <a:solidFill>
                  <a:srgbClr val="221F1F"/>
                </a:solidFill>
                <a:latin typeface="Arial"/>
                <a:cs typeface="Arial"/>
              </a:rPr>
              <a:t> </a:t>
            </a:r>
            <a:r>
              <a:rPr sz="2000" spc="-10">
                <a:solidFill>
                  <a:srgbClr val="221F1F"/>
                </a:solidFill>
                <a:latin typeface="Arial"/>
                <a:cs typeface="Arial"/>
              </a:rPr>
              <a:t>Informaticians</a:t>
            </a:r>
            <a:endParaRPr sz="2000">
              <a:latin typeface="Arial"/>
              <a:cs typeface="Arial"/>
            </a:endParaRPr>
          </a:p>
          <a:p>
            <a:pPr marL="812800" lvl="1" indent="-342900">
              <a:lnSpc>
                <a:spcPct val="100000"/>
              </a:lnSpc>
              <a:buChar char="•"/>
              <a:tabLst>
                <a:tab pos="812800" algn="l"/>
              </a:tabLst>
            </a:pPr>
            <a:r>
              <a:rPr sz="2000" spc="-10">
                <a:solidFill>
                  <a:srgbClr val="221F1F"/>
                </a:solidFill>
                <a:latin typeface="Arial"/>
                <a:cs typeface="Arial"/>
              </a:rPr>
              <a:t>‘Clinician’</a:t>
            </a:r>
            <a:r>
              <a:rPr sz="2000" spc="-80">
                <a:solidFill>
                  <a:srgbClr val="221F1F"/>
                </a:solidFill>
                <a:latin typeface="Arial"/>
                <a:cs typeface="Arial"/>
              </a:rPr>
              <a:t> </a:t>
            </a:r>
            <a:r>
              <a:rPr sz="2000">
                <a:solidFill>
                  <a:srgbClr val="221F1F"/>
                </a:solidFill>
                <a:latin typeface="Arial"/>
                <a:cs typeface="Arial"/>
              </a:rPr>
              <a:t>involvement</a:t>
            </a:r>
            <a:r>
              <a:rPr sz="2000" spc="-35">
                <a:solidFill>
                  <a:srgbClr val="221F1F"/>
                </a:solidFill>
                <a:latin typeface="Arial"/>
                <a:cs typeface="Arial"/>
              </a:rPr>
              <a:t> </a:t>
            </a:r>
            <a:r>
              <a:rPr sz="2000">
                <a:solidFill>
                  <a:srgbClr val="221F1F"/>
                </a:solidFill>
                <a:latin typeface="Arial"/>
                <a:cs typeface="Arial"/>
              </a:rPr>
              <a:t>in</a:t>
            </a:r>
            <a:r>
              <a:rPr sz="2000" spc="-15">
                <a:solidFill>
                  <a:srgbClr val="221F1F"/>
                </a:solidFill>
                <a:latin typeface="Arial"/>
                <a:cs typeface="Arial"/>
              </a:rPr>
              <a:t> </a:t>
            </a:r>
            <a:r>
              <a:rPr sz="2000">
                <a:solidFill>
                  <a:srgbClr val="221F1F"/>
                </a:solidFill>
                <a:latin typeface="Arial"/>
                <a:cs typeface="Arial"/>
              </a:rPr>
              <a:t>design,</a:t>
            </a:r>
            <a:r>
              <a:rPr sz="2000" spc="-35">
                <a:solidFill>
                  <a:srgbClr val="221F1F"/>
                </a:solidFill>
                <a:latin typeface="Arial"/>
                <a:cs typeface="Arial"/>
              </a:rPr>
              <a:t> </a:t>
            </a:r>
            <a:r>
              <a:rPr sz="2000">
                <a:solidFill>
                  <a:srgbClr val="221F1F"/>
                </a:solidFill>
                <a:latin typeface="Arial"/>
                <a:cs typeface="Arial"/>
              </a:rPr>
              <a:t>delivery</a:t>
            </a:r>
            <a:r>
              <a:rPr sz="2000" spc="-20">
                <a:solidFill>
                  <a:srgbClr val="221F1F"/>
                </a:solidFill>
                <a:latin typeface="Arial"/>
                <a:cs typeface="Arial"/>
              </a:rPr>
              <a:t> </a:t>
            </a:r>
            <a:r>
              <a:rPr sz="2000">
                <a:solidFill>
                  <a:srgbClr val="221F1F"/>
                </a:solidFill>
                <a:latin typeface="Arial"/>
                <a:cs typeface="Arial"/>
              </a:rPr>
              <a:t>and</a:t>
            </a:r>
            <a:r>
              <a:rPr sz="2000" spc="-30">
                <a:solidFill>
                  <a:srgbClr val="221F1F"/>
                </a:solidFill>
                <a:latin typeface="Arial"/>
                <a:cs typeface="Arial"/>
              </a:rPr>
              <a:t> </a:t>
            </a:r>
            <a:r>
              <a:rPr sz="2000">
                <a:solidFill>
                  <a:srgbClr val="221F1F"/>
                </a:solidFill>
                <a:latin typeface="Arial"/>
                <a:cs typeface="Arial"/>
              </a:rPr>
              <a:t>deployment</a:t>
            </a:r>
            <a:r>
              <a:rPr sz="2000" spc="-50">
                <a:solidFill>
                  <a:srgbClr val="221F1F"/>
                </a:solidFill>
                <a:latin typeface="Arial"/>
                <a:cs typeface="Arial"/>
              </a:rPr>
              <a:t> </a:t>
            </a:r>
            <a:r>
              <a:rPr sz="2000">
                <a:solidFill>
                  <a:srgbClr val="221F1F"/>
                </a:solidFill>
                <a:latin typeface="Arial"/>
                <a:cs typeface="Arial"/>
              </a:rPr>
              <a:t>of</a:t>
            </a:r>
            <a:r>
              <a:rPr sz="2000" spc="-35">
                <a:solidFill>
                  <a:srgbClr val="221F1F"/>
                </a:solidFill>
                <a:latin typeface="Arial"/>
                <a:cs typeface="Arial"/>
              </a:rPr>
              <a:t> </a:t>
            </a:r>
            <a:r>
              <a:rPr sz="2000">
                <a:solidFill>
                  <a:srgbClr val="221F1F"/>
                </a:solidFill>
                <a:latin typeface="Arial"/>
                <a:cs typeface="Arial"/>
              </a:rPr>
              <a:t>new</a:t>
            </a:r>
            <a:r>
              <a:rPr sz="2000" spc="-30">
                <a:solidFill>
                  <a:srgbClr val="221F1F"/>
                </a:solidFill>
                <a:latin typeface="Arial"/>
                <a:cs typeface="Arial"/>
              </a:rPr>
              <a:t> </a:t>
            </a:r>
            <a:r>
              <a:rPr sz="2000" spc="-10">
                <a:solidFill>
                  <a:srgbClr val="221F1F"/>
                </a:solidFill>
                <a:latin typeface="Arial"/>
                <a:cs typeface="Arial"/>
              </a:rPr>
              <a:t>systems</a:t>
            </a:r>
            <a:endParaRPr sz="2000">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425"/>
              </a:lnSpc>
            </a:pPr>
            <a:fld id="{81D60167-4931-47E6-BA6A-407CBD079E47}" type="slidenum">
              <a:rPr dirty="0"/>
              <a:t>25</a:t>
            </a:fld>
            <a:r>
              <a:rPr spc="-5"/>
              <a:t> </a:t>
            </a:r>
            <a:r>
              <a:rPr spc="-60">
                <a:solidFill>
                  <a:srgbClr val="005EB8"/>
                </a:solidFill>
              </a:rPr>
              <a:t>|</a:t>
            </a:r>
          </a:p>
        </p:txBody>
      </p:sp>
    </p:spTree>
    <p:extLst>
      <p:ext uri="{BB962C8B-B14F-4D97-AF65-F5344CB8AC3E}">
        <p14:creationId xmlns:p14="http://schemas.microsoft.com/office/powerpoint/2010/main" val="3970723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065" rIns="0" bIns="0" rtlCol="0">
            <a:spAutoFit/>
          </a:bodyPr>
          <a:lstStyle/>
          <a:p>
            <a:pPr marL="12700">
              <a:lnSpc>
                <a:spcPct val="100000"/>
              </a:lnSpc>
              <a:spcBef>
                <a:spcPts val="95"/>
              </a:spcBef>
            </a:pPr>
            <a:r>
              <a:t>Implications</a:t>
            </a:r>
            <a:r>
              <a:rPr spc="-85"/>
              <a:t> </a:t>
            </a:r>
            <a:r>
              <a:t>for</a:t>
            </a:r>
            <a:r>
              <a:rPr spc="-95"/>
              <a:t> </a:t>
            </a:r>
            <a:r>
              <a:t>social</a:t>
            </a:r>
            <a:r>
              <a:rPr spc="-90"/>
              <a:t> </a:t>
            </a:r>
            <a:r>
              <a:t>care</a:t>
            </a:r>
            <a:r>
              <a:rPr spc="-90"/>
              <a:t> </a:t>
            </a:r>
            <a:r>
              <a:rPr spc="-10"/>
              <a:t>providers</a:t>
            </a:r>
          </a:p>
        </p:txBody>
      </p:sp>
      <p:sp>
        <p:nvSpPr>
          <p:cNvPr id="3" name="object 3">
            <a:extLst>
              <a:ext uri="{C183D7F6-B498-43B3-948B-1728B52AA6E4}">
                <adec:decorative xmlns:adec="http://schemas.microsoft.com/office/drawing/2017/decorative" val="1"/>
              </a:ext>
            </a:extLst>
          </p:cNvPr>
          <p:cNvSpPr/>
          <p:nvPr/>
        </p:nvSpPr>
        <p:spPr>
          <a:xfrm>
            <a:off x="171450" y="1457705"/>
            <a:ext cx="10337165" cy="12700"/>
          </a:xfrm>
          <a:custGeom>
            <a:avLst/>
            <a:gdLst/>
            <a:ahLst/>
            <a:cxnLst/>
            <a:rect l="l" t="t" r="r" b="b"/>
            <a:pathLst>
              <a:path w="10337165" h="12700">
                <a:moveTo>
                  <a:pt x="0" y="12700"/>
                </a:moveTo>
                <a:lnTo>
                  <a:pt x="10337165" y="0"/>
                </a:lnTo>
              </a:path>
            </a:pathLst>
          </a:custGeom>
          <a:ln w="25400">
            <a:solidFill>
              <a:srgbClr val="002F86"/>
            </a:solidFill>
          </a:ln>
        </p:spPr>
        <p:txBody>
          <a:bodyPr wrap="square" lIns="0" tIns="0" rIns="0" bIns="0" rtlCol="0"/>
          <a:lstStyle/>
          <a:p>
            <a:endParaRPr/>
          </a:p>
        </p:txBody>
      </p:sp>
      <p:sp>
        <p:nvSpPr>
          <p:cNvPr id="4" name="object 4"/>
          <p:cNvSpPr txBox="1">
            <a:spLocks noGrp="1"/>
          </p:cNvSpPr>
          <p:nvPr>
            <p:ph type="body" idx="1"/>
          </p:nvPr>
        </p:nvSpPr>
        <p:spPr>
          <a:prstGeom prst="rect">
            <a:avLst/>
          </a:prstGeom>
        </p:spPr>
        <p:txBody>
          <a:bodyPr vert="horz" wrap="square" lIns="0" tIns="12700" rIns="0" bIns="0" rtlCol="0">
            <a:spAutoFit/>
          </a:bodyPr>
          <a:lstStyle/>
          <a:p>
            <a:pPr marL="355600" indent="-342900">
              <a:lnSpc>
                <a:spcPct val="100000"/>
              </a:lnSpc>
              <a:spcBef>
                <a:spcPts val="100"/>
              </a:spcBef>
              <a:buChar char="•"/>
              <a:tabLst>
                <a:tab pos="355600" algn="l"/>
              </a:tabLst>
            </a:pPr>
            <a:r>
              <a:t>Continued</a:t>
            </a:r>
            <a:r>
              <a:rPr spc="-60"/>
              <a:t> </a:t>
            </a:r>
            <a:r>
              <a:t>focus</a:t>
            </a:r>
            <a:r>
              <a:rPr spc="-90"/>
              <a:t> </a:t>
            </a:r>
            <a:r>
              <a:t>on</a:t>
            </a:r>
            <a:r>
              <a:rPr spc="-85"/>
              <a:t> </a:t>
            </a:r>
            <a:r>
              <a:t>digitisation</a:t>
            </a:r>
            <a:r>
              <a:rPr spc="-55"/>
              <a:t> </a:t>
            </a:r>
            <a:r>
              <a:t>across</a:t>
            </a:r>
            <a:r>
              <a:rPr spc="-90"/>
              <a:t> </a:t>
            </a:r>
            <a:r>
              <a:t>health</a:t>
            </a:r>
            <a:r>
              <a:rPr spc="-75"/>
              <a:t> </a:t>
            </a:r>
            <a:r>
              <a:t>and</a:t>
            </a:r>
            <a:r>
              <a:rPr spc="-85"/>
              <a:t> </a:t>
            </a:r>
            <a:r>
              <a:t>social</a:t>
            </a:r>
            <a:r>
              <a:rPr spc="-85"/>
              <a:t> </a:t>
            </a:r>
            <a:r>
              <a:rPr spc="-20"/>
              <a:t>care</a:t>
            </a:r>
          </a:p>
          <a:p>
            <a:pPr marL="355600" marR="5080" indent="-343535">
              <a:lnSpc>
                <a:spcPct val="100000"/>
              </a:lnSpc>
              <a:buChar char="•"/>
              <a:tabLst>
                <a:tab pos="355600" algn="l"/>
              </a:tabLst>
            </a:pPr>
            <a:r>
              <a:t>Increased</a:t>
            </a:r>
            <a:r>
              <a:rPr spc="-45"/>
              <a:t> </a:t>
            </a:r>
            <a:r>
              <a:t>ability</a:t>
            </a:r>
            <a:r>
              <a:rPr spc="-25"/>
              <a:t> </a:t>
            </a:r>
            <a:r>
              <a:t>for</a:t>
            </a:r>
            <a:r>
              <a:rPr spc="-40"/>
              <a:t> </a:t>
            </a:r>
            <a:r>
              <a:t>users</a:t>
            </a:r>
            <a:r>
              <a:rPr spc="-45"/>
              <a:t> </a:t>
            </a:r>
            <a:r>
              <a:t>of</a:t>
            </a:r>
            <a:r>
              <a:rPr spc="-55"/>
              <a:t> </a:t>
            </a:r>
            <a:r>
              <a:t>services</a:t>
            </a:r>
            <a:r>
              <a:rPr spc="-35"/>
              <a:t> </a:t>
            </a:r>
            <a:r>
              <a:t>and</a:t>
            </a:r>
            <a:r>
              <a:rPr spc="-55"/>
              <a:t> </a:t>
            </a:r>
            <a:r>
              <a:t>their</a:t>
            </a:r>
            <a:r>
              <a:rPr spc="-40"/>
              <a:t> </a:t>
            </a:r>
            <a:r>
              <a:t>families</a:t>
            </a:r>
            <a:r>
              <a:rPr spc="-20"/>
              <a:t> </a:t>
            </a:r>
            <a:r>
              <a:t>to</a:t>
            </a:r>
            <a:r>
              <a:rPr spc="-45"/>
              <a:t> </a:t>
            </a:r>
            <a:r>
              <a:t>be</a:t>
            </a:r>
            <a:r>
              <a:rPr spc="-45"/>
              <a:t> </a:t>
            </a:r>
            <a:r>
              <a:t>able</a:t>
            </a:r>
            <a:r>
              <a:rPr spc="-45"/>
              <a:t> </a:t>
            </a:r>
            <a:r>
              <a:t>to</a:t>
            </a:r>
            <a:r>
              <a:rPr spc="-45"/>
              <a:t> </a:t>
            </a:r>
            <a:r>
              <a:rPr spc="-10"/>
              <a:t>access </a:t>
            </a:r>
            <a:r>
              <a:t>services</a:t>
            </a:r>
            <a:r>
              <a:rPr spc="-80"/>
              <a:t> </a:t>
            </a:r>
            <a:r>
              <a:rPr spc="-10"/>
              <a:t>digitally</a:t>
            </a:r>
          </a:p>
          <a:p>
            <a:pPr marL="355600" indent="-342900">
              <a:lnSpc>
                <a:spcPct val="100000"/>
              </a:lnSpc>
              <a:buChar char="•"/>
              <a:tabLst>
                <a:tab pos="355600" algn="l"/>
              </a:tabLst>
            </a:pPr>
            <a:r>
              <a:t>Importance</a:t>
            </a:r>
            <a:r>
              <a:rPr spc="-60"/>
              <a:t> </a:t>
            </a:r>
            <a:r>
              <a:t>of</a:t>
            </a:r>
            <a:r>
              <a:rPr spc="-45"/>
              <a:t> </a:t>
            </a:r>
            <a:r>
              <a:t>data,</a:t>
            </a:r>
            <a:r>
              <a:rPr spc="-45"/>
              <a:t> </a:t>
            </a:r>
            <a:r>
              <a:t>both</a:t>
            </a:r>
            <a:r>
              <a:rPr spc="-45"/>
              <a:t> </a:t>
            </a:r>
            <a:r>
              <a:t>for</a:t>
            </a:r>
            <a:r>
              <a:rPr spc="-60"/>
              <a:t> </a:t>
            </a:r>
            <a:r>
              <a:t>service</a:t>
            </a:r>
            <a:r>
              <a:rPr spc="-40"/>
              <a:t> </a:t>
            </a:r>
            <a:r>
              <a:t>and</a:t>
            </a:r>
            <a:r>
              <a:rPr spc="-40"/>
              <a:t> </a:t>
            </a:r>
            <a:r>
              <a:t>system</a:t>
            </a:r>
            <a:r>
              <a:rPr spc="-60"/>
              <a:t> </a:t>
            </a:r>
            <a:r>
              <a:rPr spc="-10"/>
              <a:t>planning</a:t>
            </a:r>
          </a:p>
          <a:p>
            <a:pPr marL="355600" indent="-342900">
              <a:lnSpc>
                <a:spcPct val="100000"/>
              </a:lnSpc>
              <a:buChar char="•"/>
              <a:tabLst>
                <a:tab pos="355600" algn="l"/>
              </a:tabLst>
            </a:pPr>
            <a:r>
              <a:t>Opportunities</a:t>
            </a:r>
            <a:r>
              <a:rPr spc="-65"/>
              <a:t> </a:t>
            </a:r>
            <a:r>
              <a:t>for</a:t>
            </a:r>
            <a:r>
              <a:rPr spc="-90"/>
              <a:t> </a:t>
            </a:r>
            <a:r>
              <a:t>accessing</a:t>
            </a:r>
            <a:r>
              <a:rPr spc="-55"/>
              <a:t> </a:t>
            </a:r>
            <a:r>
              <a:t>and</a:t>
            </a:r>
            <a:r>
              <a:rPr spc="-70"/>
              <a:t> </a:t>
            </a:r>
            <a:r>
              <a:t>providing</a:t>
            </a:r>
            <a:r>
              <a:rPr spc="-45"/>
              <a:t> </a:t>
            </a:r>
            <a:r>
              <a:t>information</a:t>
            </a:r>
            <a:r>
              <a:rPr spc="-75"/>
              <a:t> </a:t>
            </a:r>
            <a:r>
              <a:t>for</a:t>
            </a:r>
            <a:r>
              <a:rPr spc="-75"/>
              <a:t> </a:t>
            </a:r>
            <a:r>
              <a:t>direct</a:t>
            </a:r>
            <a:r>
              <a:rPr spc="-70"/>
              <a:t> </a:t>
            </a:r>
            <a:r>
              <a:rPr spc="-20"/>
              <a:t>care</a:t>
            </a:r>
          </a:p>
          <a:p>
            <a:pPr marL="355600" indent="-342900">
              <a:lnSpc>
                <a:spcPct val="100000"/>
              </a:lnSpc>
              <a:buChar char="•"/>
              <a:tabLst>
                <a:tab pos="355600" algn="l"/>
              </a:tabLst>
            </a:pPr>
            <a:r>
              <a:t>Opportunities</a:t>
            </a:r>
            <a:r>
              <a:rPr spc="-70"/>
              <a:t> </a:t>
            </a:r>
            <a:r>
              <a:t>for</a:t>
            </a:r>
            <a:r>
              <a:rPr spc="-95"/>
              <a:t> </a:t>
            </a:r>
            <a:r>
              <a:t>building</a:t>
            </a:r>
            <a:r>
              <a:rPr spc="-35"/>
              <a:t> </a:t>
            </a:r>
            <a:r>
              <a:t>digital</a:t>
            </a:r>
            <a:r>
              <a:rPr spc="-65"/>
              <a:t> </a:t>
            </a:r>
            <a:r>
              <a:rPr spc="-10"/>
              <a:t>skills</a:t>
            </a:r>
          </a:p>
          <a:p>
            <a:pPr marL="355600" indent="-342900">
              <a:lnSpc>
                <a:spcPct val="100000"/>
              </a:lnSpc>
              <a:buChar char="•"/>
              <a:tabLst>
                <a:tab pos="355600" algn="l"/>
              </a:tabLst>
            </a:pPr>
            <a:r>
              <a:t>DSP</a:t>
            </a:r>
            <a:r>
              <a:rPr spc="-140"/>
              <a:t> </a:t>
            </a:r>
            <a:r>
              <a:rPr spc="-10"/>
              <a:t>Toolkit</a:t>
            </a:r>
          </a:p>
          <a:p>
            <a:pPr marL="355600" indent="-342900">
              <a:lnSpc>
                <a:spcPct val="100000"/>
              </a:lnSpc>
              <a:buChar char="•"/>
              <a:tabLst>
                <a:tab pos="355600" algn="l"/>
              </a:tabLst>
            </a:pPr>
            <a:r>
              <a:rPr spc="-25"/>
              <a:t>Evaluation/re-</a:t>
            </a:r>
            <a:r>
              <a:t>evaluation</a:t>
            </a:r>
            <a:r>
              <a:rPr spc="-15"/>
              <a:t> </a:t>
            </a:r>
            <a:r>
              <a:t>of</a:t>
            </a:r>
            <a:r>
              <a:rPr spc="-50"/>
              <a:t> </a:t>
            </a:r>
            <a:r>
              <a:t>business</a:t>
            </a:r>
            <a:r>
              <a:rPr spc="-35"/>
              <a:t> </a:t>
            </a:r>
            <a:r>
              <a:t>case</a:t>
            </a:r>
            <a:r>
              <a:rPr spc="-50"/>
              <a:t> </a:t>
            </a:r>
            <a:r>
              <a:t>for</a:t>
            </a:r>
            <a:r>
              <a:rPr spc="-50"/>
              <a:t> </a:t>
            </a:r>
            <a:r>
              <a:t>digital</a:t>
            </a:r>
            <a:r>
              <a:rPr spc="-40"/>
              <a:t> </a:t>
            </a:r>
            <a:r>
              <a:rPr spc="-10"/>
              <a:t>investment</a:t>
            </a:r>
          </a:p>
          <a:p>
            <a:pPr marL="355600" indent="-342900">
              <a:lnSpc>
                <a:spcPct val="100000"/>
              </a:lnSpc>
              <a:spcBef>
                <a:spcPts val="5"/>
              </a:spcBef>
              <a:buChar char="•"/>
              <a:tabLst>
                <a:tab pos="355600" algn="l"/>
              </a:tabLst>
            </a:pPr>
            <a:r>
              <a:t>Sustainability</a:t>
            </a:r>
            <a:r>
              <a:rPr spc="-35"/>
              <a:t> </a:t>
            </a:r>
            <a:r>
              <a:t>–</a:t>
            </a:r>
            <a:r>
              <a:rPr spc="-70"/>
              <a:t> </a:t>
            </a:r>
            <a:r>
              <a:t>large</a:t>
            </a:r>
            <a:r>
              <a:rPr spc="-65"/>
              <a:t> </a:t>
            </a:r>
            <a:r>
              <a:t>vs</a:t>
            </a:r>
            <a:r>
              <a:rPr spc="-70"/>
              <a:t> </a:t>
            </a:r>
            <a:r>
              <a:t>small</a:t>
            </a:r>
            <a:r>
              <a:rPr spc="-70"/>
              <a:t> </a:t>
            </a:r>
            <a:r>
              <a:rPr spc="-10"/>
              <a:t>provider</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425"/>
              </a:lnSpc>
            </a:pPr>
            <a:fld id="{81D60167-4931-47E6-BA6A-407CBD079E47}" type="slidenum">
              <a:rPr dirty="0"/>
              <a:t>26</a:t>
            </a:fld>
            <a:r>
              <a:rPr spc="-5"/>
              <a:t> </a:t>
            </a:r>
            <a:r>
              <a:rPr spc="-60">
                <a:solidFill>
                  <a:srgbClr val="005EB8"/>
                </a:solidFill>
              </a:rPr>
              <a:t>|</a:t>
            </a:r>
          </a:p>
        </p:txBody>
      </p:sp>
    </p:spTree>
    <p:extLst>
      <p:ext uri="{BB962C8B-B14F-4D97-AF65-F5344CB8AC3E}">
        <p14:creationId xmlns:p14="http://schemas.microsoft.com/office/powerpoint/2010/main" val="1308355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5728208" y="2784170"/>
            <a:ext cx="3986529" cy="2439035"/>
          </a:xfrm>
          <a:prstGeom prst="rect">
            <a:avLst/>
          </a:prstGeom>
          <a:noFill/>
          <a:ln>
            <a:noFill/>
            <a:prstDash/>
          </a:ln>
          <a:effectLst/>
        </p:spPr>
        <p:txBody>
          <a:bodyPr rot="0" spcFirstLastPara="0" vertOverflow="overflow" horzOverflow="overflow" vert="horz" wrap="square" lIns="0" tIns="12700" rIns="0" bIns="0" numCol="1" spcCol="0" rtlCol="0" fromWordArt="0" anchor="t" anchorCtr="0" forceAA="0" compatLnSpc="1">
            <a:prstTxWarp prst="textNoShape">
              <a:avLst/>
            </a:prstTxWarp>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3600" b="1" i="0" u="none" strike="noStrike" kern="1200" cap="none" spc="0" normalizeH="0" baseline="0" noProof="0" dirty="0">
                <a:ln>
                  <a:noFill/>
                </a:ln>
                <a:solidFill>
                  <a:srgbClr val="221F1F"/>
                </a:solidFill>
                <a:effectLst/>
                <a:uLnTx/>
                <a:uFillTx/>
                <a:latin typeface="Arial"/>
                <a:ea typeface="+mn-ea"/>
                <a:cs typeface="Arial"/>
              </a:rPr>
              <a:t>Thank</a:t>
            </a:r>
            <a:r>
              <a:rPr kumimoji="0" lang="en-GB" sz="3600" b="1" i="0" u="none" strike="noStrike" kern="1200" cap="none" spc="5" normalizeH="0" baseline="0" noProof="0" dirty="0">
                <a:ln>
                  <a:noFill/>
                </a:ln>
                <a:solidFill>
                  <a:srgbClr val="221F1F"/>
                </a:solidFill>
                <a:effectLst/>
                <a:uLnTx/>
                <a:uFillTx/>
                <a:latin typeface="Arial"/>
                <a:ea typeface="+mn-ea"/>
                <a:cs typeface="Arial"/>
              </a:rPr>
              <a:t> </a:t>
            </a:r>
            <a:r>
              <a:rPr kumimoji="0" lang="en-GB" sz="3600" b="1" i="0" u="none" strike="noStrike" kern="1200" cap="none" spc="-25" normalizeH="0" baseline="0" noProof="0" dirty="0">
                <a:ln>
                  <a:noFill/>
                </a:ln>
                <a:solidFill>
                  <a:srgbClr val="221F1F"/>
                </a:solidFill>
                <a:effectLst/>
                <a:uLnTx/>
                <a:uFillTx/>
                <a:latin typeface="Arial"/>
                <a:ea typeface="+mn-ea"/>
                <a:cs typeface="Arial"/>
              </a:rPr>
              <a:t>You</a:t>
            </a:r>
            <a:endParaRPr kumimoji="0" lang="en-GB" sz="3600" b="0" i="0" u="none" strike="noStrike" kern="1200" cap="none" spc="0" normalizeH="0" baseline="0" noProof="0" dirty="0">
              <a:ln>
                <a:noFill/>
              </a:ln>
              <a:solidFill>
                <a:schemeClr val="tx1"/>
              </a:solidFill>
              <a:effectLst/>
              <a:uLnTx/>
              <a:uFillTx/>
              <a:latin typeface="Arial"/>
              <a:ea typeface="+mn-ea"/>
              <a:cs typeface="Arial"/>
            </a:endParaRPr>
          </a:p>
          <a:p>
            <a:pPr marL="797560" marR="5080" lvl="0" indent="0" algn="l" defTabSz="914400" rtl="0" eaLnBrk="1" fontAlgn="auto" latinLnBrk="0" hangingPunct="1">
              <a:lnSpc>
                <a:spcPct val="162600"/>
              </a:lnSpc>
              <a:spcBef>
                <a:spcPts val="635"/>
              </a:spcBef>
              <a:spcAft>
                <a:spcPts val="0"/>
              </a:spcAft>
              <a:buClrTx/>
              <a:buSzTx/>
              <a:buFontTx/>
              <a:buNone/>
              <a:tabLst/>
              <a:defRPr/>
            </a:pPr>
            <a:r>
              <a:rPr kumimoji="0" lang="en-GB" sz="2400" b="1" i="0" u="none" strike="noStrike" kern="1200" cap="none" spc="-10" normalizeH="0" baseline="0" noProof="0" dirty="0">
                <a:ln>
                  <a:noFill/>
                </a:ln>
                <a:solidFill>
                  <a:srgbClr val="221F1F"/>
                </a:solidFill>
                <a:effectLst/>
                <a:uLnTx/>
                <a:uFillTx/>
                <a:latin typeface="Arial"/>
                <a:ea typeface="+mn-ea"/>
                <a:cs typeface="Arial"/>
              </a:rPr>
              <a:t>@nhsengland company/</a:t>
            </a:r>
            <a:r>
              <a:rPr kumimoji="0" lang="en-GB" sz="2400" b="1" i="0" u="none" strike="noStrike" kern="1200" cap="none" spc="-10" normalizeH="0" baseline="0" noProof="0" dirty="0" err="1">
                <a:ln>
                  <a:noFill/>
                </a:ln>
                <a:solidFill>
                  <a:srgbClr val="221F1F"/>
                </a:solidFill>
                <a:effectLst/>
                <a:uLnTx/>
                <a:uFillTx/>
                <a:latin typeface="Arial"/>
                <a:ea typeface="+mn-ea"/>
                <a:cs typeface="Arial"/>
              </a:rPr>
              <a:t>nhsengland</a:t>
            </a:r>
            <a:r>
              <a:rPr kumimoji="0" lang="en-GB" sz="2400" b="1" i="0" u="none" strike="noStrike" kern="1200" cap="none" spc="-10" normalizeH="0" baseline="0" noProof="0" dirty="0">
                <a:ln>
                  <a:noFill/>
                </a:ln>
                <a:solidFill>
                  <a:srgbClr val="221F1F"/>
                </a:solidFill>
                <a:effectLst/>
                <a:uLnTx/>
                <a:uFillTx/>
                <a:latin typeface="Arial"/>
                <a:ea typeface="+mn-ea"/>
                <a:cs typeface="Arial"/>
              </a:rPr>
              <a:t> england.nhs.uk</a:t>
            </a:r>
            <a:endParaRPr kumimoji="0" lang="en-GB" sz="2400" b="0" i="0" u="none" strike="noStrike" kern="1200" cap="none" spc="0" normalizeH="0" baseline="0" noProof="0" dirty="0">
              <a:ln>
                <a:noFill/>
              </a:ln>
              <a:solidFill>
                <a:schemeClr val="tx1"/>
              </a:solidFill>
              <a:effectLst/>
              <a:uLnTx/>
              <a:uFillTx/>
              <a:latin typeface="Arial"/>
              <a:ea typeface="+mn-ea"/>
              <a:cs typeface="Arial"/>
            </a:endParaRPr>
          </a:p>
        </p:txBody>
      </p:sp>
      <p:sp>
        <p:nvSpPr>
          <p:cNvPr id="3" name="object 3">
            <a:extLst>
              <a:ext uri="{C183D7F6-B498-43B3-948B-1728B52AA6E4}">
                <adec:decorative xmlns:adec="http://schemas.microsoft.com/office/drawing/2017/decorative" val="1"/>
              </a:ext>
            </a:extLst>
          </p:cNvPr>
          <p:cNvSpPr/>
          <p:nvPr/>
        </p:nvSpPr>
        <p:spPr>
          <a:xfrm>
            <a:off x="5890917" y="3720674"/>
            <a:ext cx="354965" cy="286385"/>
          </a:xfrm>
          <a:custGeom>
            <a:avLst/>
            <a:gdLst/>
            <a:ahLst/>
            <a:cxnLst/>
            <a:rect l="l" t="t" r="r" b="b"/>
            <a:pathLst>
              <a:path w="354964" h="286385">
                <a:moveTo>
                  <a:pt x="0" y="253209"/>
                </a:moveTo>
                <a:lnTo>
                  <a:pt x="25080" y="266808"/>
                </a:lnTo>
                <a:lnTo>
                  <a:pt x="52258" y="277205"/>
                </a:lnTo>
                <a:lnTo>
                  <a:pt x="80980" y="283848"/>
                </a:lnTo>
                <a:lnTo>
                  <a:pt x="110695" y="286185"/>
                </a:lnTo>
                <a:lnTo>
                  <a:pt x="164012" y="279775"/>
                </a:lnTo>
                <a:lnTo>
                  <a:pt x="209748" y="262013"/>
                </a:lnTo>
                <a:lnTo>
                  <a:pt x="220498" y="254387"/>
                </a:lnTo>
                <a:lnTo>
                  <a:pt x="5888" y="254387"/>
                </a:lnTo>
                <a:lnTo>
                  <a:pt x="0" y="253209"/>
                </a:lnTo>
                <a:close/>
              </a:path>
              <a:path w="354964" h="286385">
                <a:moveTo>
                  <a:pt x="40040" y="173125"/>
                </a:moveTo>
                <a:lnTo>
                  <a:pt x="50197" y="192796"/>
                </a:lnTo>
                <a:lnTo>
                  <a:pt x="65653" y="208604"/>
                </a:lnTo>
                <a:lnTo>
                  <a:pt x="85083" y="219332"/>
                </a:lnTo>
                <a:lnTo>
                  <a:pt x="107162" y="223767"/>
                </a:lnTo>
                <a:lnTo>
                  <a:pt x="87381" y="236997"/>
                </a:lnTo>
                <a:lnTo>
                  <a:pt x="65504" y="246584"/>
                </a:lnTo>
                <a:lnTo>
                  <a:pt x="42082" y="252418"/>
                </a:lnTo>
                <a:lnTo>
                  <a:pt x="17664" y="254387"/>
                </a:lnTo>
                <a:lnTo>
                  <a:pt x="220498" y="254387"/>
                </a:lnTo>
                <a:lnTo>
                  <a:pt x="247677" y="235104"/>
                </a:lnTo>
                <a:lnTo>
                  <a:pt x="277572" y="201253"/>
                </a:lnTo>
                <a:lnTo>
                  <a:pt x="292680" y="174303"/>
                </a:lnTo>
                <a:lnTo>
                  <a:pt x="44750" y="174303"/>
                </a:lnTo>
                <a:lnTo>
                  <a:pt x="40040" y="173125"/>
                </a:lnTo>
                <a:close/>
              </a:path>
              <a:path w="354964" h="286385">
                <a:moveTo>
                  <a:pt x="15309" y="100106"/>
                </a:moveTo>
                <a:lnTo>
                  <a:pt x="31796" y="147657"/>
                </a:lnTo>
                <a:lnTo>
                  <a:pt x="73014" y="171947"/>
                </a:lnTo>
                <a:lnTo>
                  <a:pt x="67126" y="173125"/>
                </a:lnTo>
                <a:lnTo>
                  <a:pt x="60060" y="174303"/>
                </a:lnTo>
                <a:lnTo>
                  <a:pt x="292680" y="174303"/>
                </a:lnTo>
                <a:lnTo>
                  <a:pt x="299206" y="162663"/>
                </a:lnTo>
                <a:lnTo>
                  <a:pt x="312352" y="121539"/>
                </a:lnTo>
                <a:lnTo>
                  <a:pt x="313636" y="109528"/>
                </a:lnTo>
                <a:lnTo>
                  <a:pt x="48283" y="109528"/>
                </a:lnTo>
                <a:lnTo>
                  <a:pt x="39488" y="108884"/>
                </a:lnTo>
                <a:lnTo>
                  <a:pt x="30913" y="107025"/>
                </a:lnTo>
                <a:lnTo>
                  <a:pt x="22780" y="104062"/>
                </a:lnTo>
                <a:lnTo>
                  <a:pt x="15309" y="100106"/>
                </a:lnTo>
                <a:close/>
              </a:path>
              <a:path w="354964" h="286385">
                <a:moveTo>
                  <a:pt x="25908" y="14132"/>
                </a:moveTo>
                <a:lnTo>
                  <a:pt x="22029" y="21493"/>
                </a:lnTo>
                <a:lnTo>
                  <a:pt x="21951" y="21640"/>
                </a:lnTo>
                <a:lnTo>
                  <a:pt x="18989" y="30031"/>
                </a:lnTo>
                <a:lnTo>
                  <a:pt x="17130" y="39306"/>
                </a:lnTo>
                <a:lnTo>
                  <a:pt x="16486" y="49464"/>
                </a:lnTo>
                <a:lnTo>
                  <a:pt x="18724" y="66835"/>
                </a:lnTo>
                <a:lnTo>
                  <a:pt x="18805" y="67461"/>
                </a:lnTo>
                <a:lnTo>
                  <a:pt x="25319" y="83912"/>
                </a:lnTo>
                <a:lnTo>
                  <a:pt x="35366" y="98155"/>
                </a:lnTo>
                <a:lnTo>
                  <a:pt x="48283" y="109528"/>
                </a:lnTo>
                <a:lnTo>
                  <a:pt x="313636" y="109528"/>
                </a:lnTo>
                <a:lnTo>
                  <a:pt x="315777" y="89507"/>
                </a:lnTo>
                <a:lnTo>
                  <a:pt x="175465" y="89506"/>
                </a:lnTo>
                <a:lnTo>
                  <a:pt x="131727" y="82367"/>
                </a:lnTo>
                <a:lnTo>
                  <a:pt x="91412" y="66835"/>
                </a:lnTo>
                <a:lnTo>
                  <a:pt x="55792" y="43833"/>
                </a:lnTo>
                <a:lnTo>
                  <a:pt x="54680" y="42747"/>
                </a:lnTo>
                <a:lnTo>
                  <a:pt x="25908" y="14132"/>
                </a:lnTo>
                <a:close/>
              </a:path>
              <a:path w="354964" h="286385">
                <a:moveTo>
                  <a:pt x="246125" y="0"/>
                </a:moveTo>
                <a:lnTo>
                  <a:pt x="217283" y="5888"/>
                </a:lnTo>
                <a:lnTo>
                  <a:pt x="217661" y="5888"/>
                </a:lnTo>
                <a:lnTo>
                  <a:pt x="194602" y="21493"/>
                </a:lnTo>
                <a:lnTo>
                  <a:pt x="179486" y="43833"/>
                </a:lnTo>
                <a:lnTo>
                  <a:pt x="178880" y="44753"/>
                </a:lnTo>
                <a:lnTo>
                  <a:pt x="173110" y="73018"/>
                </a:lnTo>
                <a:lnTo>
                  <a:pt x="173110" y="78907"/>
                </a:lnTo>
                <a:lnTo>
                  <a:pt x="174288" y="84796"/>
                </a:lnTo>
                <a:lnTo>
                  <a:pt x="175465" y="89506"/>
                </a:lnTo>
                <a:lnTo>
                  <a:pt x="315777" y="89507"/>
                </a:lnTo>
                <a:lnTo>
                  <a:pt x="316785" y="80085"/>
                </a:lnTo>
                <a:lnTo>
                  <a:pt x="316785" y="70663"/>
                </a:lnTo>
                <a:lnTo>
                  <a:pt x="327807" y="62456"/>
                </a:lnTo>
                <a:lnTo>
                  <a:pt x="337835" y="53586"/>
                </a:lnTo>
                <a:lnTo>
                  <a:pt x="345918" y="44753"/>
                </a:lnTo>
                <a:lnTo>
                  <a:pt x="313251" y="44753"/>
                </a:lnTo>
                <a:lnTo>
                  <a:pt x="323850" y="36840"/>
                </a:lnTo>
                <a:lnTo>
                  <a:pt x="332683" y="27382"/>
                </a:lnTo>
                <a:lnTo>
                  <a:pt x="335963" y="22376"/>
                </a:lnTo>
                <a:lnTo>
                  <a:pt x="299120" y="22376"/>
                </a:lnTo>
                <a:lnTo>
                  <a:pt x="288355" y="12918"/>
                </a:lnTo>
                <a:lnTo>
                  <a:pt x="275714" y="5888"/>
                </a:lnTo>
                <a:lnTo>
                  <a:pt x="261526" y="1508"/>
                </a:lnTo>
                <a:lnTo>
                  <a:pt x="246125" y="0"/>
                </a:lnTo>
                <a:close/>
              </a:path>
              <a:path w="354964" h="286385">
                <a:moveTo>
                  <a:pt x="354470" y="32976"/>
                </a:moveTo>
                <a:lnTo>
                  <a:pt x="344551" y="36969"/>
                </a:lnTo>
                <a:lnTo>
                  <a:pt x="334302" y="40189"/>
                </a:lnTo>
                <a:lnTo>
                  <a:pt x="323832" y="42747"/>
                </a:lnTo>
                <a:lnTo>
                  <a:pt x="313251" y="44753"/>
                </a:lnTo>
                <a:lnTo>
                  <a:pt x="345918" y="44753"/>
                </a:lnTo>
                <a:lnTo>
                  <a:pt x="346760" y="43833"/>
                </a:lnTo>
                <a:lnTo>
                  <a:pt x="354470" y="32976"/>
                </a:lnTo>
                <a:close/>
              </a:path>
              <a:path w="354964" h="286385">
                <a:moveTo>
                  <a:pt x="345048" y="4710"/>
                </a:moveTo>
                <a:lnTo>
                  <a:pt x="334228" y="10452"/>
                </a:lnTo>
                <a:lnTo>
                  <a:pt x="322967" y="15310"/>
                </a:lnTo>
                <a:lnTo>
                  <a:pt x="311264" y="19285"/>
                </a:lnTo>
                <a:lnTo>
                  <a:pt x="299120" y="22376"/>
                </a:lnTo>
                <a:lnTo>
                  <a:pt x="335963" y="22376"/>
                </a:lnTo>
                <a:lnTo>
                  <a:pt x="339749" y="16598"/>
                </a:lnTo>
                <a:lnTo>
                  <a:pt x="345048" y="4710"/>
                </a:lnTo>
                <a:close/>
              </a:path>
            </a:pathLst>
          </a:custGeom>
          <a:solidFill>
            <a:srgbClr val="1F1F22"/>
          </a:solidFill>
        </p:spPr>
        <p:txBody>
          <a:bodyPr wrap="square" lIns="0" tIns="0" rIns="0" bIns="0" rtlCol="0"/>
          <a:lstStyle/>
          <a:p>
            <a:endParaRPr/>
          </a:p>
        </p:txBody>
      </p:sp>
      <p:sp>
        <p:nvSpPr>
          <p:cNvPr id="4" name="object 4">
            <a:extLst>
              <a:ext uri="{C183D7F6-B498-43B3-948B-1728B52AA6E4}">
                <adec:decorative xmlns:adec="http://schemas.microsoft.com/office/drawing/2017/decorative" val="1"/>
              </a:ext>
            </a:extLst>
          </p:cNvPr>
          <p:cNvSpPr/>
          <p:nvPr/>
        </p:nvSpPr>
        <p:spPr>
          <a:xfrm>
            <a:off x="5890705" y="4270692"/>
            <a:ext cx="382905" cy="382905"/>
          </a:xfrm>
          <a:custGeom>
            <a:avLst/>
            <a:gdLst/>
            <a:ahLst/>
            <a:cxnLst/>
            <a:rect l="l" t="t" r="r" b="b"/>
            <a:pathLst>
              <a:path w="382904" h="382904">
                <a:moveTo>
                  <a:pt x="354055" y="0"/>
                </a:moveTo>
                <a:lnTo>
                  <a:pt x="28324" y="0"/>
                </a:lnTo>
                <a:lnTo>
                  <a:pt x="0" y="27616"/>
                </a:lnTo>
                <a:lnTo>
                  <a:pt x="0" y="354764"/>
                </a:lnTo>
                <a:lnTo>
                  <a:pt x="28325" y="382381"/>
                </a:lnTo>
                <a:lnTo>
                  <a:pt x="354056" y="382381"/>
                </a:lnTo>
                <a:lnTo>
                  <a:pt x="365054" y="380257"/>
                </a:lnTo>
                <a:lnTo>
                  <a:pt x="374060" y="374415"/>
                </a:lnTo>
                <a:lnTo>
                  <a:pt x="380146" y="365652"/>
                </a:lnTo>
                <a:lnTo>
                  <a:pt x="382380" y="354764"/>
                </a:lnTo>
                <a:lnTo>
                  <a:pt x="382380" y="325733"/>
                </a:lnTo>
                <a:lnTo>
                  <a:pt x="56647" y="325733"/>
                </a:lnTo>
                <a:lnTo>
                  <a:pt x="56646" y="143039"/>
                </a:lnTo>
                <a:lnTo>
                  <a:pt x="233661" y="143039"/>
                </a:lnTo>
                <a:lnTo>
                  <a:pt x="238787" y="140738"/>
                </a:lnTo>
                <a:lnTo>
                  <a:pt x="257752" y="138082"/>
                </a:lnTo>
                <a:lnTo>
                  <a:pt x="382380" y="138082"/>
                </a:lnTo>
                <a:lnTo>
                  <a:pt x="382380" y="118255"/>
                </a:lnTo>
                <a:lnTo>
                  <a:pt x="84971" y="118255"/>
                </a:lnTo>
                <a:lnTo>
                  <a:pt x="72115" y="115655"/>
                </a:lnTo>
                <a:lnTo>
                  <a:pt x="61782" y="108607"/>
                </a:lnTo>
                <a:lnTo>
                  <a:pt x="54901" y="98240"/>
                </a:lnTo>
                <a:lnTo>
                  <a:pt x="52400" y="85682"/>
                </a:lnTo>
                <a:lnTo>
                  <a:pt x="54940" y="73124"/>
                </a:lnTo>
                <a:lnTo>
                  <a:pt x="55000" y="72825"/>
                </a:lnTo>
                <a:lnTo>
                  <a:pt x="62047" y="62491"/>
                </a:lnTo>
                <a:lnTo>
                  <a:pt x="72263" y="55708"/>
                </a:lnTo>
                <a:lnTo>
                  <a:pt x="71913" y="55708"/>
                </a:lnTo>
                <a:lnTo>
                  <a:pt x="84971" y="53108"/>
                </a:lnTo>
                <a:lnTo>
                  <a:pt x="382380" y="53108"/>
                </a:lnTo>
                <a:lnTo>
                  <a:pt x="382380" y="27616"/>
                </a:lnTo>
                <a:lnTo>
                  <a:pt x="380145" y="16729"/>
                </a:lnTo>
                <a:lnTo>
                  <a:pt x="374059" y="7966"/>
                </a:lnTo>
                <a:lnTo>
                  <a:pt x="365053" y="2124"/>
                </a:lnTo>
                <a:lnTo>
                  <a:pt x="354055" y="0"/>
                </a:lnTo>
                <a:close/>
              </a:path>
              <a:path w="382904" h="382904">
                <a:moveTo>
                  <a:pt x="148702" y="143039"/>
                </a:moveTo>
                <a:lnTo>
                  <a:pt x="113296" y="143039"/>
                </a:lnTo>
                <a:lnTo>
                  <a:pt x="113296" y="325733"/>
                </a:lnTo>
                <a:lnTo>
                  <a:pt x="148702" y="325733"/>
                </a:lnTo>
                <a:lnTo>
                  <a:pt x="148702" y="143039"/>
                </a:lnTo>
                <a:close/>
              </a:path>
              <a:path w="382904" h="382904">
                <a:moveTo>
                  <a:pt x="239341" y="189067"/>
                </a:moveTo>
                <a:lnTo>
                  <a:pt x="221483" y="193083"/>
                </a:lnTo>
                <a:lnTo>
                  <a:pt x="211193" y="203672"/>
                </a:lnTo>
                <a:lnTo>
                  <a:pt x="206480" y="218642"/>
                </a:lnTo>
                <a:lnTo>
                  <a:pt x="205351" y="235802"/>
                </a:lnTo>
                <a:lnTo>
                  <a:pt x="205351" y="325733"/>
                </a:lnTo>
                <a:lnTo>
                  <a:pt x="269082" y="325733"/>
                </a:lnTo>
                <a:lnTo>
                  <a:pt x="269033" y="235803"/>
                </a:lnTo>
                <a:lnTo>
                  <a:pt x="268517" y="220733"/>
                </a:lnTo>
                <a:lnTo>
                  <a:pt x="265098" y="205176"/>
                </a:lnTo>
                <a:lnTo>
                  <a:pt x="256236" y="193603"/>
                </a:lnTo>
                <a:lnTo>
                  <a:pt x="239341" y="189067"/>
                </a:lnTo>
                <a:close/>
              </a:path>
              <a:path w="382904" h="382904">
                <a:moveTo>
                  <a:pt x="382380" y="138082"/>
                </a:moveTo>
                <a:lnTo>
                  <a:pt x="257752" y="138082"/>
                </a:lnTo>
                <a:lnTo>
                  <a:pt x="292571" y="144721"/>
                </a:lnTo>
                <a:lnTo>
                  <a:pt x="313250" y="163044"/>
                </a:lnTo>
                <a:lnTo>
                  <a:pt x="323175" y="190660"/>
                </a:lnTo>
                <a:lnTo>
                  <a:pt x="325731" y="225181"/>
                </a:lnTo>
                <a:lnTo>
                  <a:pt x="325731" y="325733"/>
                </a:lnTo>
                <a:lnTo>
                  <a:pt x="382380" y="325733"/>
                </a:lnTo>
                <a:lnTo>
                  <a:pt x="382380" y="138082"/>
                </a:lnTo>
                <a:close/>
              </a:path>
              <a:path w="382904" h="382904">
                <a:moveTo>
                  <a:pt x="233661" y="143039"/>
                </a:moveTo>
                <a:lnTo>
                  <a:pt x="203227" y="143039"/>
                </a:lnTo>
                <a:lnTo>
                  <a:pt x="203227" y="167823"/>
                </a:lnTo>
                <a:lnTo>
                  <a:pt x="203935" y="167823"/>
                </a:lnTo>
                <a:lnTo>
                  <a:pt x="211746" y="157202"/>
                </a:lnTo>
                <a:lnTo>
                  <a:pt x="223408" y="147642"/>
                </a:lnTo>
                <a:lnTo>
                  <a:pt x="233661" y="143039"/>
                </a:lnTo>
                <a:close/>
              </a:path>
              <a:path w="382904" h="382904">
                <a:moveTo>
                  <a:pt x="382380" y="53108"/>
                </a:moveTo>
                <a:lnTo>
                  <a:pt x="84971" y="53108"/>
                </a:lnTo>
                <a:lnTo>
                  <a:pt x="97828" y="55708"/>
                </a:lnTo>
                <a:lnTo>
                  <a:pt x="108162" y="62756"/>
                </a:lnTo>
                <a:lnTo>
                  <a:pt x="115044" y="73124"/>
                </a:lnTo>
                <a:lnTo>
                  <a:pt x="117544" y="85682"/>
                </a:lnTo>
                <a:lnTo>
                  <a:pt x="115343" y="98240"/>
                </a:lnTo>
                <a:lnTo>
                  <a:pt x="108427" y="108607"/>
                </a:lnTo>
                <a:lnTo>
                  <a:pt x="97927" y="115655"/>
                </a:lnTo>
                <a:lnTo>
                  <a:pt x="84971" y="118255"/>
                </a:lnTo>
                <a:lnTo>
                  <a:pt x="382380" y="118255"/>
                </a:lnTo>
                <a:lnTo>
                  <a:pt x="382380" y="53108"/>
                </a:lnTo>
                <a:close/>
              </a:path>
            </a:pathLst>
          </a:custGeom>
          <a:solidFill>
            <a:srgbClr val="1F1F22"/>
          </a:solidFill>
        </p:spPr>
        <p:txBody>
          <a:bodyPr wrap="square" lIns="0" tIns="0" rIns="0" bIns="0" rtlCol="0"/>
          <a:lstStyle/>
          <a:p>
            <a:endParaRPr/>
          </a:p>
        </p:txBody>
      </p:sp>
      <p:grpSp>
        <p:nvGrpSpPr>
          <p:cNvPr id="5" name="object 5">
            <a:extLst>
              <a:ext uri="{C183D7F6-B498-43B3-948B-1728B52AA6E4}">
                <adec:decorative xmlns:adec="http://schemas.microsoft.com/office/drawing/2017/decorative" val="1"/>
              </a:ext>
            </a:extLst>
          </p:cNvPr>
          <p:cNvGrpSpPr/>
          <p:nvPr/>
        </p:nvGrpSpPr>
        <p:grpSpPr>
          <a:xfrm>
            <a:off x="5812389" y="4809708"/>
            <a:ext cx="511175" cy="596265"/>
            <a:chOff x="5812389" y="4809708"/>
            <a:chExt cx="511175" cy="596265"/>
          </a:xfrm>
        </p:grpSpPr>
        <p:sp>
          <p:nvSpPr>
            <p:cNvPr id="6" name="object 6"/>
            <p:cNvSpPr/>
            <p:nvPr/>
          </p:nvSpPr>
          <p:spPr>
            <a:xfrm>
              <a:off x="5812389" y="4809708"/>
              <a:ext cx="511175" cy="596265"/>
            </a:xfrm>
            <a:custGeom>
              <a:avLst/>
              <a:gdLst/>
              <a:ahLst/>
              <a:cxnLst/>
              <a:rect l="l" t="t" r="r" b="b"/>
              <a:pathLst>
                <a:path w="511175" h="596264">
                  <a:moveTo>
                    <a:pt x="255351" y="0"/>
                  </a:moveTo>
                  <a:lnTo>
                    <a:pt x="0" y="148961"/>
                  </a:lnTo>
                  <a:lnTo>
                    <a:pt x="0" y="446885"/>
                  </a:lnTo>
                  <a:lnTo>
                    <a:pt x="255351" y="595847"/>
                  </a:lnTo>
                  <a:lnTo>
                    <a:pt x="305692" y="566480"/>
                  </a:lnTo>
                  <a:lnTo>
                    <a:pt x="255351" y="566480"/>
                  </a:lnTo>
                  <a:lnTo>
                    <a:pt x="25535" y="432415"/>
                  </a:lnTo>
                  <a:lnTo>
                    <a:pt x="25535" y="163645"/>
                  </a:lnTo>
                  <a:lnTo>
                    <a:pt x="255351" y="29792"/>
                  </a:lnTo>
                  <a:lnTo>
                    <a:pt x="306421" y="29792"/>
                  </a:lnTo>
                  <a:lnTo>
                    <a:pt x="255351" y="0"/>
                  </a:lnTo>
                  <a:close/>
                </a:path>
                <a:path w="511175" h="596264">
                  <a:moveTo>
                    <a:pt x="306421" y="29792"/>
                  </a:moveTo>
                  <a:lnTo>
                    <a:pt x="255351" y="29792"/>
                  </a:lnTo>
                  <a:lnTo>
                    <a:pt x="485167" y="163858"/>
                  </a:lnTo>
                  <a:lnTo>
                    <a:pt x="485167" y="432415"/>
                  </a:lnTo>
                  <a:lnTo>
                    <a:pt x="255351" y="566480"/>
                  </a:lnTo>
                  <a:lnTo>
                    <a:pt x="305692" y="566480"/>
                  </a:lnTo>
                  <a:lnTo>
                    <a:pt x="510702" y="446885"/>
                  </a:lnTo>
                  <a:lnTo>
                    <a:pt x="510702" y="148961"/>
                  </a:lnTo>
                  <a:lnTo>
                    <a:pt x="306421" y="29792"/>
                  </a:lnTo>
                  <a:close/>
                </a:path>
              </a:pathLst>
            </a:custGeom>
            <a:solidFill>
              <a:srgbClr val="221F1F"/>
            </a:solidFill>
          </p:spPr>
          <p:txBody>
            <a:bodyPr wrap="square" lIns="0" tIns="0" rIns="0" bIns="0" rtlCol="0"/>
            <a:lstStyle/>
            <a:p>
              <a:endParaRPr/>
            </a:p>
          </p:txBody>
        </p:sp>
        <p:sp>
          <p:nvSpPr>
            <p:cNvPr id="7" name="object 7"/>
            <p:cNvSpPr/>
            <p:nvPr/>
          </p:nvSpPr>
          <p:spPr>
            <a:xfrm>
              <a:off x="5921083" y="4954414"/>
              <a:ext cx="298450" cy="298450"/>
            </a:xfrm>
            <a:custGeom>
              <a:avLst/>
              <a:gdLst/>
              <a:ahLst/>
              <a:cxnLst/>
              <a:rect l="l" t="t" r="r" b="b"/>
              <a:pathLst>
                <a:path w="298450" h="298450">
                  <a:moveTo>
                    <a:pt x="148954" y="0"/>
                  </a:moveTo>
                  <a:lnTo>
                    <a:pt x="101873" y="7592"/>
                  </a:lnTo>
                  <a:lnTo>
                    <a:pt x="60983" y="28736"/>
                  </a:lnTo>
                  <a:lnTo>
                    <a:pt x="28739" y="60980"/>
                  </a:lnTo>
                  <a:lnTo>
                    <a:pt x="7593" y="101872"/>
                  </a:lnTo>
                  <a:lnTo>
                    <a:pt x="0" y="148961"/>
                  </a:lnTo>
                  <a:lnTo>
                    <a:pt x="7593" y="196045"/>
                  </a:lnTo>
                  <a:lnTo>
                    <a:pt x="28739" y="236936"/>
                  </a:lnTo>
                  <a:lnTo>
                    <a:pt x="60984" y="269182"/>
                  </a:lnTo>
                  <a:lnTo>
                    <a:pt x="101873" y="290329"/>
                  </a:lnTo>
                  <a:lnTo>
                    <a:pt x="148954" y="297923"/>
                  </a:lnTo>
                  <a:lnTo>
                    <a:pt x="196031" y="290329"/>
                  </a:lnTo>
                  <a:lnTo>
                    <a:pt x="236922" y="269182"/>
                  </a:lnTo>
                  <a:lnTo>
                    <a:pt x="250824" y="255281"/>
                  </a:lnTo>
                  <a:lnTo>
                    <a:pt x="144060" y="255281"/>
                  </a:lnTo>
                  <a:lnTo>
                    <a:pt x="138879" y="254902"/>
                  </a:lnTo>
                  <a:lnTo>
                    <a:pt x="133889" y="254171"/>
                  </a:lnTo>
                  <a:lnTo>
                    <a:pt x="127746" y="247759"/>
                  </a:lnTo>
                  <a:lnTo>
                    <a:pt x="125590" y="243914"/>
                  </a:lnTo>
                  <a:lnTo>
                    <a:pt x="101076" y="243914"/>
                  </a:lnTo>
                  <a:lnTo>
                    <a:pt x="88103" y="236105"/>
                  </a:lnTo>
                  <a:lnTo>
                    <a:pt x="76412" y="226597"/>
                  </a:lnTo>
                  <a:lnTo>
                    <a:pt x="66169" y="215544"/>
                  </a:lnTo>
                  <a:lnTo>
                    <a:pt x="57598" y="203183"/>
                  </a:lnTo>
                  <a:lnTo>
                    <a:pt x="205701" y="203184"/>
                  </a:lnTo>
                  <a:lnTo>
                    <a:pt x="205777" y="202800"/>
                  </a:lnTo>
                  <a:lnTo>
                    <a:pt x="286826" y="202801"/>
                  </a:lnTo>
                  <a:lnTo>
                    <a:pt x="290320" y="196045"/>
                  </a:lnTo>
                  <a:lnTo>
                    <a:pt x="293206" y="178158"/>
                  </a:lnTo>
                  <a:lnTo>
                    <a:pt x="46771" y="178158"/>
                  </a:lnTo>
                  <a:lnTo>
                    <a:pt x="44983" y="171112"/>
                  </a:lnTo>
                  <a:lnTo>
                    <a:pt x="43683" y="163959"/>
                  </a:lnTo>
                  <a:lnTo>
                    <a:pt x="43615" y="163496"/>
                  </a:lnTo>
                  <a:lnTo>
                    <a:pt x="42863" y="156574"/>
                  </a:lnTo>
                  <a:lnTo>
                    <a:pt x="42839" y="156358"/>
                  </a:lnTo>
                  <a:lnTo>
                    <a:pt x="48346" y="114530"/>
                  </a:lnTo>
                  <a:lnTo>
                    <a:pt x="107888" y="114530"/>
                  </a:lnTo>
                  <a:lnTo>
                    <a:pt x="107928" y="114147"/>
                  </a:lnTo>
                  <a:lnTo>
                    <a:pt x="208414" y="114147"/>
                  </a:lnTo>
                  <a:lnTo>
                    <a:pt x="208402" y="114019"/>
                  </a:lnTo>
                  <a:lnTo>
                    <a:pt x="292280" y="114019"/>
                  </a:lnTo>
                  <a:lnTo>
                    <a:pt x="290320" y="101872"/>
                  </a:lnTo>
                  <a:lnTo>
                    <a:pt x="283876" y="89412"/>
                  </a:lnTo>
                  <a:lnTo>
                    <a:pt x="60703" y="89412"/>
                  </a:lnTo>
                  <a:lnTo>
                    <a:pt x="69088" y="78549"/>
                  </a:lnTo>
                  <a:lnTo>
                    <a:pt x="78709" y="68908"/>
                  </a:lnTo>
                  <a:lnTo>
                    <a:pt x="89469" y="60563"/>
                  </a:lnTo>
                  <a:lnTo>
                    <a:pt x="101246" y="53626"/>
                  </a:lnTo>
                  <a:lnTo>
                    <a:pt x="125738" y="53626"/>
                  </a:lnTo>
                  <a:lnTo>
                    <a:pt x="128474" y="49117"/>
                  </a:lnTo>
                  <a:lnTo>
                    <a:pt x="134314" y="43553"/>
                  </a:lnTo>
                  <a:lnTo>
                    <a:pt x="139166" y="42879"/>
                  </a:lnTo>
                  <a:lnTo>
                    <a:pt x="143571" y="42560"/>
                  </a:lnTo>
                  <a:lnTo>
                    <a:pt x="250747" y="42560"/>
                  </a:lnTo>
                  <a:lnTo>
                    <a:pt x="236922" y="28736"/>
                  </a:lnTo>
                  <a:lnTo>
                    <a:pt x="196031" y="7592"/>
                  </a:lnTo>
                  <a:lnTo>
                    <a:pt x="148954" y="0"/>
                  </a:lnTo>
                  <a:close/>
                </a:path>
                <a:path w="298450" h="298450">
                  <a:moveTo>
                    <a:pt x="205701" y="203184"/>
                  </a:moveTo>
                  <a:lnTo>
                    <a:pt x="184043" y="203184"/>
                  </a:lnTo>
                  <a:lnTo>
                    <a:pt x="179063" y="222356"/>
                  </a:lnTo>
                  <a:lnTo>
                    <a:pt x="173403" y="236936"/>
                  </a:lnTo>
                  <a:lnTo>
                    <a:pt x="152781" y="255281"/>
                  </a:lnTo>
                  <a:lnTo>
                    <a:pt x="250824" y="255281"/>
                  </a:lnTo>
                  <a:lnTo>
                    <a:pt x="260447" y="245659"/>
                  </a:lnTo>
                  <a:lnTo>
                    <a:pt x="193003" y="245659"/>
                  </a:lnTo>
                  <a:lnTo>
                    <a:pt x="197198" y="235260"/>
                  </a:lnTo>
                  <a:lnTo>
                    <a:pt x="200733" y="224629"/>
                  </a:lnTo>
                  <a:lnTo>
                    <a:pt x="203597" y="213798"/>
                  </a:lnTo>
                  <a:lnTo>
                    <a:pt x="205701" y="203184"/>
                  </a:lnTo>
                  <a:close/>
                </a:path>
                <a:path w="298450" h="298450">
                  <a:moveTo>
                    <a:pt x="286826" y="202801"/>
                  </a:moveTo>
                  <a:lnTo>
                    <a:pt x="240675" y="202800"/>
                  </a:lnTo>
                  <a:lnTo>
                    <a:pt x="231307" y="216144"/>
                  </a:lnTo>
                  <a:lnTo>
                    <a:pt x="220100" y="227859"/>
                  </a:lnTo>
                  <a:lnTo>
                    <a:pt x="207262" y="237760"/>
                  </a:lnTo>
                  <a:lnTo>
                    <a:pt x="193003" y="245659"/>
                  </a:lnTo>
                  <a:lnTo>
                    <a:pt x="260447" y="245659"/>
                  </a:lnTo>
                  <a:lnTo>
                    <a:pt x="269170" y="236936"/>
                  </a:lnTo>
                  <a:lnTo>
                    <a:pt x="286826" y="202801"/>
                  </a:lnTo>
                  <a:close/>
                </a:path>
                <a:path w="298450" h="298450">
                  <a:moveTo>
                    <a:pt x="111142" y="203183"/>
                  </a:moveTo>
                  <a:lnTo>
                    <a:pt x="89245" y="203183"/>
                  </a:lnTo>
                  <a:lnTo>
                    <a:pt x="91324" y="213608"/>
                  </a:lnTo>
                  <a:lnTo>
                    <a:pt x="93994" y="223888"/>
                  </a:lnTo>
                  <a:lnTo>
                    <a:pt x="97247" y="233998"/>
                  </a:lnTo>
                  <a:lnTo>
                    <a:pt x="101076" y="243914"/>
                  </a:lnTo>
                  <a:lnTo>
                    <a:pt x="125590" y="243914"/>
                  </a:lnTo>
                  <a:lnTo>
                    <a:pt x="121680" y="236936"/>
                  </a:lnTo>
                  <a:lnTo>
                    <a:pt x="115970" y="221864"/>
                  </a:lnTo>
                  <a:lnTo>
                    <a:pt x="111142" y="203183"/>
                  </a:lnTo>
                  <a:close/>
                </a:path>
                <a:path w="298450" h="298450">
                  <a:moveTo>
                    <a:pt x="107888" y="114530"/>
                  </a:moveTo>
                  <a:lnTo>
                    <a:pt x="84702" y="156574"/>
                  </a:lnTo>
                  <a:lnTo>
                    <a:pt x="84887" y="161937"/>
                  </a:lnTo>
                  <a:lnTo>
                    <a:pt x="293206" y="178158"/>
                  </a:lnTo>
                  <a:lnTo>
                    <a:pt x="293227" y="178030"/>
                  </a:lnTo>
                  <a:lnTo>
                    <a:pt x="107290" y="178030"/>
                  </a:lnTo>
                  <a:lnTo>
                    <a:pt x="106696" y="171112"/>
                  </a:lnTo>
                  <a:lnTo>
                    <a:pt x="106256" y="163959"/>
                  </a:lnTo>
                  <a:lnTo>
                    <a:pt x="105982" y="156574"/>
                  </a:lnTo>
                  <a:lnTo>
                    <a:pt x="106009" y="140335"/>
                  </a:lnTo>
                  <a:lnTo>
                    <a:pt x="106380" y="131718"/>
                  </a:lnTo>
                  <a:lnTo>
                    <a:pt x="107007" y="123114"/>
                  </a:lnTo>
                  <a:lnTo>
                    <a:pt x="107888" y="114530"/>
                  </a:lnTo>
                  <a:close/>
                </a:path>
                <a:path w="298450" h="298450">
                  <a:moveTo>
                    <a:pt x="208414" y="114147"/>
                  </a:moveTo>
                  <a:lnTo>
                    <a:pt x="186959" y="114147"/>
                  </a:lnTo>
                  <a:lnTo>
                    <a:pt x="187931" y="122933"/>
                  </a:lnTo>
                  <a:lnTo>
                    <a:pt x="188619" y="131520"/>
                  </a:lnTo>
                  <a:lnTo>
                    <a:pt x="189050" y="140335"/>
                  </a:lnTo>
                  <a:lnTo>
                    <a:pt x="189088" y="156574"/>
                  </a:lnTo>
                  <a:lnTo>
                    <a:pt x="188840" y="161937"/>
                  </a:lnTo>
                  <a:lnTo>
                    <a:pt x="188747" y="163959"/>
                  </a:lnTo>
                  <a:lnTo>
                    <a:pt x="188272" y="170723"/>
                  </a:lnTo>
                  <a:lnTo>
                    <a:pt x="187651" y="177903"/>
                  </a:lnTo>
                  <a:lnTo>
                    <a:pt x="187640" y="178030"/>
                  </a:lnTo>
                  <a:lnTo>
                    <a:pt x="293227" y="178030"/>
                  </a:lnTo>
                  <a:lnTo>
                    <a:pt x="293247" y="177903"/>
                  </a:lnTo>
                  <a:lnTo>
                    <a:pt x="209004" y="177903"/>
                  </a:lnTo>
                  <a:lnTo>
                    <a:pt x="209533" y="171112"/>
                  </a:lnTo>
                  <a:lnTo>
                    <a:pt x="209936" y="163959"/>
                  </a:lnTo>
                  <a:lnTo>
                    <a:pt x="210190" y="156574"/>
                  </a:lnTo>
                  <a:lnTo>
                    <a:pt x="210162" y="140335"/>
                  </a:lnTo>
                  <a:lnTo>
                    <a:pt x="209817" y="131718"/>
                  </a:lnTo>
                  <a:lnTo>
                    <a:pt x="209245" y="123114"/>
                  </a:lnTo>
                  <a:lnTo>
                    <a:pt x="208449" y="114530"/>
                  </a:lnTo>
                  <a:lnTo>
                    <a:pt x="208414" y="114147"/>
                  </a:lnTo>
                  <a:close/>
                </a:path>
                <a:path w="298450" h="298450">
                  <a:moveTo>
                    <a:pt x="292280" y="114019"/>
                  </a:moveTo>
                  <a:lnTo>
                    <a:pt x="249435" y="114019"/>
                  </a:lnTo>
                  <a:lnTo>
                    <a:pt x="253603" y="129729"/>
                  </a:lnTo>
                  <a:lnTo>
                    <a:pt x="255305" y="145797"/>
                  </a:lnTo>
                  <a:lnTo>
                    <a:pt x="254532" y="161937"/>
                  </a:lnTo>
                  <a:lnTo>
                    <a:pt x="251271" y="177903"/>
                  </a:lnTo>
                  <a:lnTo>
                    <a:pt x="293247" y="177903"/>
                  </a:lnTo>
                  <a:lnTo>
                    <a:pt x="297916" y="148961"/>
                  </a:lnTo>
                  <a:lnTo>
                    <a:pt x="292362" y="114530"/>
                  </a:lnTo>
                  <a:lnTo>
                    <a:pt x="292280" y="114019"/>
                  </a:lnTo>
                  <a:close/>
                </a:path>
                <a:path w="298450" h="298450">
                  <a:moveTo>
                    <a:pt x="125738" y="53626"/>
                  </a:moveTo>
                  <a:lnTo>
                    <a:pt x="101246" y="53626"/>
                  </a:lnTo>
                  <a:lnTo>
                    <a:pt x="97799" y="62334"/>
                  </a:lnTo>
                  <a:lnTo>
                    <a:pt x="94823" y="71209"/>
                  </a:lnTo>
                  <a:lnTo>
                    <a:pt x="92438" y="79817"/>
                  </a:lnTo>
                  <a:lnTo>
                    <a:pt x="92324" y="80229"/>
                  </a:lnTo>
                  <a:lnTo>
                    <a:pt x="90301" y="89412"/>
                  </a:lnTo>
                  <a:lnTo>
                    <a:pt x="112174" y="89412"/>
                  </a:lnTo>
                  <a:lnTo>
                    <a:pt x="117018" y="72361"/>
                  </a:lnTo>
                  <a:lnTo>
                    <a:pt x="122461" y="59117"/>
                  </a:lnTo>
                  <a:lnTo>
                    <a:pt x="122579" y="58831"/>
                  </a:lnTo>
                  <a:lnTo>
                    <a:pt x="125738" y="53626"/>
                  </a:lnTo>
                  <a:close/>
                </a:path>
                <a:path w="298450" h="298450">
                  <a:moveTo>
                    <a:pt x="250747" y="42560"/>
                  </a:moveTo>
                  <a:lnTo>
                    <a:pt x="152572" y="42560"/>
                  </a:lnTo>
                  <a:lnTo>
                    <a:pt x="157870" y="42879"/>
                  </a:lnTo>
                  <a:lnTo>
                    <a:pt x="157164" y="42879"/>
                  </a:lnTo>
                  <a:lnTo>
                    <a:pt x="182661" y="89412"/>
                  </a:lnTo>
                  <a:lnTo>
                    <a:pt x="204544" y="89412"/>
                  </a:lnTo>
                  <a:lnTo>
                    <a:pt x="202513" y="80229"/>
                  </a:lnTo>
                  <a:lnTo>
                    <a:pt x="202422" y="79817"/>
                  </a:lnTo>
                  <a:lnTo>
                    <a:pt x="199760" y="70411"/>
                  </a:lnTo>
                  <a:lnTo>
                    <a:pt x="196560" y="61177"/>
                  </a:lnTo>
                  <a:lnTo>
                    <a:pt x="192832" y="52136"/>
                  </a:lnTo>
                  <a:lnTo>
                    <a:pt x="260325" y="52136"/>
                  </a:lnTo>
                  <a:lnTo>
                    <a:pt x="250747" y="42560"/>
                  </a:lnTo>
                  <a:close/>
                </a:path>
                <a:path w="298450" h="298450">
                  <a:moveTo>
                    <a:pt x="260325" y="52136"/>
                  </a:moveTo>
                  <a:lnTo>
                    <a:pt x="192832" y="52136"/>
                  </a:lnTo>
                  <a:lnTo>
                    <a:pt x="205695" y="59117"/>
                  </a:lnTo>
                  <a:lnTo>
                    <a:pt x="217427" y="67737"/>
                  </a:lnTo>
                  <a:lnTo>
                    <a:pt x="227883" y="77867"/>
                  </a:lnTo>
                  <a:lnTo>
                    <a:pt x="236944" y="89412"/>
                  </a:lnTo>
                  <a:lnTo>
                    <a:pt x="283876" y="89412"/>
                  </a:lnTo>
                  <a:lnTo>
                    <a:pt x="269272" y="61177"/>
                  </a:lnTo>
                  <a:lnTo>
                    <a:pt x="269170" y="60980"/>
                  </a:lnTo>
                  <a:lnTo>
                    <a:pt x="260325" y="52136"/>
                  </a:lnTo>
                  <a:close/>
                </a:path>
              </a:pathLst>
            </a:custGeom>
            <a:solidFill>
              <a:srgbClr val="1D1D1B"/>
            </a:solidFill>
          </p:spPr>
          <p:txBody>
            <a:bodyPr wrap="square" lIns="0" tIns="0" rIns="0" bIns="0" rtlCol="0"/>
            <a:lstStyle/>
            <a:p>
              <a:endParaRPr/>
            </a:p>
          </p:txBody>
        </p:sp>
      </p:grpSp>
      <p:sp>
        <p:nvSpPr>
          <p:cNvPr id="8" name="object 8"/>
          <p:cNvSpPr txBox="1"/>
          <p:nvPr/>
        </p:nvSpPr>
        <p:spPr>
          <a:xfrm>
            <a:off x="11628501" y="6449475"/>
            <a:ext cx="110489" cy="196215"/>
          </a:xfrm>
          <a:prstGeom prst="rect">
            <a:avLst/>
          </a:prstGeom>
        </p:spPr>
        <p:txBody>
          <a:bodyPr vert="horz" wrap="square" lIns="0" tIns="0" rIns="0" bIns="0" rtlCol="0">
            <a:spAutoFit/>
          </a:bodyPr>
          <a:lstStyle/>
          <a:p>
            <a:pPr marL="12700">
              <a:lnSpc>
                <a:spcPts val="1425"/>
              </a:lnSpc>
            </a:pPr>
            <a:r>
              <a:rPr sz="1200" spc="-50">
                <a:solidFill>
                  <a:srgbClr val="768592"/>
                </a:solidFill>
                <a:latin typeface="Arial"/>
                <a:cs typeface="Arial"/>
              </a:rPr>
              <a:t>5</a:t>
            </a:r>
            <a:endParaRPr sz="1200">
              <a:latin typeface="Arial"/>
              <a:cs typeface="Arial"/>
            </a:endParaRPr>
          </a:p>
        </p:txBody>
      </p:sp>
    </p:spTree>
    <p:extLst>
      <p:ext uri="{BB962C8B-B14F-4D97-AF65-F5344CB8AC3E}">
        <p14:creationId xmlns:p14="http://schemas.microsoft.com/office/powerpoint/2010/main" val="149006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oline Day, NHS England&#10;">
            <a:extLst>
              <a:ext uri="{FF2B5EF4-FFF2-40B4-BE49-F238E27FC236}">
                <a16:creationId xmlns:a16="http://schemas.microsoft.com/office/drawing/2014/main" id="{6C632EDD-8830-C685-EC4A-4BFC2A8C0733}"/>
              </a:ext>
            </a:extLst>
          </p:cNvPr>
          <p:cNvPicPr>
            <a:picLocks noChangeAspect="1"/>
          </p:cNvPicPr>
          <p:nvPr/>
        </p:nvPicPr>
        <p:blipFill rotWithShape="1">
          <a:blip r:embed="rId2">
            <a:extLst>
              <a:ext uri="{28A0092B-C50C-407E-A947-70E740481C1C}">
                <a14:useLocalDpi xmlns:a14="http://schemas.microsoft.com/office/drawing/2010/main" val="0"/>
              </a:ext>
            </a:extLst>
          </a:blip>
          <a:srcRect l="21315" t="-1" r="14073" b="19539"/>
          <a:stretch/>
        </p:blipFill>
        <p:spPr>
          <a:xfrm>
            <a:off x="368592" y="2476500"/>
            <a:ext cx="1529737" cy="1905000"/>
          </a:xfrm>
          <a:prstGeom prst="rect">
            <a:avLst/>
          </a:prstGeom>
        </p:spPr>
      </p:pic>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28</a:t>
            </a:fld>
            <a:endParaRPr lang="en-GB"/>
          </a:p>
        </p:txBody>
      </p:sp>
      <p:sp>
        <p:nvSpPr>
          <p:cNvPr id="2" name="Footer Placeholder 4">
            <a:extLst>
              <a:ext uri="{FF2B5EF4-FFF2-40B4-BE49-F238E27FC236}">
                <a16:creationId xmlns:a16="http://schemas.microsoft.com/office/drawing/2014/main" id="{B4F53439-02D2-9812-4B8E-12142E01FAA0}"/>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
        <p:nvSpPr>
          <p:cNvPr id="10" name="Title 9">
            <a:extLst>
              <a:ext uri="{FF2B5EF4-FFF2-40B4-BE49-F238E27FC236}">
                <a16:creationId xmlns:a16="http://schemas.microsoft.com/office/drawing/2014/main" id="{276E8C4E-6BB4-8DA5-5F70-E1A11C3FD88B}"/>
              </a:ext>
            </a:extLst>
          </p:cNvPr>
          <p:cNvSpPr txBox="1">
            <a:spLocks noGrp="1"/>
          </p:cNvSpPr>
          <p:nvPr>
            <p:ph type="title" idx="4294967295"/>
          </p:nvPr>
        </p:nvSpPr>
        <p:spPr>
          <a:xfrm>
            <a:off x="2307266" y="2476500"/>
            <a:ext cx="6331908" cy="21852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2800" b="1" i="0" u="none" strike="noStrike" kern="1200" cap="none" spc="0" normalizeH="0" baseline="0" noProof="0" dirty="0">
                <a:ln>
                  <a:noFill/>
                </a:ln>
                <a:solidFill>
                  <a:srgbClr val="7030A0"/>
                </a:solidFill>
                <a:effectLst/>
                <a:uLnTx/>
                <a:uFillTx/>
                <a:latin typeface="Century Gothic" panose="020F0302020204030204"/>
                <a:ea typeface="+mj-ea"/>
                <a:cs typeface="+mj-cs"/>
              </a:rPr>
              <a:t>Caroline Day</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j-ea"/>
                <a:cs typeface="+mj-cs"/>
              </a:rPr>
              <a:t>Programme Manager – Implementation Support,</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j-ea"/>
                <a:cs typeface="+mj-cs"/>
              </a:rPr>
              <a:t>East of England and South West Regional Lead</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j-ea"/>
                <a:cs typeface="+mj-cs"/>
              </a:rPr>
              <a:t>Digitising Social Care Programme </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Century Gothic" panose="020F0302020204030204"/>
                <a:ea typeface="+mj-ea"/>
                <a:cs typeface="+mj-cs"/>
              </a:rPr>
              <a:t>NHS Transformation Directorate</a:t>
            </a:r>
          </a:p>
          <a:p>
            <a:pPr marL="0" marR="0" lvl="0" indent="0" algn="l" defTabSz="914400" rtl="0" eaLnBrk="1" fontAlgn="auto" latinLnBrk="0" hangingPunct="1">
              <a:lnSpc>
                <a:spcPct val="100000"/>
              </a:lnSpc>
              <a:spcBef>
                <a:spcPct val="20000"/>
              </a:spcBef>
              <a:spcAft>
                <a:spcPts val="0"/>
              </a:spcAft>
              <a:buClr>
                <a:srgbClr val="106FB8"/>
              </a:buClr>
              <a:buSzTx/>
              <a:buFont typeface="Arial" panose="020B0604020202020204" pitchFamily="34" charset="0"/>
              <a:buNone/>
              <a:tabLst/>
              <a:defRPr/>
            </a:pPr>
            <a:r>
              <a:rPr kumimoji="0" lang="en-GB" sz="1800" b="1" i="0" u="none" strike="noStrike" kern="1200" cap="none" spc="0" normalizeH="0" baseline="0" noProof="0" dirty="0">
                <a:ln>
                  <a:noFill/>
                </a:ln>
                <a:solidFill>
                  <a:srgbClr val="00A198"/>
                </a:solidFill>
                <a:effectLst/>
                <a:uLnTx/>
                <a:uFillTx/>
                <a:latin typeface="Century Gothic" panose="020F0302020204030204"/>
                <a:ea typeface="+mj-ea"/>
                <a:cs typeface="+mj-cs"/>
              </a:rPr>
              <a:t>NHS England</a:t>
            </a: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61170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E9FBF-30CD-040B-00C9-424BC9F1C4C7}"/>
              </a:ext>
            </a:extLst>
          </p:cNvPr>
          <p:cNvSpPr>
            <a:spLocks noGrp="1"/>
          </p:cNvSpPr>
          <p:nvPr>
            <p:ph type="title"/>
          </p:nvPr>
        </p:nvSpPr>
        <p:spPr>
          <a:xfrm>
            <a:off x="428705" y="922278"/>
            <a:ext cx="7568182" cy="3328606"/>
          </a:xfrm>
        </p:spPr>
        <p:txBody>
          <a:bodyPr/>
          <a:lstStyle/>
          <a:p>
            <a:pPr>
              <a:lnSpc>
                <a:spcPct val="100000"/>
              </a:lnSpc>
              <a:spcBef>
                <a:spcPts val="0"/>
              </a:spcBef>
            </a:pPr>
            <a:r>
              <a:rPr lang="en-GB" dirty="0">
                <a:cs typeface="Arial"/>
              </a:rPr>
              <a:t>Digitising Social Care Programme</a:t>
            </a:r>
          </a:p>
        </p:txBody>
      </p:sp>
      <p:sp>
        <p:nvSpPr>
          <p:cNvPr id="3" name="Text Placeholder 2">
            <a:extLst>
              <a:ext uri="{FF2B5EF4-FFF2-40B4-BE49-F238E27FC236}">
                <a16:creationId xmlns:a16="http://schemas.microsoft.com/office/drawing/2014/main" id="{4FF853AB-30E5-4260-D1A0-361DBB280DEA}"/>
              </a:ext>
            </a:extLst>
          </p:cNvPr>
          <p:cNvSpPr>
            <a:spLocks noGrp="1"/>
          </p:cNvSpPr>
          <p:nvPr>
            <p:ph type="body" idx="1"/>
          </p:nvPr>
        </p:nvSpPr>
        <p:spPr>
          <a:xfrm>
            <a:off x="422055" y="4692478"/>
            <a:ext cx="7574832" cy="1315561"/>
          </a:xfrm>
        </p:spPr>
        <p:txBody>
          <a:bodyPr/>
          <a:lstStyle/>
          <a:p>
            <a:r>
              <a:rPr lang="en-US" sz="3600" dirty="0"/>
              <a:t>September 2024</a:t>
            </a:r>
          </a:p>
        </p:txBody>
      </p:sp>
    </p:spTree>
    <p:extLst>
      <p:ext uri="{BB962C8B-B14F-4D97-AF65-F5344CB8AC3E}">
        <p14:creationId xmlns:p14="http://schemas.microsoft.com/office/powerpoint/2010/main" val="347696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2E3D7-43CC-C0E1-7C5B-FC42E7FA2FF1}"/>
              </a:ext>
            </a:extLst>
          </p:cNvPr>
          <p:cNvSpPr>
            <a:spLocks noGrp="1"/>
          </p:cNvSpPr>
          <p:nvPr>
            <p:ph type="title"/>
          </p:nvPr>
        </p:nvSpPr>
        <p:spPr>
          <a:xfrm>
            <a:off x="523445" y="501650"/>
            <a:ext cx="8425170" cy="1234800"/>
          </a:xfrm>
        </p:spPr>
        <p:txBody>
          <a:bodyPr anchor="ctr">
            <a:normAutofit/>
          </a:bodyPr>
          <a:lstStyle/>
          <a:p>
            <a:r>
              <a:rPr lang="en-US" sz="4000" dirty="0">
                <a:solidFill>
                  <a:srgbClr val="7030A0"/>
                </a:solidFill>
              </a:rPr>
              <a:t>Welcome</a:t>
            </a:r>
            <a:br>
              <a:rPr lang="en-GB" sz="4000" dirty="0">
                <a:solidFill>
                  <a:srgbClr val="7030A0"/>
                </a:solidFill>
              </a:rPr>
            </a:br>
            <a:endParaRPr lang="en-US" sz="4000" dirty="0">
              <a:solidFill>
                <a:srgbClr val="7030A0"/>
              </a:solidFill>
            </a:endParaRPr>
          </a:p>
        </p:txBody>
      </p:sp>
      <p:sp>
        <p:nvSpPr>
          <p:cNvPr id="11" name="TextBox 10">
            <a:extLst>
              <a:ext uri="{FF2B5EF4-FFF2-40B4-BE49-F238E27FC236}">
                <a16:creationId xmlns:a16="http://schemas.microsoft.com/office/drawing/2014/main" id="{B6E242BF-A6E2-CBB4-BD11-56A8066A4818}"/>
              </a:ext>
            </a:extLst>
          </p:cNvPr>
          <p:cNvSpPr txBox="1"/>
          <p:nvPr/>
        </p:nvSpPr>
        <p:spPr>
          <a:xfrm>
            <a:off x="523445" y="1531282"/>
            <a:ext cx="11035509" cy="9202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defTabSz="622300">
              <a:spcBef>
                <a:spcPct val="0"/>
              </a:spcBef>
              <a:spcAft>
                <a:spcPct val="35000"/>
              </a:spcAft>
            </a:pPr>
            <a:r>
              <a:rPr lang="en-GB" b="0" i="0" kern="1200"/>
              <a:t>This conference is a unique forum connecting social care with NHS Digital, NHS England (NHSE), Integrated Care Board (ICB), decision-makers, health services and healthcare organisations to:</a:t>
            </a:r>
            <a:endParaRPr lang="en-US" kern="1200"/>
          </a:p>
        </p:txBody>
      </p:sp>
      <p:graphicFrame>
        <p:nvGraphicFramePr>
          <p:cNvPr id="7" name="Content Placeholder 1" descr="Share knowledge and good practice in digital transformation, leadership, management and service delivery&#10;Exchange new ideas and innovations&#10;Network with colleagues, system providers, regulator, NHSE, and professionals from across the healthcare community&#10;Showcase DiSC accomplishments and share future plans &#10;Listen to your peers' experiences of using digital technology &#10;Share your experiences, views, and requirements   &#10;">
            <a:extLst>
              <a:ext uri="{FF2B5EF4-FFF2-40B4-BE49-F238E27FC236}">
                <a16:creationId xmlns:a16="http://schemas.microsoft.com/office/drawing/2014/main" id="{7DF7E203-3FA9-C98B-E2F2-202393B4C88A}"/>
              </a:ext>
            </a:extLst>
          </p:cNvPr>
          <p:cNvGraphicFramePr>
            <a:graphicFrameLocks noGrp="1"/>
          </p:cNvGraphicFramePr>
          <p:nvPr>
            <p:ph idx="1"/>
          </p:nvPr>
        </p:nvGraphicFramePr>
        <p:xfrm>
          <a:off x="523445" y="2451513"/>
          <a:ext cx="11172331" cy="36343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Rounded Corners 5">
            <a:extLst>
              <a:ext uri="{FF2B5EF4-FFF2-40B4-BE49-F238E27FC236}">
                <a16:creationId xmlns:a16="http://schemas.microsoft.com/office/drawing/2014/main" id="{96CA357C-5FBA-382A-5E67-5422E216FCCA}"/>
              </a:ext>
            </a:extLst>
          </p:cNvPr>
          <p:cNvSpPr/>
          <p:nvPr/>
        </p:nvSpPr>
        <p:spPr>
          <a:xfrm>
            <a:off x="523446" y="6321713"/>
            <a:ext cx="8534830" cy="365125"/>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Health and Safety – Fire alarms // Toilets // Facilities // Feedback</a:t>
            </a:r>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3</a:t>
            </a:fld>
            <a:endParaRPr lang="en-GB"/>
          </a:p>
        </p:txBody>
      </p:sp>
    </p:spTree>
    <p:extLst>
      <p:ext uri="{BB962C8B-B14F-4D97-AF65-F5344CB8AC3E}">
        <p14:creationId xmlns:p14="http://schemas.microsoft.com/office/powerpoint/2010/main" val="4096914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703AD91-8031-D487-9D6C-7B2DD169310F}"/>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A188"/>
                </a:solidFill>
                <a:effectLst/>
                <a:uLnTx/>
                <a:uFillTx/>
                <a:latin typeface="Arial" panose="020B0604020202020204" pitchFamily="34" charset="0"/>
                <a:ea typeface="+mn-ea"/>
                <a:cs typeface="Arial" panose="020B0604020202020204" pitchFamily="34" charset="0"/>
              </a:rPr>
              <a:t>Digitising Social Care</a:t>
            </a:r>
            <a:endParaRPr kumimoji="0" lang="en-GB" sz="1200" b="0" i="0" u="none" strike="noStrike" kern="1200" cap="none" spc="0" normalizeH="0" baseline="0" noProof="0" dirty="0">
              <a:ln>
                <a:noFill/>
              </a:ln>
              <a:solidFill>
                <a:srgbClr val="00A188"/>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13EC4628-42F7-D61E-2EAD-E045690E7D7C}"/>
              </a:ext>
            </a:extLst>
          </p:cNvPr>
          <p:cNvSpPr txBox="1"/>
          <p:nvPr/>
        </p:nvSpPr>
        <p:spPr>
          <a:xfrm>
            <a:off x="351785" y="4076484"/>
            <a:ext cx="8410249" cy="958660"/>
          </a:xfrm>
          <a:prstGeom prst="rect">
            <a:avLst/>
          </a:prstGeom>
          <a:noFill/>
        </p:spPr>
        <p:txBody>
          <a:bodyPr wrap="square" lIns="91440" tIns="45720" rIns="91440" bIns="45720" rtlCol="0" anchor="t">
            <a:spAutoFit/>
          </a:bodyPr>
          <a:lstStyle/>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lang="en-GB" sz="2000" dirty="0">
                <a:solidFill>
                  <a:schemeClr val="tx2">
                    <a:lumMod val="75000"/>
                  </a:schemeClr>
                </a:solidFill>
                <a:latin typeface="Arial" panose="020B0604020202020204"/>
              </a:rPr>
              <a:t>Help</a:t>
            </a:r>
            <a:r>
              <a:rPr kumimoji="0" lang="en-GB" sz="2000" b="0" i="0" u="none" strike="noStrike" kern="1200" cap="none" spc="0" normalizeH="0" baseline="0" noProof="0" dirty="0">
                <a:ln>
                  <a:noFill/>
                </a:ln>
                <a:solidFill>
                  <a:schemeClr val="tx2">
                    <a:lumMod val="75000"/>
                  </a:schemeClr>
                </a:solidFill>
                <a:effectLst/>
                <a:uLnTx/>
                <a:uFillTx/>
                <a:latin typeface="Arial" panose="020B0604020202020204"/>
              </a:rPr>
              <a:t> care providers to </a:t>
            </a:r>
            <a:r>
              <a:rPr kumimoji="0" lang="en-GB" sz="2000" b="1" i="0" u="none" strike="noStrike" kern="1200" cap="none" spc="0" normalizeH="0" baseline="0" noProof="0" dirty="0">
                <a:ln>
                  <a:noFill/>
                </a:ln>
                <a:solidFill>
                  <a:schemeClr val="tx2">
                    <a:lumMod val="75000"/>
                  </a:schemeClr>
                </a:solidFill>
                <a:effectLst/>
                <a:uLnTx/>
                <a:uFillTx/>
                <a:latin typeface="Arial" panose="020B0604020202020204"/>
              </a:rPr>
              <a:t>boost their digital readiness</a:t>
            </a:r>
            <a:r>
              <a:rPr kumimoji="0" lang="en-GB" sz="2000" b="0" i="0" u="none" strike="noStrike" kern="1200" cap="none" spc="0" normalizeH="0" baseline="0" noProof="0" dirty="0">
                <a:ln>
                  <a:noFill/>
                </a:ln>
                <a:solidFill>
                  <a:schemeClr val="tx2">
                    <a:lumMod val="75000"/>
                  </a:schemeClr>
                </a:solidFill>
                <a:effectLst/>
                <a:uLnTx/>
                <a:uFillTx/>
                <a:latin typeface="Arial" panose="020B0604020202020204"/>
              </a:rPr>
              <a:t>, including digital skills, connectivity and cyber security.</a:t>
            </a:r>
            <a:endParaRPr kumimoji="0" lang="en-GB" sz="2000" b="0" i="0" u="none" strike="noStrike" kern="1200" cap="none" spc="0" normalizeH="0" baseline="0" noProof="0" dirty="0">
              <a:ln>
                <a:noFill/>
              </a:ln>
              <a:solidFill>
                <a:schemeClr val="tx2">
                  <a:lumMod val="75000"/>
                </a:schemeClr>
              </a:solidFill>
              <a:effectLst/>
              <a:uLnTx/>
              <a:uFillTx/>
              <a:latin typeface="Arial" panose="020B0604020202020204"/>
              <a:cs typeface="Arial"/>
            </a:endParaRPr>
          </a:p>
        </p:txBody>
      </p:sp>
      <p:sp>
        <p:nvSpPr>
          <p:cNvPr id="8" name="Title 20">
            <a:extLst>
              <a:ext uri="{FF2B5EF4-FFF2-40B4-BE49-F238E27FC236}">
                <a16:creationId xmlns:a16="http://schemas.microsoft.com/office/drawing/2014/main" id="{B73B21EA-DF97-16F0-A001-EF6D2823F3C6}"/>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Programme Objectives</a:t>
            </a:r>
          </a:p>
        </p:txBody>
      </p:sp>
      <p:pic>
        <p:nvPicPr>
          <p:cNvPr id="3" name="Picture 2">
            <a:extLst>
              <a:ext uri="{FF2B5EF4-FFF2-40B4-BE49-F238E27FC236}">
                <a16:creationId xmlns:a16="http://schemas.microsoft.com/office/drawing/2014/main" id="{3ED20708-C47C-A441-39A5-46E46D3053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064902" y="3063239"/>
            <a:ext cx="2691710" cy="2831539"/>
          </a:xfrm>
          <a:prstGeom prst="rect">
            <a:avLst/>
          </a:prstGeom>
        </p:spPr>
      </p:pic>
      <p:sp>
        <p:nvSpPr>
          <p:cNvPr id="2" name="TextBox 1">
            <a:extLst>
              <a:ext uri="{FF2B5EF4-FFF2-40B4-BE49-F238E27FC236}">
                <a16:creationId xmlns:a16="http://schemas.microsoft.com/office/drawing/2014/main" id="{9761DE4A-6AE0-E6F7-D8AC-AA5BF6EFB729}"/>
              </a:ext>
            </a:extLst>
          </p:cNvPr>
          <p:cNvSpPr txBox="1"/>
          <p:nvPr/>
        </p:nvSpPr>
        <p:spPr>
          <a:xfrm>
            <a:off x="351785" y="2794489"/>
            <a:ext cx="8410249" cy="958660"/>
          </a:xfrm>
          <a:prstGeom prst="rect">
            <a:avLst/>
          </a:prstGeom>
          <a:noFill/>
        </p:spPr>
        <p:txBody>
          <a:bodyPr wrap="square" lIns="91440" tIns="45720" rIns="91440" bIns="45720" rtlCol="0" anchor="t">
            <a:spAutoFit/>
          </a:bodyPr>
          <a:lstStyle/>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en-GB" sz="2000" b="1"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Test, evaluate and scale care technologies </a:t>
            </a:r>
            <a:r>
              <a:rPr kumimoji="0" lang="en-GB" sz="2000" b="0" i="0" u="none" strike="noStrike" kern="1200" cap="none" spc="0" normalizeH="0" baseline="0" noProof="0" dirty="0">
                <a:ln>
                  <a:noFill/>
                </a:ln>
                <a:solidFill>
                  <a:schemeClr val="tx2">
                    <a:lumMod val="75000"/>
                  </a:schemeClr>
                </a:solidFill>
                <a:effectLst/>
                <a:uLnTx/>
                <a:uFillTx/>
                <a:latin typeface="Arial" panose="020B0604020202020204"/>
                <a:ea typeface="+mn-ea"/>
                <a:cs typeface="+mn-cs"/>
              </a:rPr>
              <a:t>based on local priorities, building the evidence base for future investment.</a:t>
            </a:r>
          </a:p>
        </p:txBody>
      </p:sp>
      <p:sp>
        <p:nvSpPr>
          <p:cNvPr id="4" name="TextBox 3">
            <a:extLst>
              <a:ext uri="{FF2B5EF4-FFF2-40B4-BE49-F238E27FC236}">
                <a16:creationId xmlns:a16="http://schemas.microsoft.com/office/drawing/2014/main" id="{54FD5A46-BC79-6653-73C0-EBBAA1B2B8DA}"/>
              </a:ext>
            </a:extLst>
          </p:cNvPr>
          <p:cNvSpPr txBox="1"/>
          <p:nvPr/>
        </p:nvSpPr>
        <p:spPr>
          <a:xfrm>
            <a:off x="351785" y="1974158"/>
            <a:ext cx="8410249" cy="496996"/>
          </a:xfrm>
          <a:prstGeom prst="rect">
            <a:avLst/>
          </a:prstGeom>
          <a:noFill/>
        </p:spPr>
        <p:txBody>
          <a:bodyPr wrap="square" lIns="91440" tIns="45720" rIns="91440" bIns="45720" rtlCol="0" anchor="t">
            <a:spAutoFit/>
          </a:bodyPr>
          <a:lstStyle/>
          <a:p>
            <a:pPr marL="457200" marR="0" lvl="0"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lang="en-GB" sz="2000" dirty="0">
                <a:solidFill>
                  <a:schemeClr val="tx2">
                    <a:lumMod val="75000"/>
                  </a:schemeClr>
                </a:solidFill>
                <a:latin typeface="Arial" panose="020B0604020202020204"/>
              </a:rPr>
              <a:t>D</a:t>
            </a:r>
            <a:r>
              <a:rPr kumimoji="0" lang="en-GB" sz="2000" b="0" i="0" u="none" strike="noStrike" kern="1200" cap="none" spc="0" normalizeH="0" baseline="0" noProof="0" dirty="0">
                <a:ln>
                  <a:noFill/>
                </a:ln>
                <a:solidFill>
                  <a:schemeClr val="tx2">
                    <a:lumMod val="75000"/>
                  </a:schemeClr>
                </a:solidFill>
                <a:effectLst/>
                <a:uLnTx/>
                <a:uFillTx/>
                <a:latin typeface="Arial" panose="020B0604020202020204"/>
              </a:rPr>
              <a:t>rive the rapid adoption of </a:t>
            </a:r>
            <a:r>
              <a:rPr kumimoji="0" lang="en-GB" sz="2000" b="1" i="0" u="none" strike="noStrike" kern="1200" cap="none" spc="0" normalizeH="0" baseline="0" noProof="0" dirty="0">
                <a:ln>
                  <a:noFill/>
                </a:ln>
                <a:solidFill>
                  <a:schemeClr val="tx2">
                    <a:lumMod val="75000"/>
                  </a:schemeClr>
                </a:solidFill>
                <a:effectLst/>
                <a:uLnTx/>
                <a:uFillTx/>
                <a:latin typeface="Arial" panose="020B0604020202020204"/>
              </a:rPr>
              <a:t>digital social care records</a:t>
            </a:r>
            <a:r>
              <a:rPr kumimoji="0" lang="en-GB" sz="2000" b="0" i="0" u="none" strike="noStrike" kern="1200" cap="none" spc="0" normalizeH="0" baseline="0" noProof="0" dirty="0">
                <a:ln>
                  <a:noFill/>
                </a:ln>
                <a:solidFill>
                  <a:schemeClr val="tx2">
                    <a:lumMod val="75000"/>
                  </a:schemeClr>
                </a:solidFill>
                <a:effectLst/>
                <a:uLnTx/>
                <a:uFillTx/>
                <a:latin typeface="Arial" panose="020B0604020202020204"/>
              </a:rPr>
              <a:t>. </a:t>
            </a:r>
            <a:endParaRPr kumimoji="0" lang="en-GB" sz="2000" b="0" i="0" u="none" strike="noStrike" kern="1200" cap="none" spc="0" normalizeH="0" baseline="0" noProof="0" dirty="0">
              <a:ln>
                <a:noFill/>
              </a:ln>
              <a:solidFill>
                <a:schemeClr val="tx2">
                  <a:lumMod val="75000"/>
                </a:schemeClr>
              </a:solidFill>
              <a:effectLst/>
              <a:uLnTx/>
              <a:uFillTx/>
              <a:latin typeface="Arial" panose="020B0604020202020204"/>
              <a:cs typeface="Arial"/>
            </a:endParaRPr>
          </a:p>
        </p:txBody>
      </p:sp>
    </p:spTree>
    <p:extLst>
      <p:ext uri="{BB962C8B-B14F-4D97-AF65-F5344CB8AC3E}">
        <p14:creationId xmlns:p14="http://schemas.microsoft.com/office/powerpoint/2010/main" val="1455405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205B123-4E05-4694-A9D0-DEBE8E2D1DEA}"/>
              </a:ext>
            </a:extLst>
          </p:cNvPr>
          <p:cNvSpPr>
            <a:spLocks noGrp="1"/>
          </p:cNvSpPr>
          <p:nvPr>
            <p:ph type="ftr" sz="quarter" idx="11"/>
          </p:nvPr>
        </p:nvSpPr>
        <p:spPr/>
        <p:txBody>
          <a:bodyPr/>
          <a:lstStyle/>
          <a:p>
            <a:r>
              <a:rPr lang="en-GB" b="1" dirty="0"/>
              <a:t>Digitising Social Care</a:t>
            </a:r>
            <a:endParaRPr lang="en-GB" dirty="0"/>
          </a:p>
        </p:txBody>
      </p:sp>
      <p:sp>
        <p:nvSpPr>
          <p:cNvPr id="4" name="Slide Number Placeholder 3">
            <a:extLst>
              <a:ext uri="{FF2B5EF4-FFF2-40B4-BE49-F238E27FC236}">
                <a16:creationId xmlns:a16="http://schemas.microsoft.com/office/drawing/2014/main" id="{3FDD2EE9-85D9-51AD-3F88-5A236B0C775C}"/>
              </a:ext>
            </a:extLst>
          </p:cNvPr>
          <p:cNvSpPr>
            <a:spLocks noGrp="1"/>
          </p:cNvSpPr>
          <p:nvPr>
            <p:ph type="sldNum" sz="quarter" idx="12"/>
          </p:nvPr>
        </p:nvSpPr>
        <p:spPr/>
        <p:txBody>
          <a:bodyPr/>
          <a:lstStyle/>
          <a:p>
            <a:fld id="{E37164D7-9B6A-1C43-ACF7-FB85B36CD2BA}" type="slidenum">
              <a:rPr lang="en-US" smtClean="0"/>
              <a:pPr/>
              <a:t>31</a:t>
            </a:fld>
            <a:endParaRPr lang="en-US" dirty="0"/>
          </a:p>
        </p:txBody>
      </p:sp>
      <p:sp>
        <p:nvSpPr>
          <p:cNvPr id="7" name="Rectangle: Rounded Corners 6">
            <a:extLst>
              <a:ext uri="{FF2B5EF4-FFF2-40B4-BE49-F238E27FC236}">
                <a16:creationId xmlns:a16="http://schemas.microsoft.com/office/drawing/2014/main" id="{A4290B33-B04A-0E94-63D5-F4AE2CF66929}"/>
              </a:ext>
              <a:ext uri="{C183D7F6-B498-43B3-948B-1728B52AA6E4}">
                <adec:decorative xmlns:adec="http://schemas.microsoft.com/office/drawing/2017/decorative" val="1"/>
              </a:ext>
            </a:extLst>
          </p:cNvPr>
          <p:cNvSpPr/>
          <p:nvPr/>
        </p:nvSpPr>
        <p:spPr>
          <a:xfrm>
            <a:off x="454068"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n w="50800">
                <a:solidFill>
                  <a:schemeClr val="bg2"/>
                </a:solidFill>
              </a:ln>
            </a:endParaRPr>
          </a:p>
        </p:txBody>
      </p:sp>
      <p:sp>
        <p:nvSpPr>
          <p:cNvPr id="30" name="Rectangle 29">
            <a:extLst>
              <a:ext uri="{FF2B5EF4-FFF2-40B4-BE49-F238E27FC236}">
                <a16:creationId xmlns:a16="http://schemas.microsoft.com/office/drawing/2014/main" id="{692C08CA-227C-F38C-6A60-C74F40000249}"/>
              </a:ext>
            </a:extLst>
          </p:cNvPr>
          <p:cNvSpPr/>
          <p:nvPr/>
        </p:nvSpPr>
        <p:spPr>
          <a:xfrm>
            <a:off x="566252" y="1729058"/>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90% reduction in stationary costs and savings of up to £120,000 per year on archive storage costs</a:t>
            </a:r>
          </a:p>
        </p:txBody>
      </p:sp>
      <p:grpSp>
        <p:nvGrpSpPr>
          <p:cNvPr id="36" name="Group 35">
            <a:extLst>
              <a:ext uri="{FF2B5EF4-FFF2-40B4-BE49-F238E27FC236}">
                <a16:creationId xmlns:a16="http://schemas.microsoft.com/office/drawing/2014/main" id="{335D222A-AFB5-6BA5-2E4C-065421E3A6E2}"/>
              </a:ext>
              <a:ext uri="{C183D7F6-B498-43B3-948B-1728B52AA6E4}">
                <adec:decorative xmlns:adec="http://schemas.microsoft.com/office/drawing/2017/decorative" val="1"/>
              </a:ext>
            </a:extLst>
          </p:cNvPr>
          <p:cNvGrpSpPr/>
          <p:nvPr/>
        </p:nvGrpSpPr>
        <p:grpSpPr>
          <a:xfrm>
            <a:off x="3347380" y="1207098"/>
            <a:ext cx="2578608" cy="3429000"/>
            <a:chOff x="3347380" y="1207098"/>
            <a:chExt cx="2578608" cy="3429000"/>
          </a:xfrm>
        </p:grpSpPr>
        <p:sp>
          <p:nvSpPr>
            <p:cNvPr id="9" name="Rectangle: Rounded Corners 8">
              <a:extLst>
                <a:ext uri="{FF2B5EF4-FFF2-40B4-BE49-F238E27FC236}">
                  <a16:creationId xmlns:a16="http://schemas.microsoft.com/office/drawing/2014/main" id="{D9CC32C9-0B99-B6E4-3941-D69E2302A82F}"/>
                </a:ext>
              </a:extLst>
            </p:cNvPr>
            <p:cNvSpPr/>
            <p:nvPr/>
          </p:nvSpPr>
          <p:spPr>
            <a:xfrm>
              <a:off x="334738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DD759298-03D9-2CB4-36AF-8919AC888EC6}"/>
                </a:ext>
              </a:extLst>
            </p:cNvPr>
            <p:cNvSpPr/>
            <p:nvPr/>
          </p:nvSpPr>
          <p:spPr>
            <a:xfrm>
              <a:off x="3447626" y="1653304"/>
              <a:ext cx="2378116" cy="2031325"/>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Initial care assessments completed in 3 days, instead of 7 days of a new resident arriving in a care home</a:t>
              </a:r>
            </a:p>
          </p:txBody>
        </p:sp>
      </p:grpSp>
      <p:grpSp>
        <p:nvGrpSpPr>
          <p:cNvPr id="37" name="Group 36">
            <a:extLst>
              <a:ext uri="{FF2B5EF4-FFF2-40B4-BE49-F238E27FC236}">
                <a16:creationId xmlns:a16="http://schemas.microsoft.com/office/drawing/2014/main" id="{F2B81A3F-9E5E-F152-75CF-A6A0C7FF9140}"/>
              </a:ext>
              <a:ext uri="{C183D7F6-B498-43B3-948B-1728B52AA6E4}">
                <adec:decorative xmlns:adec="http://schemas.microsoft.com/office/drawing/2017/decorative" val="1"/>
              </a:ext>
            </a:extLst>
          </p:cNvPr>
          <p:cNvGrpSpPr/>
          <p:nvPr/>
        </p:nvGrpSpPr>
        <p:grpSpPr>
          <a:xfrm>
            <a:off x="6197260" y="1207098"/>
            <a:ext cx="2578608" cy="3429000"/>
            <a:chOff x="6197260" y="1207098"/>
            <a:chExt cx="2578608" cy="3429000"/>
          </a:xfrm>
        </p:grpSpPr>
        <p:sp>
          <p:nvSpPr>
            <p:cNvPr id="11" name="Rectangle: Rounded Corners 10">
              <a:extLst>
                <a:ext uri="{FF2B5EF4-FFF2-40B4-BE49-F238E27FC236}">
                  <a16:creationId xmlns:a16="http://schemas.microsoft.com/office/drawing/2014/main" id="{A85EC7C6-5ED7-04C5-15FA-83F54147E598}"/>
                </a:ext>
              </a:extLst>
            </p:cNvPr>
            <p:cNvSpPr/>
            <p:nvPr/>
          </p:nvSpPr>
          <p:spPr>
            <a:xfrm>
              <a:off x="619726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AC4266FF-9163-4983-5286-C35632D21541}"/>
                </a:ext>
              </a:extLst>
            </p:cNvPr>
            <p:cNvSpPr/>
            <p:nvPr/>
          </p:nvSpPr>
          <p:spPr>
            <a:xfrm>
              <a:off x="6387871" y="1791806"/>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Time taken to review and update a resident's care plans reduced from 4 hours, to 30 minutes</a:t>
              </a:r>
            </a:p>
          </p:txBody>
        </p:sp>
      </p:grpSp>
      <p:grpSp>
        <p:nvGrpSpPr>
          <p:cNvPr id="38" name="Group 37">
            <a:extLst>
              <a:ext uri="{FF2B5EF4-FFF2-40B4-BE49-F238E27FC236}">
                <a16:creationId xmlns:a16="http://schemas.microsoft.com/office/drawing/2014/main" id="{E1561133-B3D7-CECC-13E8-5F91D78F16A7}"/>
              </a:ext>
              <a:ext uri="{C183D7F6-B498-43B3-948B-1728B52AA6E4}">
                <adec:decorative xmlns:adec="http://schemas.microsoft.com/office/drawing/2017/decorative" val="1"/>
              </a:ext>
            </a:extLst>
          </p:cNvPr>
          <p:cNvGrpSpPr/>
          <p:nvPr/>
        </p:nvGrpSpPr>
        <p:grpSpPr>
          <a:xfrm>
            <a:off x="9047140" y="1207098"/>
            <a:ext cx="2578608" cy="3429000"/>
            <a:chOff x="9047140" y="1207098"/>
            <a:chExt cx="2578608" cy="3429000"/>
          </a:xfrm>
        </p:grpSpPr>
        <p:sp>
          <p:nvSpPr>
            <p:cNvPr id="10" name="Rectangle: Rounded Corners 9">
              <a:extLst>
                <a:ext uri="{FF2B5EF4-FFF2-40B4-BE49-F238E27FC236}">
                  <a16:creationId xmlns:a16="http://schemas.microsoft.com/office/drawing/2014/main" id="{58AE197E-1D03-D5B9-0F65-D52463F38BA4}"/>
                </a:ext>
              </a:extLst>
            </p:cNvPr>
            <p:cNvSpPr/>
            <p:nvPr/>
          </p:nvSpPr>
          <p:spPr>
            <a:xfrm>
              <a:off x="904714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5CBAD8D6-BF4E-0181-02DA-3E78FA092B3D}"/>
                </a:ext>
              </a:extLst>
            </p:cNvPr>
            <p:cNvSpPr/>
            <p:nvPr/>
          </p:nvSpPr>
          <p:spPr>
            <a:xfrm>
              <a:off x="9147386" y="1930304"/>
              <a:ext cx="2378116" cy="1477328"/>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1 hours per shift saved per care worker, who no longer needs to write up notes</a:t>
              </a:r>
            </a:p>
          </p:txBody>
        </p:sp>
      </p:grpSp>
      <p:sp>
        <p:nvSpPr>
          <p:cNvPr id="34" name="Title 20">
            <a:extLst>
              <a:ext uri="{FF2B5EF4-FFF2-40B4-BE49-F238E27FC236}">
                <a16:creationId xmlns:a16="http://schemas.microsoft.com/office/drawing/2014/main" id="{587D1C7F-362A-FFFF-2421-C1AC1C4DC89E}"/>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Benefits Position</a:t>
            </a:r>
          </a:p>
        </p:txBody>
      </p:sp>
      <p:sp>
        <p:nvSpPr>
          <p:cNvPr id="12" name="Rectangle: Rounded Corners 11">
            <a:extLst>
              <a:ext uri="{FF2B5EF4-FFF2-40B4-BE49-F238E27FC236}">
                <a16:creationId xmlns:a16="http://schemas.microsoft.com/office/drawing/2014/main" id="{8E7CF700-6C94-8ACC-A35C-0B4AC386D233}"/>
              </a:ext>
              <a:ext uri="{C183D7F6-B498-43B3-948B-1728B52AA6E4}">
                <adec:decorative xmlns:adec="http://schemas.microsoft.com/office/drawing/2017/decorative" val="1"/>
              </a:ext>
            </a:extLst>
          </p:cNvPr>
          <p:cNvSpPr/>
          <p:nvPr/>
        </p:nvSpPr>
        <p:spPr>
          <a:xfrm>
            <a:off x="45943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20">
            <a:extLst>
              <a:ext uri="{FF2B5EF4-FFF2-40B4-BE49-F238E27FC236}">
                <a16:creationId xmlns:a16="http://schemas.microsoft.com/office/drawing/2014/main" id="{3C892F73-F924-278E-C6DD-AFA6C93AB076}"/>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831" y="1690934"/>
            <a:ext cx="1167217" cy="1167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62538C1-54F6-CAE4-8E06-6E2A456175FE}"/>
              </a:ext>
            </a:extLst>
          </p:cNvPr>
          <p:cNvSpPr/>
          <p:nvPr/>
        </p:nvSpPr>
        <p:spPr>
          <a:xfrm>
            <a:off x="485925"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Financial savings</a:t>
            </a:r>
          </a:p>
        </p:txBody>
      </p:sp>
      <p:sp>
        <p:nvSpPr>
          <p:cNvPr id="13" name="Rectangle: Rounded Corners 12">
            <a:extLst>
              <a:ext uri="{FF2B5EF4-FFF2-40B4-BE49-F238E27FC236}">
                <a16:creationId xmlns:a16="http://schemas.microsoft.com/office/drawing/2014/main" id="{4F3DE1AE-4AA3-3010-60B9-4FBEAB3E772C}"/>
              </a:ext>
              <a:ext uri="{C183D7F6-B498-43B3-948B-1728B52AA6E4}">
                <adec:decorative xmlns:adec="http://schemas.microsoft.com/office/drawing/2017/decorative" val="1"/>
              </a:ext>
            </a:extLst>
          </p:cNvPr>
          <p:cNvSpPr/>
          <p:nvPr/>
        </p:nvSpPr>
        <p:spPr>
          <a:xfrm>
            <a:off x="334281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7AB22F88-8C8C-7ACF-13F7-3CD0C691F4DB}"/>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3994" y="1690033"/>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E5C337C-E390-C1B5-16EE-399DE5C3F15B}"/>
              </a:ext>
            </a:extLst>
          </p:cNvPr>
          <p:cNvSpPr/>
          <p:nvPr/>
        </p:nvSpPr>
        <p:spPr>
          <a:xfrm>
            <a:off x="3391607"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Initial assessments</a:t>
            </a:r>
          </a:p>
        </p:txBody>
      </p:sp>
      <p:sp>
        <p:nvSpPr>
          <p:cNvPr id="14" name="Rectangle: Rounded Corners 13">
            <a:extLst>
              <a:ext uri="{FF2B5EF4-FFF2-40B4-BE49-F238E27FC236}">
                <a16:creationId xmlns:a16="http://schemas.microsoft.com/office/drawing/2014/main" id="{8DACDDE2-CF68-3A74-60A5-FA5166BC130B}"/>
              </a:ext>
              <a:ext uri="{C183D7F6-B498-43B3-948B-1728B52AA6E4}">
                <adec:decorative xmlns:adec="http://schemas.microsoft.com/office/drawing/2017/decorative" val="1"/>
              </a:ext>
            </a:extLst>
          </p:cNvPr>
          <p:cNvSpPr/>
          <p:nvPr/>
        </p:nvSpPr>
        <p:spPr>
          <a:xfrm>
            <a:off x="904257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a:extLst>
              <a:ext uri="{FF2B5EF4-FFF2-40B4-BE49-F238E27FC236}">
                <a16:creationId xmlns:a16="http://schemas.microsoft.com/office/drawing/2014/main" id="{E6807B61-7DAF-58B3-F3D8-8B45B531DE18}"/>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83754" y="1690934"/>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31453EFE-1F8D-6219-0424-C854579E7F24}"/>
              </a:ext>
            </a:extLst>
          </p:cNvPr>
          <p:cNvSpPr/>
          <p:nvPr/>
        </p:nvSpPr>
        <p:spPr>
          <a:xfrm>
            <a:off x="9097396"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Time savings from tasks</a:t>
            </a:r>
          </a:p>
        </p:txBody>
      </p:sp>
      <p:sp>
        <p:nvSpPr>
          <p:cNvPr id="15" name="Rectangle: Rounded Corners 14">
            <a:extLst>
              <a:ext uri="{FF2B5EF4-FFF2-40B4-BE49-F238E27FC236}">
                <a16:creationId xmlns:a16="http://schemas.microsoft.com/office/drawing/2014/main" id="{635D44FC-E81C-E842-A8CF-05DFC47649B5}"/>
              </a:ext>
              <a:ext uri="{C183D7F6-B498-43B3-948B-1728B52AA6E4}">
                <adec:decorative xmlns:adec="http://schemas.microsoft.com/office/drawing/2017/decorative" val="1"/>
              </a:ext>
            </a:extLst>
          </p:cNvPr>
          <p:cNvSpPr/>
          <p:nvPr/>
        </p:nvSpPr>
        <p:spPr>
          <a:xfrm>
            <a:off x="620184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C5464AD7-9B22-946C-25FA-24AED3C190E4}"/>
              </a:ext>
              <a:ext uri="{C183D7F6-B498-43B3-948B-1728B52AA6E4}">
                <adec:decorative xmlns:adec="http://schemas.microsoft.com/office/drawing/2017/decorative" val="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07086" y="1690033"/>
            <a:ext cx="1168118" cy="12052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A5EC76C-16AE-B095-E60E-66D190CA4506}"/>
              </a:ext>
            </a:extLst>
          </p:cNvPr>
          <p:cNvSpPr/>
          <p:nvPr/>
        </p:nvSpPr>
        <p:spPr>
          <a:xfrm>
            <a:off x="6267342"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Care plan reviews</a:t>
            </a:r>
          </a:p>
        </p:txBody>
      </p:sp>
    </p:spTree>
    <p:extLst>
      <p:ext uri="{BB962C8B-B14F-4D97-AF65-F5344CB8AC3E}">
        <p14:creationId xmlns:p14="http://schemas.microsoft.com/office/powerpoint/2010/main" val="6919210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20">
            <a:extLst>
              <a:ext uri="{FF2B5EF4-FFF2-40B4-BE49-F238E27FC236}">
                <a16:creationId xmlns:a16="http://schemas.microsoft.com/office/drawing/2014/main" id="{587D1C7F-362A-FFFF-2421-C1AC1C4DC89E}"/>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Benefits Position</a:t>
            </a:r>
          </a:p>
        </p:txBody>
      </p:sp>
      <p:sp>
        <p:nvSpPr>
          <p:cNvPr id="6" name="Footer Placeholder 5">
            <a:extLst>
              <a:ext uri="{FF2B5EF4-FFF2-40B4-BE49-F238E27FC236}">
                <a16:creationId xmlns:a16="http://schemas.microsoft.com/office/drawing/2014/main" id="{5205B123-4E05-4694-A9D0-DEBE8E2D1DEA}"/>
              </a:ext>
            </a:extLst>
          </p:cNvPr>
          <p:cNvSpPr>
            <a:spLocks noGrp="1"/>
          </p:cNvSpPr>
          <p:nvPr>
            <p:ph type="ftr" sz="quarter" idx="11"/>
          </p:nvPr>
        </p:nvSpPr>
        <p:spPr/>
        <p:txBody>
          <a:bodyPr/>
          <a:lstStyle/>
          <a:p>
            <a:r>
              <a:rPr lang="en-GB" b="1" dirty="0"/>
              <a:t>Digitising Social Care</a:t>
            </a:r>
            <a:endParaRPr lang="en-GB" dirty="0"/>
          </a:p>
        </p:txBody>
      </p:sp>
      <p:sp>
        <p:nvSpPr>
          <p:cNvPr id="4" name="Slide Number Placeholder 3">
            <a:extLst>
              <a:ext uri="{FF2B5EF4-FFF2-40B4-BE49-F238E27FC236}">
                <a16:creationId xmlns:a16="http://schemas.microsoft.com/office/drawing/2014/main" id="{3FDD2EE9-85D9-51AD-3F88-5A236B0C775C}"/>
              </a:ext>
            </a:extLst>
          </p:cNvPr>
          <p:cNvSpPr>
            <a:spLocks noGrp="1"/>
          </p:cNvSpPr>
          <p:nvPr>
            <p:ph type="sldNum" sz="quarter" idx="12"/>
          </p:nvPr>
        </p:nvSpPr>
        <p:spPr/>
        <p:txBody>
          <a:bodyPr/>
          <a:lstStyle/>
          <a:p>
            <a:fld id="{E37164D7-9B6A-1C43-ACF7-FB85B36CD2BA}" type="slidenum">
              <a:rPr lang="en-US" smtClean="0"/>
              <a:pPr/>
              <a:t>32</a:t>
            </a:fld>
            <a:endParaRPr lang="en-US" dirty="0"/>
          </a:p>
        </p:txBody>
      </p:sp>
      <p:sp>
        <p:nvSpPr>
          <p:cNvPr id="7" name="Rectangle: Rounded Corners 6">
            <a:extLst>
              <a:ext uri="{FF2B5EF4-FFF2-40B4-BE49-F238E27FC236}">
                <a16:creationId xmlns:a16="http://schemas.microsoft.com/office/drawing/2014/main" id="{A4290B33-B04A-0E94-63D5-F4AE2CF66929}"/>
              </a:ext>
              <a:ext uri="{C183D7F6-B498-43B3-948B-1728B52AA6E4}">
                <adec:decorative xmlns:adec="http://schemas.microsoft.com/office/drawing/2017/decorative" val="1"/>
              </a:ext>
            </a:extLst>
          </p:cNvPr>
          <p:cNvSpPr/>
          <p:nvPr/>
        </p:nvSpPr>
        <p:spPr>
          <a:xfrm rot="21357475">
            <a:off x="343902"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n w="50800">
                <a:solidFill>
                  <a:schemeClr val="bg2"/>
                </a:solidFill>
              </a:ln>
            </a:endParaRPr>
          </a:p>
        </p:txBody>
      </p:sp>
      <p:sp>
        <p:nvSpPr>
          <p:cNvPr id="30" name="Rectangle 29">
            <a:extLst>
              <a:ext uri="{FF2B5EF4-FFF2-40B4-BE49-F238E27FC236}">
                <a16:creationId xmlns:a16="http://schemas.microsoft.com/office/drawing/2014/main" id="{692C08CA-227C-F38C-6A60-C74F40000249}"/>
              </a:ext>
            </a:extLst>
          </p:cNvPr>
          <p:cNvSpPr/>
          <p:nvPr/>
        </p:nvSpPr>
        <p:spPr>
          <a:xfrm rot="21357475">
            <a:off x="433826" y="1729001"/>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90% reduction in stationery costs and savings of up to £120,000 per year on archive storage costs</a:t>
            </a:r>
          </a:p>
        </p:txBody>
      </p:sp>
      <p:grpSp>
        <p:nvGrpSpPr>
          <p:cNvPr id="36" name="Group 35">
            <a:extLst>
              <a:ext uri="{FF2B5EF4-FFF2-40B4-BE49-F238E27FC236}">
                <a16:creationId xmlns:a16="http://schemas.microsoft.com/office/drawing/2014/main" id="{335D222A-AFB5-6BA5-2E4C-065421E3A6E2}"/>
              </a:ext>
              <a:ext uri="{C183D7F6-B498-43B3-948B-1728B52AA6E4}">
                <adec:decorative xmlns:adec="http://schemas.microsoft.com/office/drawing/2017/decorative" val="1"/>
              </a:ext>
            </a:extLst>
          </p:cNvPr>
          <p:cNvGrpSpPr/>
          <p:nvPr/>
        </p:nvGrpSpPr>
        <p:grpSpPr>
          <a:xfrm>
            <a:off x="3347380" y="1207098"/>
            <a:ext cx="2578608" cy="3429000"/>
            <a:chOff x="3347380" y="1207098"/>
            <a:chExt cx="2578608" cy="3429000"/>
          </a:xfrm>
        </p:grpSpPr>
        <p:sp>
          <p:nvSpPr>
            <p:cNvPr id="9" name="Rectangle: Rounded Corners 8">
              <a:extLst>
                <a:ext uri="{FF2B5EF4-FFF2-40B4-BE49-F238E27FC236}">
                  <a16:creationId xmlns:a16="http://schemas.microsoft.com/office/drawing/2014/main" id="{D9CC32C9-0B99-B6E4-3941-D69E2302A82F}"/>
                </a:ext>
              </a:extLst>
            </p:cNvPr>
            <p:cNvSpPr/>
            <p:nvPr/>
          </p:nvSpPr>
          <p:spPr>
            <a:xfrm>
              <a:off x="334738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DD759298-03D9-2CB4-36AF-8919AC888EC6}"/>
                </a:ext>
              </a:extLst>
            </p:cNvPr>
            <p:cNvSpPr/>
            <p:nvPr/>
          </p:nvSpPr>
          <p:spPr>
            <a:xfrm>
              <a:off x="3447626" y="1653304"/>
              <a:ext cx="2378116" cy="2031325"/>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Initial care assessments completed in 3 days, instead of 7 days of a new resident arriving in a care home</a:t>
              </a:r>
            </a:p>
          </p:txBody>
        </p:sp>
      </p:grpSp>
      <p:grpSp>
        <p:nvGrpSpPr>
          <p:cNvPr id="37" name="Group 36">
            <a:extLst>
              <a:ext uri="{FF2B5EF4-FFF2-40B4-BE49-F238E27FC236}">
                <a16:creationId xmlns:a16="http://schemas.microsoft.com/office/drawing/2014/main" id="{F2B81A3F-9E5E-F152-75CF-A6A0C7FF9140}"/>
              </a:ext>
              <a:ext uri="{C183D7F6-B498-43B3-948B-1728B52AA6E4}">
                <adec:decorative xmlns:adec="http://schemas.microsoft.com/office/drawing/2017/decorative" val="1"/>
              </a:ext>
            </a:extLst>
          </p:cNvPr>
          <p:cNvGrpSpPr/>
          <p:nvPr/>
        </p:nvGrpSpPr>
        <p:grpSpPr>
          <a:xfrm>
            <a:off x="6197260" y="1207098"/>
            <a:ext cx="2578608" cy="3429000"/>
            <a:chOff x="6197260" y="1207098"/>
            <a:chExt cx="2578608" cy="3429000"/>
          </a:xfrm>
        </p:grpSpPr>
        <p:sp>
          <p:nvSpPr>
            <p:cNvPr id="11" name="Rectangle: Rounded Corners 10">
              <a:extLst>
                <a:ext uri="{FF2B5EF4-FFF2-40B4-BE49-F238E27FC236}">
                  <a16:creationId xmlns:a16="http://schemas.microsoft.com/office/drawing/2014/main" id="{A85EC7C6-5ED7-04C5-15FA-83F54147E598}"/>
                </a:ext>
              </a:extLst>
            </p:cNvPr>
            <p:cNvSpPr/>
            <p:nvPr/>
          </p:nvSpPr>
          <p:spPr>
            <a:xfrm>
              <a:off x="619726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AC4266FF-9163-4983-5286-C35632D21541}"/>
                </a:ext>
              </a:extLst>
            </p:cNvPr>
            <p:cNvSpPr/>
            <p:nvPr/>
          </p:nvSpPr>
          <p:spPr>
            <a:xfrm>
              <a:off x="6387871" y="1791806"/>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Time taken to review and update a resident's care plans reduced from 4 hours, to 30 minutes</a:t>
              </a:r>
            </a:p>
          </p:txBody>
        </p:sp>
      </p:grpSp>
      <p:grpSp>
        <p:nvGrpSpPr>
          <p:cNvPr id="38" name="Group 37">
            <a:extLst>
              <a:ext uri="{FF2B5EF4-FFF2-40B4-BE49-F238E27FC236}">
                <a16:creationId xmlns:a16="http://schemas.microsoft.com/office/drawing/2014/main" id="{E1561133-B3D7-CECC-13E8-5F91D78F16A7}"/>
              </a:ext>
              <a:ext uri="{C183D7F6-B498-43B3-948B-1728B52AA6E4}">
                <adec:decorative xmlns:adec="http://schemas.microsoft.com/office/drawing/2017/decorative" val="1"/>
              </a:ext>
            </a:extLst>
          </p:cNvPr>
          <p:cNvGrpSpPr/>
          <p:nvPr/>
        </p:nvGrpSpPr>
        <p:grpSpPr>
          <a:xfrm>
            <a:off x="9047140" y="1207098"/>
            <a:ext cx="2578608" cy="3429000"/>
            <a:chOff x="9047140" y="1207098"/>
            <a:chExt cx="2578608" cy="3429000"/>
          </a:xfrm>
        </p:grpSpPr>
        <p:sp>
          <p:nvSpPr>
            <p:cNvPr id="10" name="Rectangle: Rounded Corners 9">
              <a:extLst>
                <a:ext uri="{FF2B5EF4-FFF2-40B4-BE49-F238E27FC236}">
                  <a16:creationId xmlns:a16="http://schemas.microsoft.com/office/drawing/2014/main" id="{58AE197E-1D03-D5B9-0F65-D52463F38BA4}"/>
                </a:ext>
              </a:extLst>
            </p:cNvPr>
            <p:cNvSpPr/>
            <p:nvPr/>
          </p:nvSpPr>
          <p:spPr>
            <a:xfrm>
              <a:off x="904714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5CBAD8D6-BF4E-0181-02DA-3E78FA092B3D}"/>
                </a:ext>
              </a:extLst>
            </p:cNvPr>
            <p:cNvSpPr/>
            <p:nvPr/>
          </p:nvSpPr>
          <p:spPr>
            <a:xfrm>
              <a:off x="9147386" y="1930304"/>
              <a:ext cx="2378116" cy="1477328"/>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1 hours per shift saved per care worker, who no longer needs to write up notes</a:t>
              </a:r>
            </a:p>
          </p:txBody>
        </p:sp>
      </p:grpSp>
      <p:sp>
        <p:nvSpPr>
          <p:cNvPr id="13" name="Rectangle: Rounded Corners 12">
            <a:extLst>
              <a:ext uri="{FF2B5EF4-FFF2-40B4-BE49-F238E27FC236}">
                <a16:creationId xmlns:a16="http://schemas.microsoft.com/office/drawing/2014/main" id="{4F3DE1AE-4AA3-3010-60B9-4FBEAB3E772C}"/>
              </a:ext>
              <a:ext uri="{C183D7F6-B498-43B3-948B-1728B52AA6E4}">
                <adec:decorative xmlns:adec="http://schemas.microsoft.com/office/drawing/2017/decorative" val="1"/>
              </a:ext>
            </a:extLst>
          </p:cNvPr>
          <p:cNvSpPr/>
          <p:nvPr/>
        </p:nvSpPr>
        <p:spPr>
          <a:xfrm>
            <a:off x="334281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7AB22F88-8C8C-7ACF-13F7-3CD0C691F4DB}"/>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3994" y="1690033"/>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E5C337C-E390-C1B5-16EE-399DE5C3F15B}"/>
              </a:ext>
            </a:extLst>
          </p:cNvPr>
          <p:cNvSpPr/>
          <p:nvPr/>
        </p:nvSpPr>
        <p:spPr>
          <a:xfrm>
            <a:off x="3391607"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Initial assessments</a:t>
            </a:r>
          </a:p>
        </p:txBody>
      </p:sp>
      <p:sp>
        <p:nvSpPr>
          <p:cNvPr id="14" name="Rectangle: Rounded Corners 13">
            <a:extLst>
              <a:ext uri="{FF2B5EF4-FFF2-40B4-BE49-F238E27FC236}">
                <a16:creationId xmlns:a16="http://schemas.microsoft.com/office/drawing/2014/main" id="{8DACDDE2-CF68-3A74-60A5-FA5166BC130B}"/>
              </a:ext>
              <a:ext uri="{C183D7F6-B498-43B3-948B-1728B52AA6E4}">
                <adec:decorative xmlns:adec="http://schemas.microsoft.com/office/drawing/2017/decorative" val="1"/>
              </a:ext>
            </a:extLst>
          </p:cNvPr>
          <p:cNvSpPr/>
          <p:nvPr/>
        </p:nvSpPr>
        <p:spPr>
          <a:xfrm>
            <a:off x="904257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a:extLst>
              <a:ext uri="{FF2B5EF4-FFF2-40B4-BE49-F238E27FC236}">
                <a16:creationId xmlns:a16="http://schemas.microsoft.com/office/drawing/2014/main" id="{E6807B61-7DAF-58B3-F3D8-8B45B531DE18}"/>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83754" y="1690934"/>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31453EFE-1F8D-6219-0424-C854579E7F24}"/>
              </a:ext>
            </a:extLst>
          </p:cNvPr>
          <p:cNvSpPr/>
          <p:nvPr/>
        </p:nvSpPr>
        <p:spPr>
          <a:xfrm>
            <a:off x="9097396"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Time savings from tasks</a:t>
            </a:r>
          </a:p>
        </p:txBody>
      </p:sp>
      <p:sp>
        <p:nvSpPr>
          <p:cNvPr id="15" name="Rectangle: Rounded Corners 14">
            <a:extLst>
              <a:ext uri="{FF2B5EF4-FFF2-40B4-BE49-F238E27FC236}">
                <a16:creationId xmlns:a16="http://schemas.microsoft.com/office/drawing/2014/main" id="{635D44FC-E81C-E842-A8CF-05DFC47649B5}"/>
              </a:ext>
              <a:ext uri="{C183D7F6-B498-43B3-948B-1728B52AA6E4}">
                <adec:decorative xmlns:adec="http://schemas.microsoft.com/office/drawing/2017/decorative" val="1"/>
              </a:ext>
            </a:extLst>
          </p:cNvPr>
          <p:cNvSpPr/>
          <p:nvPr/>
        </p:nvSpPr>
        <p:spPr>
          <a:xfrm>
            <a:off x="620184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C5464AD7-9B22-946C-25FA-24AED3C190E4}"/>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07086" y="1690033"/>
            <a:ext cx="1168118" cy="12052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A5EC76C-16AE-B095-E60E-66D190CA4506}"/>
              </a:ext>
            </a:extLst>
          </p:cNvPr>
          <p:cNvSpPr/>
          <p:nvPr/>
        </p:nvSpPr>
        <p:spPr>
          <a:xfrm>
            <a:off x="6267342"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Care plan reviews</a:t>
            </a:r>
          </a:p>
        </p:txBody>
      </p:sp>
      <p:sp>
        <p:nvSpPr>
          <p:cNvPr id="12" name="Rectangle: Rounded Corners 11">
            <a:extLst>
              <a:ext uri="{FF2B5EF4-FFF2-40B4-BE49-F238E27FC236}">
                <a16:creationId xmlns:a16="http://schemas.microsoft.com/office/drawing/2014/main" id="{8E7CF700-6C94-8ACC-A35C-0B4AC386D233}"/>
              </a:ext>
              <a:ext uri="{C183D7F6-B498-43B3-948B-1728B52AA6E4}">
                <adec:decorative xmlns:adec="http://schemas.microsoft.com/office/drawing/2017/decorative" val="1"/>
              </a:ext>
            </a:extLst>
          </p:cNvPr>
          <p:cNvSpPr/>
          <p:nvPr/>
        </p:nvSpPr>
        <p:spPr>
          <a:xfrm rot="1082198">
            <a:off x="2495159" y="297614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20">
            <a:extLst>
              <a:ext uri="{FF2B5EF4-FFF2-40B4-BE49-F238E27FC236}">
                <a16:creationId xmlns:a16="http://schemas.microsoft.com/office/drawing/2014/main" id="{3C892F73-F924-278E-C6DD-AFA6C93AB076}"/>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2198">
            <a:off x="3379999" y="3484878"/>
            <a:ext cx="1167217" cy="1167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62538C1-54F6-CAE4-8E06-6E2A456175FE}"/>
              </a:ext>
            </a:extLst>
          </p:cNvPr>
          <p:cNvSpPr/>
          <p:nvPr/>
        </p:nvSpPr>
        <p:spPr>
          <a:xfrm rot="1082198">
            <a:off x="2354934" y="4722050"/>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Financial savings</a:t>
            </a:r>
          </a:p>
        </p:txBody>
      </p:sp>
    </p:spTree>
    <p:extLst>
      <p:ext uri="{BB962C8B-B14F-4D97-AF65-F5344CB8AC3E}">
        <p14:creationId xmlns:p14="http://schemas.microsoft.com/office/powerpoint/2010/main" val="20475011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F2B81A3F-9E5E-F152-75CF-A6A0C7FF9140}"/>
              </a:ext>
              <a:ext uri="{C183D7F6-B498-43B3-948B-1728B52AA6E4}">
                <adec:decorative xmlns:adec="http://schemas.microsoft.com/office/drawing/2017/decorative" val="1"/>
              </a:ext>
            </a:extLst>
          </p:cNvPr>
          <p:cNvGrpSpPr/>
          <p:nvPr/>
        </p:nvGrpSpPr>
        <p:grpSpPr>
          <a:xfrm>
            <a:off x="6197260" y="1207098"/>
            <a:ext cx="2578608" cy="3429000"/>
            <a:chOff x="6197260" y="1207098"/>
            <a:chExt cx="2578608" cy="3429000"/>
          </a:xfrm>
        </p:grpSpPr>
        <p:sp>
          <p:nvSpPr>
            <p:cNvPr id="11" name="Rectangle: Rounded Corners 10">
              <a:extLst>
                <a:ext uri="{FF2B5EF4-FFF2-40B4-BE49-F238E27FC236}">
                  <a16:creationId xmlns:a16="http://schemas.microsoft.com/office/drawing/2014/main" id="{A85EC7C6-5ED7-04C5-15FA-83F54147E598}"/>
                </a:ext>
              </a:extLst>
            </p:cNvPr>
            <p:cNvSpPr/>
            <p:nvPr/>
          </p:nvSpPr>
          <p:spPr>
            <a:xfrm>
              <a:off x="619726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AC4266FF-9163-4983-5286-C35632D21541}"/>
                </a:ext>
              </a:extLst>
            </p:cNvPr>
            <p:cNvSpPr/>
            <p:nvPr/>
          </p:nvSpPr>
          <p:spPr>
            <a:xfrm>
              <a:off x="6387871" y="1791806"/>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Time taken to review and update a resident's care plans reduced from 4 hours, to 30 minutes</a:t>
              </a:r>
            </a:p>
          </p:txBody>
        </p:sp>
      </p:grpSp>
      <p:sp>
        <p:nvSpPr>
          <p:cNvPr id="15" name="Rectangle: Rounded Corners 14">
            <a:extLst>
              <a:ext uri="{FF2B5EF4-FFF2-40B4-BE49-F238E27FC236}">
                <a16:creationId xmlns:a16="http://schemas.microsoft.com/office/drawing/2014/main" id="{635D44FC-E81C-E842-A8CF-05DFC47649B5}"/>
              </a:ext>
              <a:ext uri="{C183D7F6-B498-43B3-948B-1728B52AA6E4}">
                <adec:decorative xmlns:adec="http://schemas.microsoft.com/office/drawing/2017/decorative" val="1"/>
              </a:ext>
            </a:extLst>
          </p:cNvPr>
          <p:cNvSpPr/>
          <p:nvPr/>
        </p:nvSpPr>
        <p:spPr>
          <a:xfrm>
            <a:off x="620184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C5464AD7-9B22-946C-25FA-24AED3C190E4}"/>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7086" y="1690033"/>
            <a:ext cx="1168118" cy="12052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A5EC76C-16AE-B095-E60E-66D190CA4506}"/>
              </a:ext>
            </a:extLst>
          </p:cNvPr>
          <p:cNvSpPr/>
          <p:nvPr/>
        </p:nvSpPr>
        <p:spPr>
          <a:xfrm>
            <a:off x="6267342"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Care plan reviews</a:t>
            </a:r>
          </a:p>
        </p:txBody>
      </p:sp>
      <p:sp>
        <p:nvSpPr>
          <p:cNvPr id="6" name="Footer Placeholder 5">
            <a:extLst>
              <a:ext uri="{FF2B5EF4-FFF2-40B4-BE49-F238E27FC236}">
                <a16:creationId xmlns:a16="http://schemas.microsoft.com/office/drawing/2014/main" id="{5205B123-4E05-4694-A9D0-DEBE8E2D1DEA}"/>
              </a:ext>
            </a:extLst>
          </p:cNvPr>
          <p:cNvSpPr>
            <a:spLocks noGrp="1"/>
          </p:cNvSpPr>
          <p:nvPr>
            <p:ph type="ftr" sz="quarter" idx="11"/>
          </p:nvPr>
        </p:nvSpPr>
        <p:spPr/>
        <p:txBody>
          <a:bodyPr/>
          <a:lstStyle/>
          <a:p>
            <a:r>
              <a:rPr lang="en-GB" b="1" dirty="0"/>
              <a:t>Digitising Social Care</a:t>
            </a:r>
            <a:endParaRPr lang="en-GB" dirty="0"/>
          </a:p>
        </p:txBody>
      </p:sp>
      <p:sp>
        <p:nvSpPr>
          <p:cNvPr id="4" name="Slide Number Placeholder 3">
            <a:extLst>
              <a:ext uri="{FF2B5EF4-FFF2-40B4-BE49-F238E27FC236}">
                <a16:creationId xmlns:a16="http://schemas.microsoft.com/office/drawing/2014/main" id="{3FDD2EE9-85D9-51AD-3F88-5A236B0C775C}"/>
              </a:ext>
            </a:extLst>
          </p:cNvPr>
          <p:cNvSpPr>
            <a:spLocks noGrp="1"/>
          </p:cNvSpPr>
          <p:nvPr>
            <p:ph type="sldNum" sz="quarter" idx="12"/>
          </p:nvPr>
        </p:nvSpPr>
        <p:spPr/>
        <p:txBody>
          <a:bodyPr/>
          <a:lstStyle/>
          <a:p>
            <a:fld id="{E37164D7-9B6A-1C43-ACF7-FB85B36CD2BA}" type="slidenum">
              <a:rPr lang="en-US" smtClean="0"/>
              <a:pPr/>
              <a:t>33</a:t>
            </a:fld>
            <a:endParaRPr lang="en-US" dirty="0"/>
          </a:p>
        </p:txBody>
      </p:sp>
      <p:grpSp>
        <p:nvGrpSpPr>
          <p:cNvPr id="35" name="Group 34">
            <a:extLst>
              <a:ext uri="{FF2B5EF4-FFF2-40B4-BE49-F238E27FC236}">
                <a16:creationId xmlns:a16="http://schemas.microsoft.com/office/drawing/2014/main" id="{83680C04-31AC-8E9B-8E97-1A8BE0E30E1A}"/>
              </a:ext>
              <a:ext uri="{C183D7F6-B498-43B3-948B-1728B52AA6E4}">
                <adec:decorative xmlns:adec="http://schemas.microsoft.com/office/drawing/2017/decorative" val="1"/>
              </a:ext>
            </a:extLst>
          </p:cNvPr>
          <p:cNvGrpSpPr/>
          <p:nvPr/>
        </p:nvGrpSpPr>
        <p:grpSpPr>
          <a:xfrm>
            <a:off x="454068" y="1207098"/>
            <a:ext cx="2578608" cy="3429000"/>
            <a:chOff x="454068" y="1207098"/>
            <a:chExt cx="2578608" cy="3429000"/>
          </a:xfrm>
        </p:grpSpPr>
        <p:sp>
          <p:nvSpPr>
            <p:cNvPr id="7" name="Rectangle: Rounded Corners 6">
              <a:extLst>
                <a:ext uri="{FF2B5EF4-FFF2-40B4-BE49-F238E27FC236}">
                  <a16:creationId xmlns:a16="http://schemas.microsoft.com/office/drawing/2014/main" id="{A4290B33-B04A-0E94-63D5-F4AE2CF66929}"/>
                </a:ext>
              </a:extLst>
            </p:cNvPr>
            <p:cNvSpPr/>
            <p:nvPr/>
          </p:nvSpPr>
          <p:spPr>
            <a:xfrm>
              <a:off x="454068"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n w="50800">
                  <a:solidFill>
                    <a:schemeClr val="bg2"/>
                  </a:solidFill>
                </a:ln>
              </a:endParaRPr>
            </a:p>
          </p:txBody>
        </p:sp>
        <p:sp>
          <p:nvSpPr>
            <p:cNvPr id="30" name="Rectangle 29">
              <a:extLst>
                <a:ext uri="{FF2B5EF4-FFF2-40B4-BE49-F238E27FC236}">
                  <a16:creationId xmlns:a16="http://schemas.microsoft.com/office/drawing/2014/main" id="{692C08CA-227C-F38C-6A60-C74F40000249}"/>
                </a:ext>
              </a:extLst>
            </p:cNvPr>
            <p:cNvSpPr/>
            <p:nvPr/>
          </p:nvSpPr>
          <p:spPr>
            <a:xfrm>
              <a:off x="566252" y="1729058"/>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90% reduction in stationary costs and savings of up to £120,000 per year on archive storage costs</a:t>
              </a:r>
            </a:p>
          </p:txBody>
        </p:sp>
      </p:grpSp>
      <p:grpSp>
        <p:nvGrpSpPr>
          <p:cNvPr id="36" name="Group 35">
            <a:extLst>
              <a:ext uri="{FF2B5EF4-FFF2-40B4-BE49-F238E27FC236}">
                <a16:creationId xmlns:a16="http://schemas.microsoft.com/office/drawing/2014/main" id="{335D222A-AFB5-6BA5-2E4C-065421E3A6E2}"/>
              </a:ext>
              <a:ext uri="{C183D7F6-B498-43B3-948B-1728B52AA6E4}">
                <adec:decorative xmlns:adec="http://schemas.microsoft.com/office/drawing/2017/decorative" val="1"/>
              </a:ext>
            </a:extLst>
          </p:cNvPr>
          <p:cNvGrpSpPr/>
          <p:nvPr/>
        </p:nvGrpSpPr>
        <p:grpSpPr>
          <a:xfrm rot="21287177">
            <a:off x="3323919" y="1207098"/>
            <a:ext cx="2578608" cy="3429000"/>
            <a:chOff x="3347380" y="1207098"/>
            <a:chExt cx="2578608" cy="3429000"/>
          </a:xfrm>
        </p:grpSpPr>
        <p:sp>
          <p:nvSpPr>
            <p:cNvPr id="9" name="Rectangle: Rounded Corners 8">
              <a:extLst>
                <a:ext uri="{FF2B5EF4-FFF2-40B4-BE49-F238E27FC236}">
                  <a16:creationId xmlns:a16="http://schemas.microsoft.com/office/drawing/2014/main" id="{D9CC32C9-0B99-B6E4-3941-D69E2302A82F}"/>
                </a:ext>
              </a:extLst>
            </p:cNvPr>
            <p:cNvSpPr/>
            <p:nvPr/>
          </p:nvSpPr>
          <p:spPr>
            <a:xfrm>
              <a:off x="334738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DD759298-03D9-2CB4-36AF-8919AC888EC6}"/>
                </a:ext>
              </a:extLst>
            </p:cNvPr>
            <p:cNvSpPr/>
            <p:nvPr/>
          </p:nvSpPr>
          <p:spPr>
            <a:xfrm>
              <a:off x="3447626" y="1653304"/>
              <a:ext cx="2378116" cy="2031325"/>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Initial care assessments completed in 3 days, instead of 7 days of a new resident arriving in a care home</a:t>
              </a:r>
            </a:p>
          </p:txBody>
        </p:sp>
      </p:grpSp>
      <p:grpSp>
        <p:nvGrpSpPr>
          <p:cNvPr id="38" name="Group 37">
            <a:extLst>
              <a:ext uri="{FF2B5EF4-FFF2-40B4-BE49-F238E27FC236}">
                <a16:creationId xmlns:a16="http://schemas.microsoft.com/office/drawing/2014/main" id="{E1561133-B3D7-CECC-13E8-5F91D78F16A7}"/>
              </a:ext>
              <a:ext uri="{C183D7F6-B498-43B3-948B-1728B52AA6E4}">
                <adec:decorative xmlns:adec="http://schemas.microsoft.com/office/drawing/2017/decorative" val="1"/>
              </a:ext>
            </a:extLst>
          </p:cNvPr>
          <p:cNvGrpSpPr/>
          <p:nvPr/>
        </p:nvGrpSpPr>
        <p:grpSpPr>
          <a:xfrm>
            <a:off x="9047140" y="1207098"/>
            <a:ext cx="2578608" cy="3429000"/>
            <a:chOff x="9047140" y="1207098"/>
            <a:chExt cx="2578608" cy="3429000"/>
          </a:xfrm>
        </p:grpSpPr>
        <p:sp>
          <p:nvSpPr>
            <p:cNvPr id="10" name="Rectangle: Rounded Corners 9">
              <a:extLst>
                <a:ext uri="{FF2B5EF4-FFF2-40B4-BE49-F238E27FC236}">
                  <a16:creationId xmlns:a16="http://schemas.microsoft.com/office/drawing/2014/main" id="{58AE197E-1D03-D5B9-0F65-D52463F38BA4}"/>
                </a:ext>
              </a:extLst>
            </p:cNvPr>
            <p:cNvSpPr/>
            <p:nvPr/>
          </p:nvSpPr>
          <p:spPr>
            <a:xfrm>
              <a:off x="904714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5CBAD8D6-BF4E-0181-02DA-3E78FA092B3D}"/>
                </a:ext>
              </a:extLst>
            </p:cNvPr>
            <p:cNvSpPr/>
            <p:nvPr/>
          </p:nvSpPr>
          <p:spPr>
            <a:xfrm>
              <a:off x="9147386" y="1930304"/>
              <a:ext cx="2378116" cy="1477328"/>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1 hours per shift saved per care worker, who no longer needs to write up notes</a:t>
              </a:r>
            </a:p>
          </p:txBody>
        </p:sp>
      </p:grpSp>
      <p:sp>
        <p:nvSpPr>
          <p:cNvPr id="34" name="Title 20">
            <a:extLst>
              <a:ext uri="{FF2B5EF4-FFF2-40B4-BE49-F238E27FC236}">
                <a16:creationId xmlns:a16="http://schemas.microsoft.com/office/drawing/2014/main" id="{587D1C7F-362A-FFFF-2421-C1AC1C4DC89E}"/>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Benefits Position</a:t>
            </a:r>
          </a:p>
        </p:txBody>
      </p:sp>
      <p:sp>
        <p:nvSpPr>
          <p:cNvPr id="12" name="Rectangle: Rounded Corners 11">
            <a:extLst>
              <a:ext uri="{FF2B5EF4-FFF2-40B4-BE49-F238E27FC236}">
                <a16:creationId xmlns:a16="http://schemas.microsoft.com/office/drawing/2014/main" id="{8E7CF700-6C94-8ACC-A35C-0B4AC386D233}"/>
              </a:ext>
              <a:ext uri="{C183D7F6-B498-43B3-948B-1728B52AA6E4}">
                <adec:decorative xmlns:adec="http://schemas.microsoft.com/office/drawing/2017/decorative" val="1"/>
              </a:ext>
            </a:extLst>
          </p:cNvPr>
          <p:cNvSpPr/>
          <p:nvPr/>
        </p:nvSpPr>
        <p:spPr>
          <a:xfrm>
            <a:off x="45943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20">
            <a:extLst>
              <a:ext uri="{FF2B5EF4-FFF2-40B4-BE49-F238E27FC236}">
                <a16:creationId xmlns:a16="http://schemas.microsoft.com/office/drawing/2014/main" id="{3C892F73-F924-278E-C6DD-AFA6C93AB076}"/>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831" y="1690934"/>
            <a:ext cx="1167217" cy="1167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62538C1-54F6-CAE4-8E06-6E2A456175FE}"/>
              </a:ext>
            </a:extLst>
          </p:cNvPr>
          <p:cNvSpPr/>
          <p:nvPr/>
        </p:nvSpPr>
        <p:spPr>
          <a:xfrm>
            <a:off x="485925"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Financial savings</a:t>
            </a:r>
          </a:p>
        </p:txBody>
      </p:sp>
      <p:sp>
        <p:nvSpPr>
          <p:cNvPr id="13" name="Rectangle: Rounded Corners 12">
            <a:extLst>
              <a:ext uri="{FF2B5EF4-FFF2-40B4-BE49-F238E27FC236}">
                <a16:creationId xmlns:a16="http://schemas.microsoft.com/office/drawing/2014/main" id="{4F3DE1AE-4AA3-3010-60B9-4FBEAB3E772C}"/>
              </a:ext>
              <a:ext uri="{C183D7F6-B498-43B3-948B-1728B52AA6E4}">
                <adec:decorative xmlns:adec="http://schemas.microsoft.com/office/drawing/2017/decorative" val="1"/>
              </a:ext>
            </a:extLst>
          </p:cNvPr>
          <p:cNvSpPr/>
          <p:nvPr/>
        </p:nvSpPr>
        <p:spPr>
          <a:xfrm rot="1295191">
            <a:off x="5373298" y="3118855"/>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7AB22F88-8C8C-7ACF-13F7-3CD0C691F4DB}"/>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295191">
            <a:off x="6350176" y="3660424"/>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E5C337C-E390-C1B5-16EE-399DE5C3F15B}"/>
              </a:ext>
            </a:extLst>
          </p:cNvPr>
          <p:cNvSpPr/>
          <p:nvPr/>
        </p:nvSpPr>
        <p:spPr>
          <a:xfrm rot="1295191">
            <a:off x="5222686" y="4860281"/>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Initial assessments</a:t>
            </a:r>
          </a:p>
        </p:txBody>
      </p:sp>
      <p:sp>
        <p:nvSpPr>
          <p:cNvPr id="14" name="Rectangle: Rounded Corners 13">
            <a:extLst>
              <a:ext uri="{FF2B5EF4-FFF2-40B4-BE49-F238E27FC236}">
                <a16:creationId xmlns:a16="http://schemas.microsoft.com/office/drawing/2014/main" id="{8DACDDE2-CF68-3A74-60A5-FA5166BC130B}"/>
              </a:ext>
              <a:ext uri="{C183D7F6-B498-43B3-948B-1728B52AA6E4}">
                <adec:decorative xmlns:adec="http://schemas.microsoft.com/office/drawing/2017/decorative" val="1"/>
              </a:ext>
            </a:extLst>
          </p:cNvPr>
          <p:cNvSpPr/>
          <p:nvPr/>
        </p:nvSpPr>
        <p:spPr>
          <a:xfrm>
            <a:off x="904257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a:extLst>
              <a:ext uri="{FF2B5EF4-FFF2-40B4-BE49-F238E27FC236}">
                <a16:creationId xmlns:a16="http://schemas.microsoft.com/office/drawing/2014/main" id="{E6807B61-7DAF-58B3-F3D8-8B45B531DE18}"/>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83754" y="1690934"/>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31453EFE-1F8D-6219-0424-C854579E7F24}"/>
              </a:ext>
            </a:extLst>
          </p:cNvPr>
          <p:cNvSpPr/>
          <p:nvPr/>
        </p:nvSpPr>
        <p:spPr>
          <a:xfrm>
            <a:off x="9097396"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Time savings from tasks</a:t>
            </a:r>
          </a:p>
        </p:txBody>
      </p:sp>
    </p:spTree>
    <p:extLst>
      <p:ext uri="{BB962C8B-B14F-4D97-AF65-F5344CB8AC3E}">
        <p14:creationId xmlns:p14="http://schemas.microsoft.com/office/powerpoint/2010/main" val="11091160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205B123-4E05-4694-A9D0-DEBE8E2D1DEA}"/>
              </a:ext>
            </a:extLst>
          </p:cNvPr>
          <p:cNvSpPr>
            <a:spLocks noGrp="1"/>
          </p:cNvSpPr>
          <p:nvPr>
            <p:ph type="ftr" sz="quarter" idx="11"/>
          </p:nvPr>
        </p:nvSpPr>
        <p:spPr/>
        <p:txBody>
          <a:bodyPr/>
          <a:lstStyle/>
          <a:p>
            <a:r>
              <a:rPr lang="en-GB" b="1" dirty="0"/>
              <a:t>Digitising Social Care</a:t>
            </a:r>
            <a:endParaRPr lang="en-GB" dirty="0"/>
          </a:p>
        </p:txBody>
      </p:sp>
      <p:sp>
        <p:nvSpPr>
          <p:cNvPr id="4" name="Slide Number Placeholder 3">
            <a:extLst>
              <a:ext uri="{FF2B5EF4-FFF2-40B4-BE49-F238E27FC236}">
                <a16:creationId xmlns:a16="http://schemas.microsoft.com/office/drawing/2014/main" id="{3FDD2EE9-85D9-51AD-3F88-5A236B0C775C}"/>
              </a:ext>
            </a:extLst>
          </p:cNvPr>
          <p:cNvSpPr>
            <a:spLocks noGrp="1"/>
          </p:cNvSpPr>
          <p:nvPr>
            <p:ph type="sldNum" sz="quarter" idx="12"/>
          </p:nvPr>
        </p:nvSpPr>
        <p:spPr/>
        <p:txBody>
          <a:bodyPr/>
          <a:lstStyle/>
          <a:p>
            <a:fld id="{E37164D7-9B6A-1C43-ACF7-FB85B36CD2BA}" type="slidenum">
              <a:rPr lang="en-US" smtClean="0"/>
              <a:pPr/>
              <a:t>34</a:t>
            </a:fld>
            <a:endParaRPr lang="en-US" dirty="0"/>
          </a:p>
        </p:txBody>
      </p:sp>
      <p:grpSp>
        <p:nvGrpSpPr>
          <p:cNvPr id="35" name="Group 34">
            <a:extLst>
              <a:ext uri="{FF2B5EF4-FFF2-40B4-BE49-F238E27FC236}">
                <a16:creationId xmlns:a16="http://schemas.microsoft.com/office/drawing/2014/main" id="{83680C04-31AC-8E9B-8E97-1A8BE0E30E1A}"/>
              </a:ext>
              <a:ext uri="{C183D7F6-B498-43B3-948B-1728B52AA6E4}">
                <adec:decorative xmlns:adec="http://schemas.microsoft.com/office/drawing/2017/decorative" val="1"/>
              </a:ext>
            </a:extLst>
          </p:cNvPr>
          <p:cNvGrpSpPr/>
          <p:nvPr/>
        </p:nvGrpSpPr>
        <p:grpSpPr>
          <a:xfrm>
            <a:off x="454068" y="1207098"/>
            <a:ext cx="2578608" cy="3429000"/>
            <a:chOff x="454068" y="1207098"/>
            <a:chExt cx="2578608" cy="3429000"/>
          </a:xfrm>
        </p:grpSpPr>
        <p:sp>
          <p:nvSpPr>
            <p:cNvPr id="7" name="Rectangle: Rounded Corners 6">
              <a:extLst>
                <a:ext uri="{FF2B5EF4-FFF2-40B4-BE49-F238E27FC236}">
                  <a16:creationId xmlns:a16="http://schemas.microsoft.com/office/drawing/2014/main" id="{A4290B33-B04A-0E94-63D5-F4AE2CF66929}"/>
                </a:ext>
              </a:extLst>
            </p:cNvPr>
            <p:cNvSpPr/>
            <p:nvPr/>
          </p:nvSpPr>
          <p:spPr>
            <a:xfrm>
              <a:off x="454068"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n w="50800">
                  <a:solidFill>
                    <a:schemeClr val="bg2"/>
                  </a:solidFill>
                </a:ln>
              </a:endParaRPr>
            </a:p>
          </p:txBody>
        </p:sp>
        <p:sp>
          <p:nvSpPr>
            <p:cNvPr id="30" name="Rectangle 29">
              <a:extLst>
                <a:ext uri="{FF2B5EF4-FFF2-40B4-BE49-F238E27FC236}">
                  <a16:creationId xmlns:a16="http://schemas.microsoft.com/office/drawing/2014/main" id="{692C08CA-227C-F38C-6A60-C74F40000249}"/>
                </a:ext>
              </a:extLst>
            </p:cNvPr>
            <p:cNvSpPr/>
            <p:nvPr/>
          </p:nvSpPr>
          <p:spPr>
            <a:xfrm>
              <a:off x="566252" y="1729058"/>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90% reduction in stationary costs and savings of up to £120,000 per year on archive storage costs</a:t>
              </a:r>
            </a:p>
          </p:txBody>
        </p:sp>
      </p:grpSp>
      <p:grpSp>
        <p:nvGrpSpPr>
          <p:cNvPr id="36" name="Group 35">
            <a:extLst>
              <a:ext uri="{FF2B5EF4-FFF2-40B4-BE49-F238E27FC236}">
                <a16:creationId xmlns:a16="http://schemas.microsoft.com/office/drawing/2014/main" id="{335D222A-AFB5-6BA5-2E4C-065421E3A6E2}"/>
              </a:ext>
              <a:ext uri="{C183D7F6-B498-43B3-948B-1728B52AA6E4}">
                <adec:decorative xmlns:adec="http://schemas.microsoft.com/office/drawing/2017/decorative" val="1"/>
              </a:ext>
            </a:extLst>
          </p:cNvPr>
          <p:cNvGrpSpPr/>
          <p:nvPr/>
        </p:nvGrpSpPr>
        <p:grpSpPr>
          <a:xfrm>
            <a:off x="3347380" y="1207098"/>
            <a:ext cx="2578608" cy="3429000"/>
            <a:chOff x="3347380" y="1207098"/>
            <a:chExt cx="2578608" cy="3429000"/>
          </a:xfrm>
        </p:grpSpPr>
        <p:sp>
          <p:nvSpPr>
            <p:cNvPr id="9" name="Rectangle: Rounded Corners 8">
              <a:extLst>
                <a:ext uri="{FF2B5EF4-FFF2-40B4-BE49-F238E27FC236}">
                  <a16:creationId xmlns:a16="http://schemas.microsoft.com/office/drawing/2014/main" id="{D9CC32C9-0B99-B6E4-3941-D69E2302A82F}"/>
                </a:ext>
              </a:extLst>
            </p:cNvPr>
            <p:cNvSpPr/>
            <p:nvPr/>
          </p:nvSpPr>
          <p:spPr>
            <a:xfrm>
              <a:off x="334738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DD759298-03D9-2CB4-36AF-8919AC888EC6}"/>
                </a:ext>
              </a:extLst>
            </p:cNvPr>
            <p:cNvSpPr/>
            <p:nvPr/>
          </p:nvSpPr>
          <p:spPr>
            <a:xfrm>
              <a:off x="3447626" y="1653304"/>
              <a:ext cx="2378116" cy="2031325"/>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Initial care assessments completed in 3 days, instead of 7 days of a new resident arriving in a care home</a:t>
              </a:r>
            </a:p>
          </p:txBody>
        </p:sp>
      </p:grpSp>
      <p:grpSp>
        <p:nvGrpSpPr>
          <p:cNvPr id="37" name="Group 36">
            <a:extLst>
              <a:ext uri="{FF2B5EF4-FFF2-40B4-BE49-F238E27FC236}">
                <a16:creationId xmlns:a16="http://schemas.microsoft.com/office/drawing/2014/main" id="{F2B81A3F-9E5E-F152-75CF-A6A0C7FF9140}"/>
              </a:ext>
              <a:ext uri="{C183D7F6-B498-43B3-948B-1728B52AA6E4}">
                <adec:decorative xmlns:adec="http://schemas.microsoft.com/office/drawing/2017/decorative" val="1"/>
              </a:ext>
            </a:extLst>
          </p:cNvPr>
          <p:cNvGrpSpPr/>
          <p:nvPr/>
        </p:nvGrpSpPr>
        <p:grpSpPr>
          <a:xfrm rot="21140805">
            <a:off x="6197260" y="1207098"/>
            <a:ext cx="2578608" cy="3429000"/>
            <a:chOff x="6197260" y="1207098"/>
            <a:chExt cx="2578608" cy="3429000"/>
          </a:xfrm>
        </p:grpSpPr>
        <p:sp>
          <p:nvSpPr>
            <p:cNvPr id="11" name="Rectangle: Rounded Corners 10">
              <a:extLst>
                <a:ext uri="{FF2B5EF4-FFF2-40B4-BE49-F238E27FC236}">
                  <a16:creationId xmlns:a16="http://schemas.microsoft.com/office/drawing/2014/main" id="{A85EC7C6-5ED7-04C5-15FA-83F54147E598}"/>
                </a:ext>
              </a:extLst>
            </p:cNvPr>
            <p:cNvSpPr/>
            <p:nvPr/>
          </p:nvSpPr>
          <p:spPr>
            <a:xfrm>
              <a:off x="619726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AC4266FF-9163-4983-5286-C35632D21541}"/>
                </a:ext>
              </a:extLst>
            </p:cNvPr>
            <p:cNvSpPr/>
            <p:nvPr/>
          </p:nvSpPr>
          <p:spPr>
            <a:xfrm>
              <a:off x="6387871" y="1791806"/>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Time taken to review and update a resident's care plans reduced from 4 hours, to 30 minutes</a:t>
              </a:r>
            </a:p>
          </p:txBody>
        </p:sp>
      </p:grpSp>
      <p:grpSp>
        <p:nvGrpSpPr>
          <p:cNvPr id="38" name="Group 37">
            <a:extLst>
              <a:ext uri="{FF2B5EF4-FFF2-40B4-BE49-F238E27FC236}">
                <a16:creationId xmlns:a16="http://schemas.microsoft.com/office/drawing/2014/main" id="{E1561133-B3D7-CECC-13E8-5F91D78F16A7}"/>
              </a:ext>
              <a:ext uri="{C183D7F6-B498-43B3-948B-1728B52AA6E4}">
                <adec:decorative xmlns:adec="http://schemas.microsoft.com/office/drawing/2017/decorative" val="1"/>
              </a:ext>
            </a:extLst>
          </p:cNvPr>
          <p:cNvGrpSpPr/>
          <p:nvPr/>
        </p:nvGrpSpPr>
        <p:grpSpPr>
          <a:xfrm>
            <a:off x="9047140" y="1207098"/>
            <a:ext cx="2578608" cy="3429000"/>
            <a:chOff x="9047140" y="1207098"/>
            <a:chExt cx="2578608" cy="3429000"/>
          </a:xfrm>
        </p:grpSpPr>
        <p:sp>
          <p:nvSpPr>
            <p:cNvPr id="10" name="Rectangle: Rounded Corners 9">
              <a:extLst>
                <a:ext uri="{FF2B5EF4-FFF2-40B4-BE49-F238E27FC236}">
                  <a16:creationId xmlns:a16="http://schemas.microsoft.com/office/drawing/2014/main" id="{58AE197E-1D03-D5B9-0F65-D52463F38BA4}"/>
                </a:ext>
              </a:extLst>
            </p:cNvPr>
            <p:cNvSpPr/>
            <p:nvPr/>
          </p:nvSpPr>
          <p:spPr>
            <a:xfrm>
              <a:off x="904714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5CBAD8D6-BF4E-0181-02DA-3E78FA092B3D}"/>
                </a:ext>
              </a:extLst>
            </p:cNvPr>
            <p:cNvSpPr/>
            <p:nvPr/>
          </p:nvSpPr>
          <p:spPr>
            <a:xfrm>
              <a:off x="9147386" y="1930304"/>
              <a:ext cx="2378116" cy="1477328"/>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1 hours per shift saved per care worker, who no longer needs to write up notes</a:t>
              </a:r>
            </a:p>
          </p:txBody>
        </p:sp>
      </p:grpSp>
      <p:sp>
        <p:nvSpPr>
          <p:cNvPr id="34" name="Title 20">
            <a:extLst>
              <a:ext uri="{FF2B5EF4-FFF2-40B4-BE49-F238E27FC236}">
                <a16:creationId xmlns:a16="http://schemas.microsoft.com/office/drawing/2014/main" id="{587D1C7F-362A-FFFF-2421-C1AC1C4DC89E}"/>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Benefits Position</a:t>
            </a:r>
          </a:p>
        </p:txBody>
      </p:sp>
      <p:sp>
        <p:nvSpPr>
          <p:cNvPr id="12" name="Rectangle: Rounded Corners 11">
            <a:extLst>
              <a:ext uri="{FF2B5EF4-FFF2-40B4-BE49-F238E27FC236}">
                <a16:creationId xmlns:a16="http://schemas.microsoft.com/office/drawing/2014/main" id="{8E7CF700-6C94-8ACC-A35C-0B4AC386D233}"/>
              </a:ext>
              <a:ext uri="{C183D7F6-B498-43B3-948B-1728B52AA6E4}">
                <adec:decorative xmlns:adec="http://schemas.microsoft.com/office/drawing/2017/decorative" val="1"/>
              </a:ext>
            </a:extLst>
          </p:cNvPr>
          <p:cNvSpPr/>
          <p:nvPr/>
        </p:nvSpPr>
        <p:spPr>
          <a:xfrm>
            <a:off x="45943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20">
            <a:extLst>
              <a:ext uri="{FF2B5EF4-FFF2-40B4-BE49-F238E27FC236}">
                <a16:creationId xmlns:a16="http://schemas.microsoft.com/office/drawing/2014/main" id="{3C892F73-F924-278E-C6DD-AFA6C93AB076}"/>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2831" y="1690934"/>
            <a:ext cx="1167217" cy="1167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62538C1-54F6-CAE4-8E06-6E2A456175FE}"/>
              </a:ext>
            </a:extLst>
          </p:cNvPr>
          <p:cNvSpPr/>
          <p:nvPr/>
        </p:nvSpPr>
        <p:spPr>
          <a:xfrm>
            <a:off x="485925"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Financial savings</a:t>
            </a:r>
          </a:p>
        </p:txBody>
      </p:sp>
      <p:sp>
        <p:nvSpPr>
          <p:cNvPr id="13" name="Rectangle: Rounded Corners 12">
            <a:extLst>
              <a:ext uri="{FF2B5EF4-FFF2-40B4-BE49-F238E27FC236}">
                <a16:creationId xmlns:a16="http://schemas.microsoft.com/office/drawing/2014/main" id="{4F3DE1AE-4AA3-3010-60B9-4FBEAB3E772C}"/>
              </a:ext>
              <a:ext uri="{C183D7F6-B498-43B3-948B-1728B52AA6E4}">
                <adec:decorative xmlns:adec="http://schemas.microsoft.com/office/drawing/2017/decorative" val="1"/>
              </a:ext>
            </a:extLst>
          </p:cNvPr>
          <p:cNvSpPr/>
          <p:nvPr/>
        </p:nvSpPr>
        <p:spPr>
          <a:xfrm>
            <a:off x="334281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7AB22F88-8C8C-7ACF-13F7-3CD0C691F4DB}"/>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3994" y="1690033"/>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E5C337C-E390-C1B5-16EE-399DE5C3F15B}"/>
              </a:ext>
            </a:extLst>
          </p:cNvPr>
          <p:cNvSpPr/>
          <p:nvPr/>
        </p:nvSpPr>
        <p:spPr>
          <a:xfrm>
            <a:off x="3391607"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Initial assessments</a:t>
            </a:r>
          </a:p>
        </p:txBody>
      </p:sp>
      <p:sp>
        <p:nvSpPr>
          <p:cNvPr id="14" name="Rectangle: Rounded Corners 13">
            <a:extLst>
              <a:ext uri="{FF2B5EF4-FFF2-40B4-BE49-F238E27FC236}">
                <a16:creationId xmlns:a16="http://schemas.microsoft.com/office/drawing/2014/main" id="{8DACDDE2-CF68-3A74-60A5-FA5166BC130B}"/>
              </a:ext>
              <a:ext uri="{C183D7F6-B498-43B3-948B-1728B52AA6E4}">
                <adec:decorative xmlns:adec="http://schemas.microsoft.com/office/drawing/2017/decorative" val="1"/>
              </a:ext>
            </a:extLst>
          </p:cNvPr>
          <p:cNvSpPr/>
          <p:nvPr/>
        </p:nvSpPr>
        <p:spPr>
          <a:xfrm>
            <a:off x="904257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a:extLst>
              <a:ext uri="{FF2B5EF4-FFF2-40B4-BE49-F238E27FC236}">
                <a16:creationId xmlns:a16="http://schemas.microsoft.com/office/drawing/2014/main" id="{E6807B61-7DAF-58B3-F3D8-8B45B531DE18}"/>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83754" y="1690934"/>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31453EFE-1F8D-6219-0424-C854579E7F24}"/>
              </a:ext>
            </a:extLst>
          </p:cNvPr>
          <p:cNvSpPr/>
          <p:nvPr/>
        </p:nvSpPr>
        <p:spPr>
          <a:xfrm>
            <a:off x="9097396"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Time savings from tasks</a:t>
            </a:r>
          </a:p>
        </p:txBody>
      </p:sp>
      <p:sp>
        <p:nvSpPr>
          <p:cNvPr id="15" name="Rectangle: Rounded Corners 14">
            <a:extLst>
              <a:ext uri="{FF2B5EF4-FFF2-40B4-BE49-F238E27FC236}">
                <a16:creationId xmlns:a16="http://schemas.microsoft.com/office/drawing/2014/main" id="{635D44FC-E81C-E842-A8CF-05DFC47649B5}"/>
              </a:ext>
              <a:ext uri="{C183D7F6-B498-43B3-948B-1728B52AA6E4}">
                <adec:decorative xmlns:adec="http://schemas.microsoft.com/office/drawing/2017/decorative" val="1"/>
              </a:ext>
            </a:extLst>
          </p:cNvPr>
          <p:cNvSpPr/>
          <p:nvPr/>
        </p:nvSpPr>
        <p:spPr>
          <a:xfrm rot="963240">
            <a:off x="8455760" y="2937756"/>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C5464AD7-9B22-946C-25FA-24AED3C190E4}"/>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963240">
            <a:off x="9334930" y="3445218"/>
            <a:ext cx="1168118" cy="12052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A5EC76C-16AE-B095-E60E-66D190CA4506}"/>
              </a:ext>
            </a:extLst>
          </p:cNvPr>
          <p:cNvSpPr/>
          <p:nvPr/>
        </p:nvSpPr>
        <p:spPr>
          <a:xfrm rot="963240">
            <a:off x="8370725" y="4700680"/>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Care plan reviews</a:t>
            </a:r>
          </a:p>
        </p:txBody>
      </p:sp>
    </p:spTree>
    <p:extLst>
      <p:ext uri="{BB962C8B-B14F-4D97-AF65-F5344CB8AC3E}">
        <p14:creationId xmlns:p14="http://schemas.microsoft.com/office/powerpoint/2010/main" val="18126815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205B123-4E05-4694-A9D0-DEBE8E2D1DEA}"/>
              </a:ext>
            </a:extLst>
          </p:cNvPr>
          <p:cNvSpPr>
            <a:spLocks noGrp="1"/>
          </p:cNvSpPr>
          <p:nvPr>
            <p:ph type="ftr" sz="quarter" idx="11"/>
          </p:nvPr>
        </p:nvSpPr>
        <p:spPr/>
        <p:txBody>
          <a:bodyPr/>
          <a:lstStyle/>
          <a:p>
            <a:r>
              <a:rPr lang="en-GB" b="1" dirty="0"/>
              <a:t>Digitising Social Care</a:t>
            </a:r>
            <a:endParaRPr lang="en-GB" dirty="0"/>
          </a:p>
        </p:txBody>
      </p:sp>
      <p:sp>
        <p:nvSpPr>
          <p:cNvPr id="4" name="Slide Number Placeholder 3">
            <a:extLst>
              <a:ext uri="{FF2B5EF4-FFF2-40B4-BE49-F238E27FC236}">
                <a16:creationId xmlns:a16="http://schemas.microsoft.com/office/drawing/2014/main" id="{3FDD2EE9-85D9-51AD-3F88-5A236B0C775C}"/>
              </a:ext>
            </a:extLst>
          </p:cNvPr>
          <p:cNvSpPr>
            <a:spLocks noGrp="1"/>
          </p:cNvSpPr>
          <p:nvPr>
            <p:ph type="sldNum" sz="quarter" idx="12"/>
          </p:nvPr>
        </p:nvSpPr>
        <p:spPr/>
        <p:txBody>
          <a:bodyPr/>
          <a:lstStyle/>
          <a:p>
            <a:fld id="{E37164D7-9B6A-1C43-ACF7-FB85B36CD2BA}" type="slidenum">
              <a:rPr lang="en-US" smtClean="0"/>
              <a:pPr/>
              <a:t>35</a:t>
            </a:fld>
            <a:endParaRPr lang="en-US" dirty="0"/>
          </a:p>
        </p:txBody>
      </p:sp>
      <p:grpSp>
        <p:nvGrpSpPr>
          <p:cNvPr id="35" name="Group 34">
            <a:extLst>
              <a:ext uri="{FF2B5EF4-FFF2-40B4-BE49-F238E27FC236}">
                <a16:creationId xmlns:a16="http://schemas.microsoft.com/office/drawing/2014/main" id="{83680C04-31AC-8E9B-8E97-1A8BE0E30E1A}"/>
              </a:ext>
              <a:ext uri="{C183D7F6-B498-43B3-948B-1728B52AA6E4}">
                <adec:decorative xmlns:adec="http://schemas.microsoft.com/office/drawing/2017/decorative" val="1"/>
              </a:ext>
            </a:extLst>
          </p:cNvPr>
          <p:cNvGrpSpPr/>
          <p:nvPr/>
        </p:nvGrpSpPr>
        <p:grpSpPr>
          <a:xfrm>
            <a:off x="454068" y="1207098"/>
            <a:ext cx="2578608" cy="3429000"/>
            <a:chOff x="454068" y="1207098"/>
            <a:chExt cx="2578608" cy="3429000"/>
          </a:xfrm>
        </p:grpSpPr>
        <p:sp>
          <p:nvSpPr>
            <p:cNvPr id="7" name="Rectangle: Rounded Corners 6">
              <a:extLst>
                <a:ext uri="{FF2B5EF4-FFF2-40B4-BE49-F238E27FC236}">
                  <a16:creationId xmlns:a16="http://schemas.microsoft.com/office/drawing/2014/main" id="{A4290B33-B04A-0E94-63D5-F4AE2CF66929}"/>
                </a:ext>
              </a:extLst>
            </p:cNvPr>
            <p:cNvSpPr/>
            <p:nvPr/>
          </p:nvSpPr>
          <p:spPr>
            <a:xfrm>
              <a:off x="454068"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n w="50800">
                  <a:solidFill>
                    <a:schemeClr val="bg2"/>
                  </a:solidFill>
                </a:ln>
              </a:endParaRPr>
            </a:p>
          </p:txBody>
        </p:sp>
        <p:sp>
          <p:nvSpPr>
            <p:cNvPr id="30" name="Rectangle 29">
              <a:extLst>
                <a:ext uri="{FF2B5EF4-FFF2-40B4-BE49-F238E27FC236}">
                  <a16:creationId xmlns:a16="http://schemas.microsoft.com/office/drawing/2014/main" id="{692C08CA-227C-F38C-6A60-C74F40000249}"/>
                </a:ext>
              </a:extLst>
            </p:cNvPr>
            <p:cNvSpPr/>
            <p:nvPr/>
          </p:nvSpPr>
          <p:spPr>
            <a:xfrm>
              <a:off x="566252" y="1729058"/>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90% reduction in stationary costs and savings of up to £120,000 per year on archive storage costs</a:t>
              </a:r>
            </a:p>
          </p:txBody>
        </p:sp>
      </p:grpSp>
      <p:grpSp>
        <p:nvGrpSpPr>
          <p:cNvPr id="36" name="Group 35">
            <a:extLst>
              <a:ext uri="{FF2B5EF4-FFF2-40B4-BE49-F238E27FC236}">
                <a16:creationId xmlns:a16="http://schemas.microsoft.com/office/drawing/2014/main" id="{335D222A-AFB5-6BA5-2E4C-065421E3A6E2}"/>
              </a:ext>
              <a:ext uri="{C183D7F6-B498-43B3-948B-1728B52AA6E4}">
                <adec:decorative xmlns:adec="http://schemas.microsoft.com/office/drawing/2017/decorative" val="1"/>
              </a:ext>
            </a:extLst>
          </p:cNvPr>
          <p:cNvGrpSpPr/>
          <p:nvPr/>
        </p:nvGrpSpPr>
        <p:grpSpPr>
          <a:xfrm>
            <a:off x="3347380" y="1207098"/>
            <a:ext cx="2578608" cy="3429000"/>
            <a:chOff x="3347380" y="1207098"/>
            <a:chExt cx="2578608" cy="3429000"/>
          </a:xfrm>
        </p:grpSpPr>
        <p:sp>
          <p:nvSpPr>
            <p:cNvPr id="9" name="Rectangle: Rounded Corners 8">
              <a:extLst>
                <a:ext uri="{FF2B5EF4-FFF2-40B4-BE49-F238E27FC236}">
                  <a16:creationId xmlns:a16="http://schemas.microsoft.com/office/drawing/2014/main" id="{D9CC32C9-0B99-B6E4-3941-D69E2302A82F}"/>
                </a:ext>
              </a:extLst>
            </p:cNvPr>
            <p:cNvSpPr/>
            <p:nvPr/>
          </p:nvSpPr>
          <p:spPr>
            <a:xfrm>
              <a:off x="334738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DD759298-03D9-2CB4-36AF-8919AC888EC6}"/>
                </a:ext>
              </a:extLst>
            </p:cNvPr>
            <p:cNvSpPr/>
            <p:nvPr/>
          </p:nvSpPr>
          <p:spPr>
            <a:xfrm>
              <a:off x="3447626" y="1653304"/>
              <a:ext cx="2378116" cy="2031325"/>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Initial care assessments completed in 3 days, instead of 7 days of a new resident arriving in a care home</a:t>
              </a:r>
            </a:p>
          </p:txBody>
        </p:sp>
      </p:grpSp>
      <p:grpSp>
        <p:nvGrpSpPr>
          <p:cNvPr id="37" name="Group 36">
            <a:extLst>
              <a:ext uri="{FF2B5EF4-FFF2-40B4-BE49-F238E27FC236}">
                <a16:creationId xmlns:a16="http://schemas.microsoft.com/office/drawing/2014/main" id="{F2B81A3F-9E5E-F152-75CF-A6A0C7FF9140}"/>
              </a:ext>
              <a:ext uri="{C183D7F6-B498-43B3-948B-1728B52AA6E4}">
                <adec:decorative xmlns:adec="http://schemas.microsoft.com/office/drawing/2017/decorative" val="1"/>
              </a:ext>
            </a:extLst>
          </p:cNvPr>
          <p:cNvGrpSpPr/>
          <p:nvPr/>
        </p:nvGrpSpPr>
        <p:grpSpPr>
          <a:xfrm>
            <a:off x="6197260" y="1207098"/>
            <a:ext cx="2578608" cy="3429000"/>
            <a:chOff x="6197260" y="1207098"/>
            <a:chExt cx="2578608" cy="3429000"/>
          </a:xfrm>
        </p:grpSpPr>
        <p:sp>
          <p:nvSpPr>
            <p:cNvPr id="11" name="Rectangle: Rounded Corners 10">
              <a:extLst>
                <a:ext uri="{FF2B5EF4-FFF2-40B4-BE49-F238E27FC236}">
                  <a16:creationId xmlns:a16="http://schemas.microsoft.com/office/drawing/2014/main" id="{A85EC7C6-5ED7-04C5-15FA-83F54147E598}"/>
                </a:ext>
              </a:extLst>
            </p:cNvPr>
            <p:cNvSpPr/>
            <p:nvPr/>
          </p:nvSpPr>
          <p:spPr>
            <a:xfrm>
              <a:off x="619726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AC4266FF-9163-4983-5286-C35632D21541}"/>
                </a:ext>
              </a:extLst>
            </p:cNvPr>
            <p:cNvSpPr/>
            <p:nvPr/>
          </p:nvSpPr>
          <p:spPr>
            <a:xfrm>
              <a:off x="6387871" y="1791806"/>
              <a:ext cx="2378116" cy="1754326"/>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Time taken to review and update a resident's care plans reduced from 4 hours, to 30 minutes</a:t>
              </a:r>
            </a:p>
          </p:txBody>
        </p:sp>
      </p:grpSp>
      <p:grpSp>
        <p:nvGrpSpPr>
          <p:cNvPr id="38" name="Group 37">
            <a:extLst>
              <a:ext uri="{FF2B5EF4-FFF2-40B4-BE49-F238E27FC236}">
                <a16:creationId xmlns:a16="http://schemas.microsoft.com/office/drawing/2014/main" id="{E1561133-B3D7-CECC-13E8-5F91D78F16A7}"/>
              </a:ext>
              <a:ext uri="{C183D7F6-B498-43B3-948B-1728B52AA6E4}">
                <adec:decorative xmlns:adec="http://schemas.microsoft.com/office/drawing/2017/decorative" val="1"/>
              </a:ext>
            </a:extLst>
          </p:cNvPr>
          <p:cNvGrpSpPr/>
          <p:nvPr/>
        </p:nvGrpSpPr>
        <p:grpSpPr>
          <a:xfrm rot="21322873">
            <a:off x="9047140" y="1218411"/>
            <a:ext cx="2578608" cy="3429000"/>
            <a:chOff x="9047140" y="1207098"/>
            <a:chExt cx="2578608" cy="3429000"/>
          </a:xfrm>
        </p:grpSpPr>
        <p:sp>
          <p:nvSpPr>
            <p:cNvPr id="10" name="Rectangle: Rounded Corners 9">
              <a:extLst>
                <a:ext uri="{FF2B5EF4-FFF2-40B4-BE49-F238E27FC236}">
                  <a16:creationId xmlns:a16="http://schemas.microsoft.com/office/drawing/2014/main" id="{58AE197E-1D03-D5B9-0F65-D52463F38BA4}"/>
                </a:ext>
              </a:extLst>
            </p:cNvPr>
            <p:cNvSpPr/>
            <p:nvPr/>
          </p:nvSpPr>
          <p:spPr>
            <a:xfrm>
              <a:off x="9047140" y="1207098"/>
              <a:ext cx="2578608" cy="3429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5CBAD8D6-BF4E-0181-02DA-3E78FA092B3D}"/>
                </a:ext>
              </a:extLst>
            </p:cNvPr>
            <p:cNvSpPr/>
            <p:nvPr/>
          </p:nvSpPr>
          <p:spPr>
            <a:xfrm>
              <a:off x="9147386" y="1930304"/>
              <a:ext cx="2378116" cy="1477328"/>
            </a:xfrm>
            <a:prstGeom prst="rect">
              <a:avLst/>
            </a:prstGeom>
            <a:noFill/>
          </p:spPr>
          <p:txBody>
            <a:bodyPr wrap="square" lIns="91440" tIns="45720" rIns="91440" bIns="45720" anchor="ctr" anchorCtr="1">
              <a:spAutoFit/>
            </a:bodyPr>
            <a:lstStyle/>
            <a:p>
              <a:pPr algn="ctr"/>
              <a:r>
                <a:rPr lang="en-GB" b="1" dirty="0">
                  <a:ln w="10160">
                    <a:solidFill>
                      <a:schemeClr val="accent2"/>
                    </a:solidFill>
                    <a:prstDash val="solid"/>
                  </a:ln>
                  <a:solidFill>
                    <a:schemeClr val="bg2"/>
                  </a:solidFill>
                  <a:effectLst>
                    <a:outerShdw blurRad="38100" dist="22860" dir="5400000" algn="tl" rotWithShape="0">
                      <a:srgbClr val="000000">
                        <a:alpha val="30000"/>
                      </a:srgbClr>
                    </a:outerShdw>
                  </a:effectLst>
                  <a:latin typeface="Arial" panose="020B0604020202020204"/>
                  <a:cs typeface="Arial"/>
                </a:rPr>
                <a:t>1 hour per shift saved per care worker, who no longer needs to write up notes</a:t>
              </a:r>
            </a:p>
          </p:txBody>
        </p:sp>
      </p:grpSp>
      <p:sp>
        <p:nvSpPr>
          <p:cNvPr id="34" name="Title 20">
            <a:extLst>
              <a:ext uri="{FF2B5EF4-FFF2-40B4-BE49-F238E27FC236}">
                <a16:creationId xmlns:a16="http://schemas.microsoft.com/office/drawing/2014/main" id="{587D1C7F-362A-FFFF-2421-C1AC1C4DC89E}"/>
              </a:ext>
            </a:extLst>
          </p:cNvPr>
          <p:cNvSpPr txBox="1">
            <a:spLocks noGrp="1"/>
          </p:cNvSpPr>
          <p:nvPr>
            <p:ph type="title" idx="4294967295"/>
          </p:nvPr>
        </p:nvSpPr>
        <p:spPr>
          <a:xfrm>
            <a:off x="584399" y="585308"/>
            <a:ext cx="7354914" cy="49419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600" b="0" i="0" kern="1200">
                <a:solidFill>
                  <a:schemeClr val="accent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accent2"/>
                </a:solidFill>
                <a:effectLst/>
                <a:uLnTx/>
                <a:uFillTx/>
                <a:latin typeface="+mj-lt"/>
                <a:ea typeface="+mj-ea"/>
                <a:cs typeface="+mj-cs"/>
              </a:rPr>
              <a:t>Benefits Position</a:t>
            </a:r>
          </a:p>
        </p:txBody>
      </p:sp>
      <p:sp>
        <p:nvSpPr>
          <p:cNvPr id="12" name="Rectangle: Rounded Corners 11">
            <a:extLst>
              <a:ext uri="{FF2B5EF4-FFF2-40B4-BE49-F238E27FC236}">
                <a16:creationId xmlns:a16="http://schemas.microsoft.com/office/drawing/2014/main" id="{8E7CF700-6C94-8ACC-A35C-0B4AC386D233}"/>
              </a:ext>
              <a:ext uri="{C183D7F6-B498-43B3-948B-1728B52AA6E4}">
                <adec:decorative xmlns:adec="http://schemas.microsoft.com/office/drawing/2017/decorative" val="1"/>
              </a:ext>
            </a:extLst>
          </p:cNvPr>
          <p:cNvSpPr/>
          <p:nvPr/>
        </p:nvSpPr>
        <p:spPr>
          <a:xfrm>
            <a:off x="45943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20">
            <a:extLst>
              <a:ext uri="{FF2B5EF4-FFF2-40B4-BE49-F238E27FC236}">
                <a16:creationId xmlns:a16="http://schemas.microsoft.com/office/drawing/2014/main" id="{3C892F73-F924-278E-C6DD-AFA6C93AB076}"/>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2831" y="1690934"/>
            <a:ext cx="1167217" cy="116721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62538C1-54F6-CAE4-8E06-6E2A456175FE}"/>
              </a:ext>
            </a:extLst>
          </p:cNvPr>
          <p:cNvSpPr/>
          <p:nvPr/>
        </p:nvSpPr>
        <p:spPr>
          <a:xfrm>
            <a:off x="485925"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Financial savings</a:t>
            </a:r>
          </a:p>
        </p:txBody>
      </p:sp>
      <p:sp>
        <p:nvSpPr>
          <p:cNvPr id="13" name="Rectangle: Rounded Corners 12">
            <a:extLst>
              <a:ext uri="{FF2B5EF4-FFF2-40B4-BE49-F238E27FC236}">
                <a16:creationId xmlns:a16="http://schemas.microsoft.com/office/drawing/2014/main" id="{4F3DE1AE-4AA3-3010-60B9-4FBEAB3E772C}"/>
              </a:ext>
              <a:ext uri="{C183D7F6-B498-43B3-948B-1728B52AA6E4}">
                <adec:decorative xmlns:adec="http://schemas.microsoft.com/office/drawing/2017/decorative" val="1"/>
              </a:ext>
            </a:extLst>
          </p:cNvPr>
          <p:cNvSpPr/>
          <p:nvPr/>
        </p:nvSpPr>
        <p:spPr>
          <a:xfrm>
            <a:off x="3342817"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6" name="Picture 2">
            <a:extLst>
              <a:ext uri="{FF2B5EF4-FFF2-40B4-BE49-F238E27FC236}">
                <a16:creationId xmlns:a16="http://schemas.microsoft.com/office/drawing/2014/main" id="{7AB22F88-8C8C-7ACF-13F7-3CD0C691F4DB}"/>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3994" y="1690033"/>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1E5C337C-E390-C1B5-16EE-399DE5C3F15B}"/>
              </a:ext>
            </a:extLst>
          </p:cNvPr>
          <p:cNvSpPr/>
          <p:nvPr/>
        </p:nvSpPr>
        <p:spPr>
          <a:xfrm>
            <a:off x="3391607"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Initial assessments</a:t>
            </a:r>
          </a:p>
        </p:txBody>
      </p:sp>
      <p:sp>
        <p:nvSpPr>
          <p:cNvPr id="14" name="Rectangle: Rounded Corners 13">
            <a:extLst>
              <a:ext uri="{FF2B5EF4-FFF2-40B4-BE49-F238E27FC236}">
                <a16:creationId xmlns:a16="http://schemas.microsoft.com/office/drawing/2014/main" id="{8DACDDE2-CF68-3A74-60A5-FA5166BC130B}"/>
              </a:ext>
              <a:ext uri="{C183D7F6-B498-43B3-948B-1728B52AA6E4}">
                <adec:decorative xmlns:adec="http://schemas.microsoft.com/office/drawing/2017/decorative" val="1"/>
              </a:ext>
            </a:extLst>
          </p:cNvPr>
          <p:cNvSpPr/>
          <p:nvPr/>
        </p:nvSpPr>
        <p:spPr>
          <a:xfrm rot="1396863">
            <a:off x="9962240" y="3557692"/>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8" name="Picture 4">
            <a:extLst>
              <a:ext uri="{FF2B5EF4-FFF2-40B4-BE49-F238E27FC236}">
                <a16:creationId xmlns:a16="http://schemas.microsoft.com/office/drawing/2014/main" id="{E6807B61-7DAF-58B3-F3D8-8B45B531DE18}"/>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396863">
            <a:off x="10956057" y="4108378"/>
            <a:ext cx="1168118" cy="1168118"/>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31453EFE-1F8D-6219-0424-C854579E7F24}"/>
              </a:ext>
            </a:extLst>
          </p:cNvPr>
          <p:cNvSpPr/>
          <p:nvPr/>
        </p:nvSpPr>
        <p:spPr>
          <a:xfrm rot="1396863">
            <a:off x="9802350" y="5295384"/>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Time savings from tasks</a:t>
            </a:r>
          </a:p>
        </p:txBody>
      </p:sp>
      <p:sp>
        <p:nvSpPr>
          <p:cNvPr id="15" name="Rectangle: Rounded Corners 14">
            <a:extLst>
              <a:ext uri="{FF2B5EF4-FFF2-40B4-BE49-F238E27FC236}">
                <a16:creationId xmlns:a16="http://schemas.microsoft.com/office/drawing/2014/main" id="{635D44FC-E81C-E842-A8CF-05DFC47649B5}"/>
              </a:ext>
              <a:ext uri="{C183D7F6-B498-43B3-948B-1728B52AA6E4}">
                <adec:decorative xmlns:adec="http://schemas.microsoft.com/office/drawing/2017/decorative" val="1"/>
              </a:ext>
            </a:extLst>
          </p:cNvPr>
          <p:cNvSpPr/>
          <p:nvPr/>
        </p:nvSpPr>
        <p:spPr>
          <a:xfrm>
            <a:off x="6201841" y="1207098"/>
            <a:ext cx="2578608" cy="3429000"/>
          </a:xfrm>
          <a:prstGeom prst="roundRect">
            <a:avLst/>
          </a:prstGeom>
          <a:solidFill>
            <a:srgbClr val="00A18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C5464AD7-9B22-946C-25FA-24AED3C190E4}"/>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07086" y="1690033"/>
            <a:ext cx="1168118" cy="12052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BA5EC76C-16AE-B095-E60E-66D190CA4506}"/>
              </a:ext>
            </a:extLst>
          </p:cNvPr>
          <p:cNvSpPr/>
          <p:nvPr/>
        </p:nvSpPr>
        <p:spPr>
          <a:xfrm>
            <a:off x="6267342" y="2986538"/>
            <a:ext cx="2481027" cy="954107"/>
          </a:xfrm>
          <a:prstGeom prst="rect">
            <a:avLst/>
          </a:prstGeom>
          <a:noFill/>
        </p:spPr>
        <p:txBody>
          <a:bodyPr wrap="square" lIns="91440" tIns="45720" rIns="91440" bIns="45720">
            <a:spAutoFit/>
          </a:bodyPr>
          <a:lstStyle/>
          <a:p>
            <a:pPr algn="ctr"/>
            <a:r>
              <a:rPr lang="en-GB" sz="2800" b="1" cap="none" spc="0" dirty="0">
                <a:ln w="6600">
                  <a:solidFill>
                    <a:srgbClr val="0B5C4E"/>
                  </a:solidFill>
                  <a:prstDash val="solid"/>
                </a:ln>
                <a:solidFill>
                  <a:srgbClr val="FFFFFF"/>
                </a:solidFill>
                <a:effectLst>
                  <a:outerShdw dist="38100" dir="2700000" algn="tl" rotWithShape="0">
                    <a:schemeClr val="accent2"/>
                  </a:outerShdw>
                </a:effectLst>
              </a:rPr>
              <a:t>Care plan reviews</a:t>
            </a:r>
          </a:p>
        </p:txBody>
      </p:sp>
    </p:spTree>
    <p:extLst>
      <p:ext uri="{BB962C8B-B14F-4D97-AF65-F5344CB8AC3E}">
        <p14:creationId xmlns:p14="http://schemas.microsoft.com/office/powerpoint/2010/main" val="11131593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D67616-F145-BF41-E090-53E404617325}"/>
              </a:ext>
            </a:extLst>
          </p:cNvPr>
          <p:cNvSpPr>
            <a:spLocks noGrp="1"/>
          </p:cNvSpPr>
          <p:nvPr>
            <p:ph type="title"/>
          </p:nvPr>
        </p:nvSpPr>
        <p:spPr>
          <a:xfrm>
            <a:off x="538344" y="1212447"/>
            <a:ext cx="8331427" cy="3328606"/>
          </a:xfrm>
        </p:spPr>
        <p:txBody>
          <a:bodyPr/>
          <a:lstStyle/>
          <a:p>
            <a:r>
              <a:rPr lang="en-GB" dirty="0"/>
              <a:t>Care Technology</a:t>
            </a:r>
            <a:br>
              <a:rPr lang="en-GB" dirty="0"/>
            </a:br>
            <a:r>
              <a:rPr lang="en-GB" dirty="0"/>
              <a:t>Piloting &amp; Scaling Projects </a:t>
            </a:r>
          </a:p>
        </p:txBody>
      </p:sp>
      <p:sp>
        <p:nvSpPr>
          <p:cNvPr id="4" name="Slide Number Placeholder 3">
            <a:extLst>
              <a:ext uri="{FF2B5EF4-FFF2-40B4-BE49-F238E27FC236}">
                <a16:creationId xmlns:a16="http://schemas.microsoft.com/office/drawing/2014/main" id="{C8C06857-CA74-4698-E7FB-A4ED0214AC53}"/>
              </a:ext>
            </a:extLst>
          </p:cNvPr>
          <p:cNvSpPr>
            <a:spLocks noGrp="1"/>
          </p:cNvSpPr>
          <p:nvPr>
            <p:ph type="sldNum" sz="quarter" idx="4294967295"/>
          </p:nvPr>
        </p:nvSpPr>
        <p:spPr>
          <a:xfrm>
            <a:off x="11595100" y="6284913"/>
            <a:ext cx="596900" cy="434975"/>
          </a:xfrm>
        </p:spPr>
        <p:txBody>
          <a:bodyPr/>
          <a:lstStyle/>
          <a:p>
            <a:fld id="{E37164D7-9B6A-1C43-ACF7-FB85B36CD2BA}" type="slidenum">
              <a:rPr lang="en-US" smtClean="0"/>
              <a:pPr/>
              <a:t>36</a:t>
            </a:fld>
            <a:endParaRPr lang="en-US" dirty="0"/>
          </a:p>
        </p:txBody>
      </p:sp>
      <p:sp>
        <p:nvSpPr>
          <p:cNvPr id="5" name="Footer Placeholder 4">
            <a:extLst>
              <a:ext uri="{FF2B5EF4-FFF2-40B4-BE49-F238E27FC236}">
                <a16:creationId xmlns:a16="http://schemas.microsoft.com/office/drawing/2014/main" id="{3ACAA87E-B709-BBBE-E9DA-FCEE17B803C3}"/>
              </a:ext>
            </a:extLst>
          </p:cNvPr>
          <p:cNvSpPr>
            <a:spLocks noGrp="1"/>
          </p:cNvSpPr>
          <p:nvPr>
            <p:ph type="ftr" sz="quarter" idx="4294967295"/>
          </p:nvPr>
        </p:nvSpPr>
        <p:spPr>
          <a:xfrm>
            <a:off x="0" y="6273800"/>
            <a:ext cx="2770188" cy="433388"/>
          </a:xfrm>
        </p:spPr>
        <p:txBody>
          <a:bodyPr/>
          <a:lstStyle/>
          <a:p>
            <a:r>
              <a:rPr lang="en-GB" b="1" dirty="0"/>
              <a:t>Digitising Social Care</a:t>
            </a:r>
            <a:endParaRPr lang="en-GB" dirty="0"/>
          </a:p>
        </p:txBody>
      </p:sp>
    </p:spTree>
    <p:extLst>
      <p:ext uri="{BB962C8B-B14F-4D97-AF65-F5344CB8AC3E}">
        <p14:creationId xmlns:p14="http://schemas.microsoft.com/office/powerpoint/2010/main" val="3954268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DBA4673-6553-A78C-DCFA-F2322251229F}"/>
              </a:ext>
            </a:extLst>
          </p:cNvPr>
          <p:cNvSpPr>
            <a:spLocks noGrp="1"/>
          </p:cNvSpPr>
          <p:nvPr>
            <p:ph type="title"/>
          </p:nvPr>
        </p:nvSpPr>
        <p:spPr>
          <a:xfrm>
            <a:off x="509095" y="443605"/>
            <a:ext cx="9651115" cy="456778"/>
          </a:xfrm>
        </p:spPr>
        <p:txBody>
          <a:bodyPr/>
          <a:lstStyle/>
          <a:p>
            <a:r>
              <a:rPr lang="en-GB" sz="3200" dirty="0">
                <a:cs typeface="Arial"/>
              </a:rPr>
              <a:t>Piloting and Scaling Projects</a:t>
            </a:r>
            <a:endParaRPr lang="en-GB" sz="3200" dirty="0"/>
          </a:p>
        </p:txBody>
      </p:sp>
      <p:pic>
        <p:nvPicPr>
          <p:cNvPr id="7" name="Picture 6">
            <a:extLst>
              <a:ext uri="{FF2B5EF4-FFF2-40B4-BE49-F238E27FC236}">
                <a16:creationId xmlns:a16="http://schemas.microsoft.com/office/drawing/2014/main" id="{4B8C84FE-67D6-235B-0556-A452943779B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09095" y="1073197"/>
            <a:ext cx="10992343" cy="4790694"/>
          </a:xfrm>
          <a:prstGeom prst="rect">
            <a:avLst/>
          </a:prstGeom>
        </p:spPr>
      </p:pic>
    </p:spTree>
    <p:extLst>
      <p:ext uri="{BB962C8B-B14F-4D97-AF65-F5344CB8AC3E}">
        <p14:creationId xmlns:p14="http://schemas.microsoft.com/office/powerpoint/2010/main" val="2663815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D67616-F145-BF41-E090-53E404617325}"/>
              </a:ext>
            </a:extLst>
          </p:cNvPr>
          <p:cNvSpPr>
            <a:spLocks noGrp="1"/>
          </p:cNvSpPr>
          <p:nvPr>
            <p:ph type="title"/>
          </p:nvPr>
        </p:nvSpPr>
        <p:spPr>
          <a:xfrm>
            <a:off x="565869" y="798936"/>
            <a:ext cx="7568182" cy="3328606"/>
          </a:xfrm>
        </p:spPr>
        <p:txBody>
          <a:bodyPr/>
          <a:lstStyle/>
          <a:p>
            <a:r>
              <a:rPr lang="en-GB" dirty="0"/>
              <a:t>Social Care </a:t>
            </a:r>
            <a:br>
              <a:rPr lang="en-GB" dirty="0"/>
            </a:br>
            <a:r>
              <a:rPr lang="en-GB" dirty="0"/>
              <a:t>Data Interoperability </a:t>
            </a:r>
          </a:p>
        </p:txBody>
      </p:sp>
      <p:sp>
        <p:nvSpPr>
          <p:cNvPr id="4" name="Slide Number Placeholder 3">
            <a:extLst>
              <a:ext uri="{FF2B5EF4-FFF2-40B4-BE49-F238E27FC236}">
                <a16:creationId xmlns:a16="http://schemas.microsoft.com/office/drawing/2014/main" id="{C8C06857-CA74-4698-E7FB-A4ED0214AC53}"/>
              </a:ext>
            </a:extLst>
          </p:cNvPr>
          <p:cNvSpPr>
            <a:spLocks noGrp="1"/>
          </p:cNvSpPr>
          <p:nvPr>
            <p:ph type="sldNum" sz="quarter" idx="4294967295"/>
          </p:nvPr>
        </p:nvSpPr>
        <p:spPr>
          <a:xfrm>
            <a:off x="11595100" y="6284913"/>
            <a:ext cx="596900" cy="434975"/>
          </a:xfrm>
        </p:spPr>
        <p:txBody>
          <a:bodyPr/>
          <a:lstStyle/>
          <a:p>
            <a:fld id="{E37164D7-9B6A-1C43-ACF7-FB85B36CD2BA}" type="slidenum">
              <a:rPr lang="en-US" smtClean="0"/>
              <a:pPr/>
              <a:t>38</a:t>
            </a:fld>
            <a:endParaRPr lang="en-US" dirty="0"/>
          </a:p>
        </p:txBody>
      </p:sp>
      <p:sp>
        <p:nvSpPr>
          <p:cNvPr id="5" name="Footer Placeholder 4">
            <a:extLst>
              <a:ext uri="{FF2B5EF4-FFF2-40B4-BE49-F238E27FC236}">
                <a16:creationId xmlns:a16="http://schemas.microsoft.com/office/drawing/2014/main" id="{3ACAA87E-B709-BBBE-E9DA-FCEE17B803C3}"/>
              </a:ext>
            </a:extLst>
          </p:cNvPr>
          <p:cNvSpPr>
            <a:spLocks noGrp="1"/>
          </p:cNvSpPr>
          <p:nvPr>
            <p:ph type="ftr" sz="quarter" idx="4294967295"/>
          </p:nvPr>
        </p:nvSpPr>
        <p:spPr>
          <a:xfrm>
            <a:off x="0" y="6273800"/>
            <a:ext cx="2770188" cy="433388"/>
          </a:xfrm>
        </p:spPr>
        <p:txBody>
          <a:bodyPr/>
          <a:lstStyle/>
          <a:p>
            <a:r>
              <a:rPr lang="en-GB" b="1" dirty="0"/>
              <a:t>Digitising Social Care</a:t>
            </a:r>
            <a:endParaRPr lang="en-GB" dirty="0"/>
          </a:p>
        </p:txBody>
      </p:sp>
    </p:spTree>
    <p:extLst>
      <p:ext uri="{BB962C8B-B14F-4D97-AF65-F5344CB8AC3E}">
        <p14:creationId xmlns:p14="http://schemas.microsoft.com/office/powerpoint/2010/main" val="1830816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82186A5-AF76-4164-B7EE-5402F7D5E785}"/>
              </a:ext>
              <a:ext uri="{C183D7F6-B498-43B3-948B-1728B52AA6E4}">
                <adec:decorative xmlns:adec="http://schemas.microsoft.com/office/drawing/2017/decorative" val="1"/>
              </a:ext>
            </a:extLst>
          </p:cNvPr>
          <p:cNvSpPr/>
          <p:nvPr/>
        </p:nvSpPr>
        <p:spPr>
          <a:xfrm>
            <a:off x="165238" y="144639"/>
            <a:ext cx="6891545" cy="634983"/>
          </a:xfrm>
          <a:prstGeom prst="roundRect">
            <a:avLst>
              <a:gd name="adj" fmla="val 9187"/>
            </a:avLst>
          </a:prstGeom>
          <a:solidFill>
            <a:srgbClr val="13A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itle 4">
            <a:extLst>
              <a:ext uri="{FF2B5EF4-FFF2-40B4-BE49-F238E27FC236}">
                <a16:creationId xmlns:a16="http://schemas.microsoft.com/office/drawing/2014/main" id="{09BD2561-7582-4C23-A079-AC8C1C9C95CB}"/>
              </a:ext>
            </a:extLst>
          </p:cNvPr>
          <p:cNvSpPr txBox="1">
            <a:spLocks noGrp="1"/>
          </p:cNvSpPr>
          <p:nvPr>
            <p:ph type="title" idx="4294967295"/>
          </p:nvPr>
        </p:nvSpPr>
        <p:spPr>
          <a:xfrm>
            <a:off x="254784" y="185131"/>
            <a:ext cx="6337235"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0" u="none" strike="noStrike" kern="1200" cap="none" spc="0" normalizeH="0" baseline="0" noProof="0" dirty="0">
                <a:ln>
                  <a:noFill/>
                </a:ln>
                <a:solidFill>
                  <a:schemeClr val="bg1"/>
                </a:solidFill>
                <a:effectLst/>
                <a:uLnTx/>
                <a:uFillTx/>
                <a:latin typeface="Arial"/>
                <a:ea typeface="+mn-ea"/>
                <a:cs typeface="Arial"/>
              </a:rPr>
              <a:t>Benefits of data sharing</a:t>
            </a:r>
            <a:endParaRPr kumimoji="0" lang="en-GB" sz="30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23" name="Freeform: Shape 22">
            <a:extLst>
              <a:ext uri="{FF2B5EF4-FFF2-40B4-BE49-F238E27FC236}">
                <a16:creationId xmlns:a16="http://schemas.microsoft.com/office/drawing/2014/main" id="{27799D24-5E2F-1802-340A-7551FF6DCCA7}"/>
              </a:ext>
            </a:extLst>
          </p:cNvPr>
          <p:cNvSpPr/>
          <p:nvPr/>
        </p:nvSpPr>
        <p:spPr>
          <a:xfrm>
            <a:off x="154505" y="4317650"/>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CCECE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200" dirty="0">
                <a:solidFill>
                  <a:srgbClr val="0B5C4E"/>
                </a:solidFill>
                <a:latin typeface="Aharoni" panose="02010803020104030203" pitchFamily="2" charset="-79"/>
                <a:ea typeface="Calibri"/>
                <a:cs typeface="Aharoni" panose="02010803020104030203" pitchFamily="2" charset="-79"/>
              </a:rPr>
              <a:t>Live Care Data to support frontline services </a:t>
            </a:r>
          </a:p>
        </p:txBody>
      </p:sp>
      <p:sp>
        <p:nvSpPr>
          <p:cNvPr id="25" name="Freeform: Shape 24">
            <a:extLst>
              <a:ext uri="{FF2B5EF4-FFF2-40B4-BE49-F238E27FC236}">
                <a16:creationId xmlns:a16="http://schemas.microsoft.com/office/drawing/2014/main" id="{F70F3CF5-9631-D393-8104-E3242946E3D6}"/>
              </a:ext>
            </a:extLst>
          </p:cNvPr>
          <p:cNvSpPr/>
          <p:nvPr/>
        </p:nvSpPr>
        <p:spPr>
          <a:xfrm>
            <a:off x="1690502" y="5280361"/>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CCECE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B5C4E"/>
                </a:solidFill>
                <a:latin typeface="Aharoni" panose="02010803020104030203" pitchFamily="2" charset="-79"/>
                <a:ea typeface="Calibri"/>
                <a:cs typeface="Aharoni" panose="02010803020104030203" pitchFamily="2" charset="-79"/>
              </a:rPr>
              <a:t>Safeguarding</a:t>
            </a:r>
          </a:p>
        </p:txBody>
      </p:sp>
      <p:sp>
        <p:nvSpPr>
          <p:cNvPr id="26" name="Freeform: Shape 25">
            <a:extLst>
              <a:ext uri="{FF2B5EF4-FFF2-40B4-BE49-F238E27FC236}">
                <a16:creationId xmlns:a16="http://schemas.microsoft.com/office/drawing/2014/main" id="{1FD518F3-483C-6896-0733-487701D0DAC3}"/>
              </a:ext>
            </a:extLst>
          </p:cNvPr>
          <p:cNvSpPr/>
          <p:nvPr/>
        </p:nvSpPr>
        <p:spPr>
          <a:xfrm>
            <a:off x="148818" y="5283822"/>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CCECE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B5C4E"/>
                </a:solidFill>
                <a:latin typeface="Aharoni" panose="02010803020104030203" pitchFamily="2" charset="-79"/>
                <a:ea typeface="Calibri"/>
                <a:cs typeface="Aharoni" panose="02010803020104030203" pitchFamily="2" charset="-79"/>
              </a:rPr>
              <a:t>Timely Care</a:t>
            </a:r>
          </a:p>
        </p:txBody>
      </p:sp>
      <p:sp>
        <p:nvSpPr>
          <p:cNvPr id="28" name="Freeform: Shape 27">
            <a:extLst>
              <a:ext uri="{FF2B5EF4-FFF2-40B4-BE49-F238E27FC236}">
                <a16:creationId xmlns:a16="http://schemas.microsoft.com/office/drawing/2014/main" id="{8BDD0F4E-C935-084B-C005-2A37385F62ED}"/>
              </a:ext>
            </a:extLst>
          </p:cNvPr>
          <p:cNvSpPr/>
          <p:nvPr/>
        </p:nvSpPr>
        <p:spPr>
          <a:xfrm>
            <a:off x="3361585" y="5299840"/>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Inform decision making</a:t>
            </a:r>
          </a:p>
        </p:txBody>
      </p:sp>
      <p:sp>
        <p:nvSpPr>
          <p:cNvPr id="29" name="Freeform: Shape 28">
            <a:extLst>
              <a:ext uri="{FF2B5EF4-FFF2-40B4-BE49-F238E27FC236}">
                <a16:creationId xmlns:a16="http://schemas.microsoft.com/office/drawing/2014/main" id="{87476A35-EDD6-90B0-F7D9-998798AA3A70}"/>
              </a:ext>
            </a:extLst>
          </p:cNvPr>
          <p:cNvSpPr/>
          <p:nvPr/>
        </p:nvSpPr>
        <p:spPr>
          <a:xfrm>
            <a:off x="4905048" y="5313777"/>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Holistic Overview</a:t>
            </a:r>
          </a:p>
        </p:txBody>
      </p:sp>
      <p:sp>
        <p:nvSpPr>
          <p:cNvPr id="30" name="Freeform: Shape 29">
            <a:extLst>
              <a:ext uri="{FF2B5EF4-FFF2-40B4-BE49-F238E27FC236}">
                <a16:creationId xmlns:a16="http://schemas.microsoft.com/office/drawing/2014/main" id="{E26DCE8D-ABB8-BF82-F383-1A982912DEF8}"/>
              </a:ext>
            </a:extLst>
          </p:cNvPr>
          <p:cNvSpPr/>
          <p:nvPr/>
        </p:nvSpPr>
        <p:spPr>
          <a:xfrm>
            <a:off x="7063162" y="5321953"/>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200" dirty="0">
                <a:solidFill>
                  <a:schemeClr val="bg1"/>
                </a:solidFill>
                <a:ea typeface="Calibri"/>
                <a:cs typeface="Calibri"/>
              </a:rPr>
              <a:t>Collective data to identify themes in solutions/issues</a:t>
            </a:r>
          </a:p>
        </p:txBody>
      </p:sp>
      <p:sp>
        <p:nvSpPr>
          <p:cNvPr id="31" name="Freeform: Shape 30">
            <a:extLst>
              <a:ext uri="{FF2B5EF4-FFF2-40B4-BE49-F238E27FC236}">
                <a16:creationId xmlns:a16="http://schemas.microsoft.com/office/drawing/2014/main" id="{7A1B9DB5-3A92-48CB-C34E-C61FB9D77C9D}"/>
              </a:ext>
            </a:extLst>
          </p:cNvPr>
          <p:cNvSpPr/>
          <p:nvPr/>
        </p:nvSpPr>
        <p:spPr>
          <a:xfrm>
            <a:off x="1690503" y="4317650"/>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CCECE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B5C4E"/>
                </a:solidFill>
                <a:latin typeface="Aharoni" panose="02010803020104030203" pitchFamily="2" charset="-79"/>
                <a:ea typeface="Calibri"/>
                <a:cs typeface="Aharoni" panose="02010803020104030203" pitchFamily="2" charset="-79"/>
              </a:rPr>
              <a:t>Person Centred Care</a:t>
            </a:r>
          </a:p>
        </p:txBody>
      </p:sp>
      <p:sp>
        <p:nvSpPr>
          <p:cNvPr id="32" name="Freeform: Shape 31">
            <a:extLst>
              <a:ext uri="{FF2B5EF4-FFF2-40B4-BE49-F238E27FC236}">
                <a16:creationId xmlns:a16="http://schemas.microsoft.com/office/drawing/2014/main" id="{4009EA32-933F-C972-AC5C-6376BE9C15BB}"/>
              </a:ext>
            </a:extLst>
          </p:cNvPr>
          <p:cNvSpPr/>
          <p:nvPr/>
        </p:nvSpPr>
        <p:spPr>
          <a:xfrm>
            <a:off x="10540515" y="5313777"/>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009C8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cs typeface="Calibri"/>
              </a:rPr>
              <a:t>Data Driven Innovation</a:t>
            </a:r>
          </a:p>
        </p:txBody>
      </p:sp>
      <p:sp>
        <p:nvSpPr>
          <p:cNvPr id="33" name="Freeform: Shape 32">
            <a:extLst>
              <a:ext uri="{FF2B5EF4-FFF2-40B4-BE49-F238E27FC236}">
                <a16:creationId xmlns:a16="http://schemas.microsoft.com/office/drawing/2014/main" id="{B2324FA8-F84D-B9D8-C773-E14EEC246883}"/>
              </a:ext>
            </a:extLst>
          </p:cNvPr>
          <p:cNvSpPr/>
          <p:nvPr/>
        </p:nvSpPr>
        <p:spPr>
          <a:xfrm>
            <a:off x="10537514" y="4363303"/>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009C8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Inform Policy Making</a:t>
            </a:r>
          </a:p>
        </p:txBody>
      </p:sp>
      <p:sp>
        <p:nvSpPr>
          <p:cNvPr id="35" name="Freeform: Shape 34">
            <a:extLst>
              <a:ext uri="{FF2B5EF4-FFF2-40B4-BE49-F238E27FC236}">
                <a16:creationId xmlns:a16="http://schemas.microsoft.com/office/drawing/2014/main" id="{42F699A4-DF45-1471-D906-F0113C68EC4F}"/>
              </a:ext>
            </a:extLst>
          </p:cNvPr>
          <p:cNvSpPr/>
          <p:nvPr/>
        </p:nvSpPr>
        <p:spPr>
          <a:xfrm>
            <a:off x="9001516" y="4363303"/>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009C8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Learning and Sharing Practices</a:t>
            </a:r>
          </a:p>
        </p:txBody>
      </p:sp>
      <p:sp>
        <p:nvSpPr>
          <p:cNvPr id="37" name="Freeform: Shape 36">
            <a:extLst>
              <a:ext uri="{FF2B5EF4-FFF2-40B4-BE49-F238E27FC236}">
                <a16:creationId xmlns:a16="http://schemas.microsoft.com/office/drawing/2014/main" id="{FC6B1810-3BC6-21D0-867F-BC9EE5B50936}"/>
              </a:ext>
            </a:extLst>
          </p:cNvPr>
          <p:cNvSpPr/>
          <p:nvPr/>
        </p:nvSpPr>
        <p:spPr>
          <a:xfrm>
            <a:off x="8997052" y="5299840"/>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rgbClr val="009C8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200" dirty="0">
                <a:solidFill>
                  <a:srgbClr val="000000"/>
                </a:solidFill>
                <a:ea typeface="Calibri"/>
                <a:cs typeface="Calibri"/>
              </a:rPr>
              <a:t>Audit, benchmarking, research and quality</a:t>
            </a:r>
          </a:p>
        </p:txBody>
      </p:sp>
      <p:sp>
        <p:nvSpPr>
          <p:cNvPr id="39" name="Freeform: Shape 38">
            <a:extLst>
              <a:ext uri="{FF2B5EF4-FFF2-40B4-BE49-F238E27FC236}">
                <a16:creationId xmlns:a16="http://schemas.microsoft.com/office/drawing/2014/main" id="{65F85692-7729-5725-CF03-F6B307134418}"/>
              </a:ext>
            </a:extLst>
          </p:cNvPr>
          <p:cNvSpPr/>
          <p:nvPr/>
        </p:nvSpPr>
        <p:spPr>
          <a:xfrm>
            <a:off x="3361585" y="4317650"/>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Benchmarking</a:t>
            </a:r>
          </a:p>
        </p:txBody>
      </p:sp>
      <p:sp>
        <p:nvSpPr>
          <p:cNvPr id="40" name="Freeform: Shape 39">
            <a:extLst>
              <a:ext uri="{FF2B5EF4-FFF2-40B4-BE49-F238E27FC236}">
                <a16:creationId xmlns:a16="http://schemas.microsoft.com/office/drawing/2014/main" id="{59E2F1BD-7C68-C3A2-E07B-28DCA6F8F290}"/>
              </a:ext>
            </a:extLst>
          </p:cNvPr>
          <p:cNvSpPr/>
          <p:nvPr/>
        </p:nvSpPr>
        <p:spPr>
          <a:xfrm>
            <a:off x="7063162" y="4363303"/>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chemeClr val="bg1"/>
                </a:solidFill>
                <a:ea typeface="Calibri"/>
                <a:cs typeface="Calibri"/>
              </a:rPr>
              <a:t>Preventative Approaches</a:t>
            </a:r>
          </a:p>
        </p:txBody>
      </p:sp>
      <p:sp>
        <p:nvSpPr>
          <p:cNvPr id="15" name="Freeform: Shape 14">
            <a:extLst>
              <a:ext uri="{FF2B5EF4-FFF2-40B4-BE49-F238E27FC236}">
                <a16:creationId xmlns:a16="http://schemas.microsoft.com/office/drawing/2014/main" id="{A876A225-3FB1-DAA4-CEB8-6A3A87E3D3AC}"/>
              </a:ext>
            </a:extLst>
          </p:cNvPr>
          <p:cNvSpPr/>
          <p:nvPr/>
        </p:nvSpPr>
        <p:spPr>
          <a:xfrm>
            <a:off x="4910912" y="4331587"/>
            <a:ext cx="1499981" cy="867344"/>
          </a:xfrm>
          <a:custGeom>
            <a:avLst/>
            <a:gdLst>
              <a:gd name="connsiteX0" fmla="*/ 0 w 2290375"/>
              <a:gd name="connsiteY0" fmla="*/ 86813 h 868134"/>
              <a:gd name="connsiteX1" fmla="*/ 86813 w 2290375"/>
              <a:gd name="connsiteY1" fmla="*/ 0 h 868134"/>
              <a:gd name="connsiteX2" fmla="*/ 2203562 w 2290375"/>
              <a:gd name="connsiteY2" fmla="*/ 0 h 868134"/>
              <a:gd name="connsiteX3" fmla="*/ 2290375 w 2290375"/>
              <a:gd name="connsiteY3" fmla="*/ 86813 h 868134"/>
              <a:gd name="connsiteX4" fmla="*/ 2290375 w 2290375"/>
              <a:gd name="connsiteY4" fmla="*/ 781321 h 868134"/>
              <a:gd name="connsiteX5" fmla="*/ 2203562 w 2290375"/>
              <a:gd name="connsiteY5" fmla="*/ 868134 h 868134"/>
              <a:gd name="connsiteX6" fmla="*/ 86813 w 2290375"/>
              <a:gd name="connsiteY6" fmla="*/ 868134 h 868134"/>
              <a:gd name="connsiteX7" fmla="*/ 0 w 2290375"/>
              <a:gd name="connsiteY7" fmla="*/ 781321 h 868134"/>
              <a:gd name="connsiteX8" fmla="*/ 0 w 2290375"/>
              <a:gd name="connsiteY8" fmla="*/ 86813 h 868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375" h="868134">
                <a:moveTo>
                  <a:pt x="0" y="86813"/>
                </a:moveTo>
                <a:cubicBezTo>
                  <a:pt x="0" y="38868"/>
                  <a:pt x="38868" y="0"/>
                  <a:pt x="86813" y="0"/>
                </a:cubicBezTo>
                <a:lnTo>
                  <a:pt x="2203562" y="0"/>
                </a:lnTo>
                <a:cubicBezTo>
                  <a:pt x="2251507" y="0"/>
                  <a:pt x="2290375" y="38868"/>
                  <a:pt x="2290375" y="86813"/>
                </a:cubicBezTo>
                <a:lnTo>
                  <a:pt x="2290375" y="781321"/>
                </a:lnTo>
                <a:cubicBezTo>
                  <a:pt x="2290375" y="829266"/>
                  <a:pt x="2251507" y="868134"/>
                  <a:pt x="2203562" y="868134"/>
                </a:cubicBezTo>
                <a:lnTo>
                  <a:pt x="86813" y="868134"/>
                </a:lnTo>
                <a:cubicBezTo>
                  <a:pt x="38868" y="868134"/>
                  <a:pt x="0" y="829266"/>
                  <a:pt x="0" y="781321"/>
                </a:cubicBezTo>
                <a:lnTo>
                  <a:pt x="0" y="86813"/>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6387" tIns="86387" rIns="86387" bIns="86387" numCol="1" spcCol="1270" anchor="ctr" anchorCtr="0">
            <a:noAutofit/>
          </a:bodyPr>
          <a:lstStyle/>
          <a:p>
            <a:pPr algn="ctr" defTabSz="711200"/>
            <a:r>
              <a:rPr lang="en-GB" sz="1400" dirty="0">
                <a:solidFill>
                  <a:srgbClr val="000000"/>
                </a:solidFill>
                <a:ea typeface="Calibri"/>
                <a:cs typeface="Calibri"/>
              </a:rPr>
              <a:t>Improved data quality</a:t>
            </a:r>
          </a:p>
        </p:txBody>
      </p:sp>
      <p:grpSp>
        <p:nvGrpSpPr>
          <p:cNvPr id="9" name="Group 8">
            <a:extLst>
              <a:ext uri="{FF2B5EF4-FFF2-40B4-BE49-F238E27FC236}">
                <a16:creationId xmlns:a16="http://schemas.microsoft.com/office/drawing/2014/main" id="{2DB048A4-FD54-8070-BE6D-3FBD4A7B8AA2}"/>
              </a:ext>
              <a:ext uri="{C183D7F6-B498-43B3-948B-1728B52AA6E4}">
                <adec:decorative xmlns:adec="http://schemas.microsoft.com/office/drawing/2017/decorative" val="1"/>
              </a:ext>
            </a:extLst>
          </p:cNvPr>
          <p:cNvGrpSpPr/>
          <p:nvPr/>
        </p:nvGrpSpPr>
        <p:grpSpPr>
          <a:xfrm>
            <a:off x="9260718" y="1116937"/>
            <a:ext cx="2219073" cy="3155060"/>
            <a:chOff x="958571" y="1105590"/>
            <a:chExt cx="2219073" cy="3155060"/>
          </a:xfrm>
        </p:grpSpPr>
        <p:pic>
          <p:nvPicPr>
            <p:cNvPr id="3" name="Picture 2" descr="Doctor holding sign">
              <a:extLst>
                <a:ext uri="{FF2B5EF4-FFF2-40B4-BE49-F238E27FC236}">
                  <a16:creationId xmlns:a16="http://schemas.microsoft.com/office/drawing/2014/main" id="{1DE2BA6E-BDB7-EDCB-FA01-A01752A62940}"/>
                </a:ext>
              </a:extLst>
            </p:cNvPr>
            <p:cNvPicPr>
              <a:picLocks noChangeAspect="1"/>
            </p:cNvPicPr>
            <p:nvPr/>
          </p:nvPicPr>
          <p:blipFill>
            <a:blip r:embed="rId3"/>
            <a:stretch>
              <a:fillRect/>
            </a:stretch>
          </p:blipFill>
          <p:spPr>
            <a:xfrm>
              <a:off x="958571" y="1105590"/>
              <a:ext cx="2219073" cy="3155060"/>
            </a:xfrm>
            <a:prstGeom prst="rect">
              <a:avLst/>
            </a:prstGeom>
          </p:spPr>
        </p:pic>
        <p:sp>
          <p:nvSpPr>
            <p:cNvPr id="7" name="TextBox 6">
              <a:extLst>
                <a:ext uri="{FF2B5EF4-FFF2-40B4-BE49-F238E27FC236}">
                  <a16:creationId xmlns:a16="http://schemas.microsoft.com/office/drawing/2014/main" id="{38B44F9C-679A-5919-AE68-DA8ED5C0CDE5}"/>
                </a:ext>
              </a:extLst>
            </p:cNvPr>
            <p:cNvSpPr txBox="1"/>
            <p:nvPr/>
          </p:nvSpPr>
          <p:spPr>
            <a:xfrm rot="21429465">
              <a:off x="1101289" y="2031738"/>
              <a:ext cx="1506866" cy="584775"/>
            </a:xfrm>
            <a:prstGeom prst="rect">
              <a:avLst/>
            </a:prstGeom>
            <a:noFill/>
          </p:spPr>
          <p:txBody>
            <a:bodyPr wrap="square" rtlCol="0">
              <a:spAutoFit/>
            </a:bodyPr>
            <a:lstStyle/>
            <a:p>
              <a:pPr algn="ctr"/>
              <a:r>
                <a:rPr lang="en-GB" sz="1600" dirty="0">
                  <a:solidFill>
                    <a:srgbClr val="1DA793"/>
                  </a:solidFill>
                  <a:latin typeface="ADLaM Display" panose="02010000000000000000" pitchFamily="2" charset="0"/>
                  <a:ea typeface="ADLaM Display" panose="02010000000000000000" pitchFamily="2" charset="0"/>
                  <a:cs typeface="ADLaM Display" panose="02010000000000000000" pitchFamily="2" charset="0"/>
                </a:rPr>
                <a:t>RESEARCH &amp; INNOVATION</a:t>
              </a:r>
            </a:p>
          </p:txBody>
        </p:sp>
      </p:grpSp>
      <p:grpSp>
        <p:nvGrpSpPr>
          <p:cNvPr id="14" name="Group 13">
            <a:extLst>
              <a:ext uri="{FF2B5EF4-FFF2-40B4-BE49-F238E27FC236}">
                <a16:creationId xmlns:a16="http://schemas.microsoft.com/office/drawing/2014/main" id="{5D1E914F-54A5-03B4-98C1-CFF1AB3FC637}"/>
              </a:ext>
              <a:ext uri="{C183D7F6-B498-43B3-948B-1728B52AA6E4}">
                <adec:decorative xmlns:adec="http://schemas.microsoft.com/office/drawing/2017/decorative" val="1"/>
              </a:ext>
            </a:extLst>
          </p:cNvPr>
          <p:cNvGrpSpPr/>
          <p:nvPr/>
        </p:nvGrpSpPr>
        <p:grpSpPr>
          <a:xfrm>
            <a:off x="3975828" y="1172549"/>
            <a:ext cx="1876949" cy="3030255"/>
            <a:chOff x="4602659" y="1169125"/>
            <a:chExt cx="1876949" cy="3030255"/>
          </a:xfrm>
        </p:grpSpPr>
        <p:pic>
          <p:nvPicPr>
            <p:cNvPr id="11" name="Picture 10" descr="Businessman in wheelchair holding sign smiling">
              <a:extLst>
                <a:ext uri="{FF2B5EF4-FFF2-40B4-BE49-F238E27FC236}">
                  <a16:creationId xmlns:a16="http://schemas.microsoft.com/office/drawing/2014/main" id="{9EECA968-5754-7048-E2CA-CA08A1249336}"/>
                </a:ext>
              </a:extLst>
            </p:cNvPr>
            <p:cNvPicPr>
              <a:picLocks noChangeAspect="1"/>
            </p:cNvPicPr>
            <p:nvPr/>
          </p:nvPicPr>
          <p:blipFill>
            <a:blip r:embed="rId4"/>
            <a:stretch>
              <a:fillRect/>
            </a:stretch>
          </p:blipFill>
          <p:spPr>
            <a:xfrm>
              <a:off x="4602659" y="1169125"/>
              <a:ext cx="1876949" cy="3030255"/>
            </a:xfrm>
            <a:prstGeom prst="rect">
              <a:avLst/>
            </a:prstGeom>
          </p:spPr>
        </p:pic>
        <p:sp>
          <p:nvSpPr>
            <p:cNvPr id="12" name="TextBox 11">
              <a:extLst>
                <a:ext uri="{FF2B5EF4-FFF2-40B4-BE49-F238E27FC236}">
                  <a16:creationId xmlns:a16="http://schemas.microsoft.com/office/drawing/2014/main" id="{7C9C956D-462F-02EA-9428-75646C24AAD1}"/>
                </a:ext>
              </a:extLst>
            </p:cNvPr>
            <p:cNvSpPr txBox="1"/>
            <p:nvPr/>
          </p:nvSpPr>
          <p:spPr>
            <a:xfrm>
              <a:off x="4652155" y="2134996"/>
              <a:ext cx="1719326" cy="830997"/>
            </a:xfrm>
            <a:prstGeom prst="rect">
              <a:avLst/>
            </a:prstGeom>
            <a:noFill/>
          </p:spPr>
          <p:txBody>
            <a:bodyPr wrap="square" rtlCol="0">
              <a:spAutoFit/>
            </a:bodyPr>
            <a:lstStyle/>
            <a:p>
              <a:pPr algn="ctr"/>
              <a:r>
                <a:rPr lang="en-GB" sz="1600" dirty="0">
                  <a:solidFill>
                    <a:srgbClr val="DB5C7E"/>
                  </a:solidFill>
                  <a:latin typeface="Aharoni" panose="02010803020104030203" pitchFamily="2" charset="-79"/>
                  <a:cs typeface="Aharoni" panose="02010803020104030203" pitchFamily="2" charset="-79"/>
                </a:rPr>
                <a:t>OVERSIGHT &amp; SERVICE MANAGEMENT</a:t>
              </a:r>
            </a:p>
          </p:txBody>
        </p:sp>
      </p:grpSp>
      <p:grpSp>
        <p:nvGrpSpPr>
          <p:cNvPr id="20" name="Group 19">
            <a:extLst>
              <a:ext uri="{FF2B5EF4-FFF2-40B4-BE49-F238E27FC236}">
                <a16:creationId xmlns:a16="http://schemas.microsoft.com/office/drawing/2014/main" id="{ECF6B62C-2855-231D-722F-AE73970E22BD}"/>
              </a:ext>
              <a:ext uri="{C183D7F6-B498-43B3-948B-1728B52AA6E4}">
                <adec:decorative xmlns:adec="http://schemas.microsoft.com/office/drawing/2017/decorative" val="1"/>
              </a:ext>
            </a:extLst>
          </p:cNvPr>
          <p:cNvGrpSpPr/>
          <p:nvPr/>
        </p:nvGrpSpPr>
        <p:grpSpPr>
          <a:xfrm>
            <a:off x="826215" y="1172549"/>
            <a:ext cx="1528478" cy="2957232"/>
            <a:chOff x="6893529" y="1080514"/>
            <a:chExt cx="1658173" cy="3320920"/>
          </a:xfrm>
        </p:grpSpPr>
        <p:pic>
          <p:nvPicPr>
            <p:cNvPr id="17" name="Picture 16" descr="Elderly woman holding sign">
              <a:extLst>
                <a:ext uri="{FF2B5EF4-FFF2-40B4-BE49-F238E27FC236}">
                  <a16:creationId xmlns:a16="http://schemas.microsoft.com/office/drawing/2014/main" id="{93419577-F083-8E3E-A8EE-FB99C47E8469}"/>
                </a:ext>
              </a:extLst>
            </p:cNvPr>
            <p:cNvPicPr>
              <a:picLocks noChangeAspect="1"/>
            </p:cNvPicPr>
            <p:nvPr/>
          </p:nvPicPr>
          <p:blipFill>
            <a:blip r:embed="rId5"/>
            <a:stretch>
              <a:fillRect/>
            </a:stretch>
          </p:blipFill>
          <p:spPr>
            <a:xfrm>
              <a:off x="6893529" y="1080514"/>
              <a:ext cx="1658173" cy="3320920"/>
            </a:xfrm>
            <a:prstGeom prst="rect">
              <a:avLst/>
            </a:prstGeom>
          </p:spPr>
        </p:pic>
        <p:sp>
          <p:nvSpPr>
            <p:cNvPr id="18" name="TextBox 17">
              <a:extLst>
                <a:ext uri="{FF2B5EF4-FFF2-40B4-BE49-F238E27FC236}">
                  <a16:creationId xmlns:a16="http://schemas.microsoft.com/office/drawing/2014/main" id="{82C349AD-5B90-50B0-A662-3A15DA6B3598}"/>
                </a:ext>
              </a:extLst>
            </p:cNvPr>
            <p:cNvSpPr txBox="1"/>
            <p:nvPr/>
          </p:nvSpPr>
          <p:spPr>
            <a:xfrm rot="21429465">
              <a:off x="6975387" y="1841852"/>
              <a:ext cx="1506866" cy="725818"/>
            </a:xfrm>
            <a:prstGeom prst="rect">
              <a:avLst/>
            </a:prstGeom>
            <a:noFill/>
          </p:spPr>
          <p:txBody>
            <a:bodyPr wrap="square" rtlCol="0">
              <a:spAutoFit/>
            </a:bodyPr>
            <a:lstStyle/>
            <a:p>
              <a:pPr algn="ctr"/>
              <a:r>
                <a:rPr lang="en-GB" dirty="0">
                  <a:solidFill>
                    <a:srgbClr val="0B5C4E"/>
                  </a:solidFill>
                  <a:latin typeface="Aharoni" panose="02010803020104030203" pitchFamily="2" charset="-79"/>
                  <a:ea typeface="Cascadia Code" panose="020B0609020000020004" pitchFamily="49" charset="0"/>
                  <a:cs typeface="Aharoni" panose="02010803020104030203" pitchFamily="2" charset="-79"/>
                </a:rPr>
                <a:t>DIRECT CARE</a:t>
              </a:r>
            </a:p>
          </p:txBody>
        </p:sp>
      </p:grpSp>
      <p:grpSp>
        <p:nvGrpSpPr>
          <p:cNvPr id="38" name="Group 37">
            <a:extLst>
              <a:ext uri="{FF2B5EF4-FFF2-40B4-BE49-F238E27FC236}">
                <a16:creationId xmlns:a16="http://schemas.microsoft.com/office/drawing/2014/main" id="{D13F2CA8-6CB6-A50D-0C9E-B7F19A83BA55}"/>
              </a:ext>
              <a:ext uri="{C183D7F6-B498-43B3-948B-1728B52AA6E4}">
                <adec:decorative xmlns:adec="http://schemas.microsoft.com/office/drawing/2017/decorative" val="1"/>
              </a:ext>
            </a:extLst>
          </p:cNvPr>
          <p:cNvGrpSpPr/>
          <p:nvPr/>
        </p:nvGrpSpPr>
        <p:grpSpPr>
          <a:xfrm>
            <a:off x="6827852" y="1131800"/>
            <a:ext cx="1876949" cy="3086107"/>
            <a:chOff x="6827852" y="1131800"/>
            <a:chExt cx="1876949" cy="3086107"/>
          </a:xfrm>
        </p:grpSpPr>
        <p:pic>
          <p:nvPicPr>
            <p:cNvPr id="34" name="Picture 33" descr="Young businessman holding sign">
              <a:extLst>
                <a:ext uri="{FF2B5EF4-FFF2-40B4-BE49-F238E27FC236}">
                  <a16:creationId xmlns:a16="http://schemas.microsoft.com/office/drawing/2014/main" id="{70007748-FA89-C7FA-AF7E-A66C9646BEA9}"/>
                </a:ext>
              </a:extLst>
            </p:cNvPr>
            <p:cNvPicPr>
              <a:picLocks noChangeAspect="1"/>
            </p:cNvPicPr>
            <p:nvPr/>
          </p:nvPicPr>
          <p:blipFill>
            <a:blip r:embed="rId6"/>
            <a:stretch>
              <a:fillRect/>
            </a:stretch>
          </p:blipFill>
          <p:spPr>
            <a:xfrm>
              <a:off x="6827852" y="1131800"/>
              <a:ext cx="1876949" cy="3086107"/>
            </a:xfrm>
            <a:prstGeom prst="rect">
              <a:avLst/>
            </a:prstGeom>
          </p:spPr>
        </p:pic>
        <p:sp>
          <p:nvSpPr>
            <p:cNvPr id="36" name="TextBox 35">
              <a:extLst>
                <a:ext uri="{FF2B5EF4-FFF2-40B4-BE49-F238E27FC236}">
                  <a16:creationId xmlns:a16="http://schemas.microsoft.com/office/drawing/2014/main" id="{DEF87F17-CEE6-31FD-8266-4B1E9459F665}"/>
                </a:ext>
              </a:extLst>
            </p:cNvPr>
            <p:cNvSpPr txBox="1"/>
            <p:nvPr/>
          </p:nvSpPr>
          <p:spPr>
            <a:xfrm rot="21360945">
              <a:off x="6888787" y="1876494"/>
              <a:ext cx="1755076" cy="784830"/>
            </a:xfrm>
            <a:prstGeom prst="rect">
              <a:avLst/>
            </a:prstGeom>
            <a:noFill/>
          </p:spPr>
          <p:txBody>
            <a:bodyPr wrap="square" rtlCol="0">
              <a:spAutoFit/>
            </a:bodyPr>
            <a:lstStyle/>
            <a:p>
              <a:pPr algn="ctr"/>
              <a:r>
                <a:rPr lang="en-GB" sz="1500" b="1" dirty="0">
                  <a:solidFill>
                    <a:srgbClr val="3F1D62"/>
                  </a:solidFill>
                  <a:latin typeface="Cascadia Code" panose="020B0609020000020004" pitchFamily="49" charset="0"/>
                  <a:ea typeface="Cascadia Code" panose="020B0609020000020004" pitchFamily="49" charset="0"/>
                  <a:cs typeface="Cascadia Code" panose="020B0609020000020004" pitchFamily="49" charset="0"/>
                </a:rPr>
                <a:t>POPULATION HEALTH MANAGEMENT</a:t>
              </a:r>
            </a:p>
          </p:txBody>
        </p:sp>
      </p:grpSp>
    </p:spTree>
    <p:extLst>
      <p:ext uri="{BB962C8B-B14F-4D97-AF65-F5344CB8AC3E}">
        <p14:creationId xmlns:p14="http://schemas.microsoft.com/office/powerpoint/2010/main" val="2720192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AFACEE4-3064-A1EB-9CBC-369C483002B0}"/>
              </a:ext>
            </a:extLst>
          </p:cNvPr>
          <p:cNvSpPr txBox="1">
            <a:spLocks noGrp="1"/>
          </p:cNvSpPr>
          <p:nvPr>
            <p:ph type="title" idx="4294967295"/>
          </p:nvPr>
        </p:nvSpPr>
        <p:spPr>
          <a:xfrm>
            <a:off x="502260" y="190699"/>
            <a:ext cx="8812915" cy="12348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7030A0"/>
                </a:solidFill>
                <a:effectLst/>
                <a:uLnTx/>
                <a:uFillTx/>
                <a:latin typeface="+mj-lt"/>
                <a:ea typeface="+mj-ea"/>
                <a:cs typeface="+mj-cs"/>
              </a:rPr>
              <a:t>Our partners </a:t>
            </a:r>
          </a:p>
        </p:txBody>
      </p:sp>
      <p:sp>
        <p:nvSpPr>
          <p:cNvPr id="7" name="TextBox 6">
            <a:extLst>
              <a:ext uri="{FF2B5EF4-FFF2-40B4-BE49-F238E27FC236}">
                <a16:creationId xmlns:a16="http://schemas.microsoft.com/office/drawing/2014/main" id="{9062FC61-8CCD-38C9-BCB4-59D7E59E6295}"/>
              </a:ext>
            </a:extLst>
          </p:cNvPr>
          <p:cNvSpPr txBox="1"/>
          <p:nvPr/>
        </p:nvSpPr>
        <p:spPr>
          <a:xfrm>
            <a:off x="415636" y="1292289"/>
            <a:ext cx="6096000" cy="400110"/>
          </a:xfrm>
          <a:prstGeom prst="rect">
            <a:avLst/>
          </a:prstGeom>
          <a:noFill/>
        </p:spPr>
        <p:txBody>
          <a:bodyPr wrap="square">
            <a:spAutoFit/>
          </a:bodyPr>
          <a:lstStyle/>
          <a:p>
            <a:pPr lvl="0"/>
            <a:r>
              <a:rPr lang="en-GB" sz="2000" b="1">
                <a:solidFill>
                  <a:srgbClr val="7030A0"/>
                </a:solidFill>
              </a:rPr>
              <a:t>One Integrated Care System:</a:t>
            </a:r>
            <a:endParaRPr lang="en-GB" sz="2000"/>
          </a:p>
        </p:txBody>
      </p:sp>
      <p:sp>
        <p:nvSpPr>
          <p:cNvPr id="14" name="TextBox 13">
            <a:extLst>
              <a:ext uri="{FF2B5EF4-FFF2-40B4-BE49-F238E27FC236}">
                <a16:creationId xmlns:a16="http://schemas.microsoft.com/office/drawing/2014/main" id="{BAAED3C0-795B-6280-A56F-D5ADFF2F5E6C}"/>
              </a:ext>
              <a:ext uri="{C183D7F6-B498-43B3-948B-1728B52AA6E4}">
                <adec:decorative xmlns:adec="http://schemas.microsoft.com/office/drawing/2017/decorative" val="1"/>
              </a:ext>
            </a:extLst>
          </p:cNvPr>
          <p:cNvSpPr txBox="1"/>
          <p:nvPr/>
        </p:nvSpPr>
        <p:spPr>
          <a:xfrm>
            <a:off x="361009" y="4077072"/>
            <a:ext cx="7446349" cy="1512000"/>
          </a:xfrm>
          <a:prstGeom prst="rect">
            <a:avLst/>
          </a:prstGeom>
          <a:solidFill>
            <a:schemeClr val="bg1">
              <a:lumMod val="85000"/>
            </a:schemeClr>
          </a:solidFill>
        </p:spPr>
        <p:txBody>
          <a:bodyPr wrap="square" lIns="108000" tIns="108000" rIns="108000" bIns="108000" anchor="t">
            <a:spAutoFit/>
          </a:bodyPr>
          <a:lstStyle/>
          <a:p>
            <a:pPr marL="0" indent="0">
              <a:spcBef>
                <a:spcPts val="1200"/>
              </a:spcBef>
              <a:spcAft>
                <a:spcPts val="600"/>
              </a:spcAft>
              <a:buNone/>
            </a:pPr>
            <a:endParaRPr lang="en-GB" sz="1600">
              <a:solidFill>
                <a:srgbClr val="303030"/>
              </a:solidFill>
            </a:endParaRPr>
          </a:p>
        </p:txBody>
      </p:sp>
      <p:graphicFrame>
        <p:nvGraphicFramePr>
          <p:cNvPr id="2" name="Diagram 1">
            <a:extLst>
              <a:ext uri="{FF2B5EF4-FFF2-40B4-BE49-F238E27FC236}">
                <a16:creationId xmlns:a16="http://schemas.microsoft.com/office/drawing/2014/main" id="{F8BAE858-2457-337C-887D-E25EB95DC3F1}"/>
              </a:ext>
              <a:ext uri="{C183D7F6-B498-43B3-948B-1728B52AA6E4}">
                <adec:decorative xmlns:adec="http://schemas.microsoft.com/office/drawing/2017/decorative" val="1"/>
              </a:ext>
            </a:extLst>
          </p:cNvPr>
          <p:cNvGraphicFramePr/>
          <p:nvPr/>
        </p:nvGraphicFramePr>
        <p:xfrm>
          <a:off x="-287661" y="1116244"/>
          <a:ext cx="12064025" cy="3464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a:extLst>
              <a:ext uri="{FF2B5EF4-FFF2-40B4-BE49-F238E27FC236}">
                <a16:creationId xmlns:a16="http://schemas.microsoft.com/office/drawing/2014/main" id="{4A0E885D-BCBF-F4BD-3667-4954E5170EBF}"/>
              </a:ext>
            </a:extLst>
          </p:cNvPr>
          <p:cNvSpPr/>
          <p:nvPr/>
        </p:nvSpPr>
        <p:spPr>
          <a:xfrm>
            <a:off x="8077444" y="3778383"/>
            <a:ext cx="1603226" cy="1603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500">
                <a:solidFill>
                  <a:schemeClr val="tx1"/>
                </a:solidFill>
                <a:latin typeface="+mj-lt"/>
                <a:cs typeface="Arial" panose="020B0604020202020204" pitchFamily="34" charset="0"/>
              </a:rPr>
              <a:t>Containing </a:t>
            </a:r>
            <a:br>
              <a:rPr lang="en-GB" sz="1500">
                <a:solidFill>
                  <a:schemeClr val="tx1"/>
                </a:solidFill>
                <a:latin typeface="+mj-lt"/>
                <a:cs typeface="Arial" panose="020B0604020202020204" pitchFamily="34" charset="0"/>
              </a:rPr>
            </a:br>
            <a:r>
              <a:rPr lang="en-GB" sz="3200" b="1">
                <a:solidFill>
                  <a:schemeClr val="accent2">
                    <a:lumMod val="75000"/>
                  </a:schemeClr>
                </a:solidFill>
                <a:latin typeface="+mj-lt"/>
                <a:cs typeface="Arial" panose="020B0604020202020204" pitchFamily="34" charset="0"/>
              </a:rPr>
              <a:t>89</a:t>
            </a:r>
            <a:r>
              <a:rPr lang="en-GB" sz="3200">
                <a:solidFill>
                  <a:schemeClr val="accent2">
                    <a:lumMod val="75000"/>
                  </a:schemeClr>
                </a:solidFill>
                <a:latin typeface="+mj-lt"/>
                <a:cs typeface="Arial" panose="020B0604020202020204" pitchFamily="34" charset="0"/>
              </a:rPr>
              <a:t> </a:t>
            </a:r>
            <a:br>
              <a:rPr lang="en-GB" sz="1500">
                <a:solidFill>
                  <a:schemeClr val="tx1"/>
                </a:solidFill>
                <a:latin typeface="+mj-lt"/>
                <a:cs typeface="Arial" panose="020B0604020202020204" pitchFamily="34" charset="0"/>
              </a:rPr>
            </a:br>
            <a:r>
              <a:rPr lang="en-GB" sz="1500">
                <a:solidFill>
                  <a:schemeClr val="tx1"/>
                </a:solidFill>
                <a:latin typeface="+mj-lt"/>
                <a:cs typeface="Arial" panose="020B0604020202020204" pitchFamily="34" charset="0"/>
              </a:rPr>
              <a:t>GP practices</a:t>
            </a:r>
          </a:p>
        </p:txBody>
      </p:sp>
      <p:sp>
        <p:nvSpPr>
          <p:cNvPr id="9" name="Rectangle 8">
            <a:extLst>
              <a:ext uri="{FF2B5EF4-FFF2-40B4-BE49-F238E27FC236}">
                <a16:creationId xmlns:a16="http://schemas.microsoft.com/office/drawing/2014/main" id="{FC75EC30-F2BA-FE53-7C5B-F97040DD2913}"/>
              </a:ext>
            </a:extLst>
          </p:cNvPr>
          <p:cNvSpPr/>
          <p:nvPr/>
        </p:nvSpPr>
        <p:spPr>
          <a:xfrm>
            <a:off x="9987175" y="3878644"/>
            <a:ext cx="1603226" cy="2634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3200" b="1">
                <a:solidFill>
                  <a:srgbClr val="7030A0"/>
                </a:solidFill>
                <a:latin typeface="+mj-lt"/>
                <a:cs typeface="Arial" panose="020B0604020202020204" pitchFamily="34" charset="0"/>
              </a:rPr>
              <a:t>121</a:t>
            </a:r>
            <a:r>
              <a:rPr lang="en-GB" sz="3200">
                <a:solidFill>
                  <a:srgbClr val="7030A0"/>
                </a:solidFill>
                <a:latin typeface="+mj-lt"/>
                <a:cs typeface="Arial" panose="020B0604020202020204" pitchFamily="34" charset="0"/>
              </a:rPr>
              <a:t> </a:t>
            </a:r>
            <a:br>
              <a:rPr lang="en-GB" sz="1500">
                <a:solidFill>
                  <a:schemeClr val="tx1"/>
                </a:solidFill>
                <a:latin typeface="+mj-lt"/>
                <a:cs typeface="Arial" panose="020B0604020202020204" pitchFamily="34" charset="0"/>
              </a:rPr>
            </a:br>
            <a:r>
              <a:rPr lang="en-GB" sz="1500">
                <a:solidFill>
                  <a:schemeClr val="tx1"/>
                </a:solidFill>
                <a:latin typeface="+mj-lt"/>
                <a:cs typeface="Arial" panose="020B0604020202020204" pitchFamily="34" charset="0"/>
              </a:rPr>
              <a:t>care homes</a:t>
            </a:r>
          </a:p>
          <a:p>
            <a:pPr algn="ctr"/>
            <a:r>
              <a:rPr lang="en-GB" sz="3200" b="1">
                <a:solidFill>
                  <a:srgbClr val="7030A0"/>
                </a:solidFill>
                <a:latin typeface="+mj-lt"/>
                <a:cs typeface="Arial" panose="020B0604020202020204" pitchFamily="34" charset="0"/>
              </a:rPr>
              <a:t>127</a:t>
            </a:r>
            <a:r>
              <a:rPr lang="en-GB" sz="3200">
                <a:solidFill>
                  <a:srgbClr val="7030A0"/>
                </a:solidFill>
                <a:latin typeface="+mj-lt"/>
                <a:cs typeface="Arial" panose="020B0604020202020204" pitchFamily="34" charset="0"/>
              </a:rPr>
              <a:t> </a:t>
            </a:r>
            <a:br>
              <a:rPr lang="en-GB" sz="1500">
                <a:solidFill>
                  <a:schemeClr val="tx1"/>
                </a:solidFill>
                <a:latin typeface="+mj-lt"/>
                <a:cs typeface="Arial" panose="020B0604020202020204" pitchFamily="34" charset="0"/>
              </a:rPr>
            </a:br>
            <a:r>
              <a:rPr lang="en-GB" sz="1500">
                <a:solidFill>
                  <a:schemeClr val="tx1"/>
                </a:solidFill>
                <a:latin typeface="+mj-lt"/>
                <a:cs typeface="Arial" panose="020B0604020202020204" pitchFamily="34" charset="0"/>
              </a:rPr>
              <a:t>LD/MH homes</a:t>
            </a:r>
          </a:p>
          <a:p>
            <a:pPr algn="ctr"/>
            <a:r>
              <a:rPr lang="en-GB" sz="3200" b="1">
                <a:solidFill>
                  <a:srgbClr val="7030A0"/>
                </a:solidFill>
                <a:latin typeface="+mj-lt"/>
                <a:cs typeface="Arial" panose="020B0604020202020204" pitchFamily="34" charset="0"/>
              </a:rPr>
              <a:t>236</a:t>
            </a:r>
            <a:br>
              <a:rPr lang="en-GB" sz="1500">
                <a:solidFill>
                  <a:schemeClr val="tx1"/>
                </a:solidFill>
                <a:latin typeface="+mj-lt"/>
                <a:cs typeface="Arial" panose="020B0604020202020204" pitchFamily="34" charset="0"/>
              </a:rPr>
            </a:br>
            <a:r>
              <a:rPr lang="en-GB" sz="1500">
                <a:solidFill>
                  <a:schemeClr val="tx1"/>
                </a:solidFill>
                <a:latin typeface="+mj-lt"/>
                <a:cs typeface="Arial" panose="020B0604020202020204" pitchFamily="34" charset="0"/>
              </a:rPr>
              <a:t>domiciliary/ home care</a:t>
            </a:r>
          </a:p>
          <a:p>
            <a:pPr algn="ctr"/>
            <a:endParaRPr lang="en-GB" sz="1500">
              <a:solidFill>
                <a:schemeClr val="tx1"/>
              </a:solidFill>
              <a:latin typeface="+mj-lt"/>
              <a:cs typeface="Arial" panose="020B0604020202020204" pitchFamily="34" charset="0"/>
            </a:endParaRPr>
          </a:p>
          <a:p>
            <a:pPr algn="ctr"/>
            <a:endParaRPr lang="en-GB" sz="1500">
              <a:solidFill>
                <a:schemeClr val="tx1"/>
              </a:solidFill>
              <a:latin typeface="+mj-lt"/>
              <a:cs typeface="Arial" panose="020B0604020202020204" pitchFamily="34" charset="0"/>
            </a:endParaRPr>
          </a:p>
        </p:txBody>
      </p:sp>
      <p:sp>
        <p:nvSpPr>
          <p:cNvPr id="10" name="Rectangle 9">
            <a:extLst>
              <a:ext uri="{FF2B5EF4-FFF2-40B4-BE49-F238E27FC236}">
                <a16:creationId xmlns:a16="http://schemas.microsoft.com/office/drawing/2014/main" id="{E7D6B5CC-6579-BE31-D9E2-DC843F45C18C}"/>
              </a:ext>
              <a:ext uri="{C183D7F6-B498-43B3-948B-1728B52AA6E4}">
                <adec:decorative xmlns:adec="http://schemas.microsoft.com/office/drawing/2017/decorative" val="1"/>
              </a:ext>
            </a:extLst>
          </p:cNvPr>
          <p:cNvSpPr/>
          <p:nvPr/>
        </p:nvSpPr>
        <p:spPr>
          <a:xfrm>
            <a:off x="8004607" y="3588502"/>
            <a:ext cx="1713007" cy="1473026"/>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11" name="Rectangle 10">
            <a:extLst>
              <a:ext uri="{FF2B5EF4-FFF2-40B4-BE49-F238E27FC236}">
                <a16:creationId xmlns:a16="http://schemas.microsoft.com/office/drawing/2014/main" id="{C88AF5D9-A209-E87E-6062-688F3EB143CB}"/>
              </a:ext>
              <a:ext uri="{C183D7F6-B498-43B3-948B-1728B52AA6E4}">
                <adec:decorative xmlns:adec="http://schemas.microsoft.com/office/drawing/2017/decorative" val="1"/>
              </a:ext>
            </a:extLst>
          </p:cNvPr>
          <p:cNvSpPr/>
          <p:nvPr/>
        </p:nvSpPr>
        <p:spPr>
          <a:xfrm>
            <a:off x="9950756" y="3575273"/>
            <a:ext cx="1676063" cy="2812299"/>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13" name="TextBox 12">
            <a:extLst>
              <a:ext uri="{FF2B5EF4-FFF2-40B4-BE49-F238E27FC236}">
                <a16:creationId xmlns:a16="http://schemas.microsoft.com/office/drawing/2014/main" id="{98BAAA33-0E74-EF3F-3AF9-868D3F82C278}"/>
              </a:ext>
            </a:extLst>
          </p:cNvPr>
          <p:cNvSpPr txBox="1"/>
          <p:nvPr/>
        </p:nvSpPr>
        <p:spPr>
          <a:xfrm>
            <a:off x="415636" y="4175051"/>
            <a:ext cx="6096000" cy="400110"/>
          </a:xfrm>
          <a:prstGeom prst="rect">
            <a:avLst/>
          </a:prstGeom>
          <a:noFill/>
        </p:spPr>
        <p:txBody>
          <a:bodyPr wrap="square">
            <a:spAutoFit/>
          </a:bodyPr>
          <a:lstStyle/>
          <a:p>
            <a:pPr lvl="0"/>
            <a:r>
              <a:rPr lang="en-GB" sz="2000" b="1">
                <a:solidFill>
                  <a:srgbClr val="7030A0"/>
                </a:solidFill>
              </a:rPr>
              <a:t>Three unique features:</a:t>
            </a:r>
            <a:endParaRPr lang="en-GB" sz="2000"/>
          </a:p>
        </p:txBody>
      </p:sp>
      <p:sp>
        <p:nvSpPr>
          <p:cNvPr id="12" name="TextBox 11">
            <a:extLst>
              <a:ext uri="{FF2B5EF4-FFF2-40B4-BE49-F238E27FC236}">
                <a16:creationId xmlns:a16="http://schemas.microsoft.com/office/drawing/2014/main" id="{88B3AF67-5218-922A-7FE1-86C3DA530E50}"/>
              </a:ext>
            </a:extLst>
          </p:cNvPr>
          <p:cNvSpPr txBox="1"/>
          <p:nvPr/>
        </p:nvSpPr>
        <p:spPr>
          <a:xfrm>
            <a:off x="415636" y="4532585"/>
            <a:ext cx="7318886" cy="1200329"/>
          </a:xfrm>
          <a:prstGeom prst="rect">
            <a:avLst/>
          </a:prstGeom>
          <a:noFill/>
        </p:spPr>
        <p:txBody>
          <a:bodyPr wrap="square">
            <a:spAutoFit/>
          </a:bodyPr>
          <a:lstStyle/>
          <a:p>
            <a:pPr marL="285750" lvl="0" indent="-285750">
              <a:lnSpc>
                <a:spcPct val="100000"/>
              </a:lnSpc>
              <a:buClr>
                <a:schemeClr val="tx1"/>
              </a:buClr>
              <a:buFont typeface="Arial" panose="020B0604020202020204" pitchFamily="34" charset="0"/>
              <a:buChar char="•"/>
              <a:defRPr cap="all"/>
            </a:pPr>
            <a:r>
              <a:rPr lang="en-GB" sz="1800" b="0" cap="none"/>
              <a:t>System-wide </a:t>
            </a:r>
            <a:r>
              <a:rPr lang="en-GB" sz="1800" b="1" cap="none">
                <a:solidFill>
                  <a:srgbClr val="7030A0"/>
                </a:solidFill>
              </a:rPr>
              <a:t>relationships supported by a dedicated</a:t>
            </a:r>
            <a:r>
              <a:rPr lang="en-GB" sz="1800" b="0" cap="none">
                <a:solidFill>
                  <a:srgbClr val="7030A0"/>
                </a:solidFill>
              </a:rPr>
              <a:t> </a:t>
            </a:r>
            <a:r>
              <a:rPr lang="en-GB" sz="1800" b="1" cap="none">
                <a:solidFill>
                  <a:srgbClr val="7030A0"/>
                </a:solidFill>
              </a:rPr>
              <a:t>team</a:t>
            </a:r>
          </a:p>
          <a:p>
            <a:pPr marL="285750" indent="-285750">
              <a:buClr>
                <a:schemeClr val="tx1"/>
              </a:buClr>
              <a:buFont typeface="Arial" panose="020B0604020202020204" pitchFamily="34" charset="0"/>
              <a:buChar char="•"/>
              <a:defRPr cap="all"/>
            </a:pPr>
            <a:r>
              <a:rPr lang="en-GB" sz="1800" b="0" cap="none"/>
              <a:t>Highly effective </a:t>
            </a:r>
            <a:r>
              <a:rPr lang="en-GB" sz="1800" b="1" cap="none">
                <a:solidFill>
                  <a:srgbClr val="7030A0"/>
                </a:solidFill>
              </a:rPr>
              <a:t>partnership working</a:t>
            </a:r>
            <a:r>
              <a:rPr lang="en-GB" sz="1800" b="0" cap="none">
                <a:solidFill>
                  <a:srgbClr val="7030A0"/>
                </a:solidFill>
              </a:rPr>
              <a:t> </a:t>
            </a:r>
            <a:r>
              <a:rPr lang="en-GB" sz="1800" b="0" cap="none"/>
              <a:t>based on </a:t>
            </a:r>
            <a:r>
              <a:rPr lang="en-GB" sz="1800" b="1" cap="none">
                <a:solidFill>
                  <a:srgbClr val="7030A0"/>
                </a:solidFill>
              </a:rPr>
              <a:t>true co-design</a:t>
            </a:r>
          </a:p>
          <a:p>
            <a:pPr marL="285750" indent="-285750">
              <a:buClr>
                <a:schemeClr val="tx1"/>
              </a:buClr>
              <a:buFont typeface="Arial" panose="020B0604020202020204" pitchFamily="34" charset="0"/>
              <a:buChar char="•"/>
              <a:defRPr cap="all"/>
            </a:pPr>
            <a:r>
              <a:rPr lang="en-GB" b="1" cap="none">
                <a:solidFill>
                  <a:srgbClr val="7030A0"/>
                </a:solidFill>
              </a:rPr>
              <a:t>Significant benefits</a:t>
            </a:r>
            <a:r>
              <a:rPr lang="en-GB" b="0" cap="none">
                <a:solidFill>
                  <a:srgbClr val="7030A0"/>
                </a:solidFill>
              </a:rPr>
              <a:t> </a:t>
            </a:r>
            <a:r>
              <a:rPr lang="en-GB" b="0" cap="none"/>
              <a:t>for our</a:t>
            </a:r>
            <a:r>
              <a:rPr lang="en-GB" b="1" cap="none"/>
              <a:t> </a:t>
            </a:r>
            <a:r>
              <a:rPr lang="en-GB" b="1" cap="none">
                <a:solidFill>
                  <a:srgbClr val="7030A0"/>
                </a:solidFill>
              </a:rPr>
              <a:t>residents</a:t>
            </a:r>
            <a:r>
              <a:rPr lang="en-GB" b="1" cap="none"/>
              <a:t> </a:t>
            </a:r>
            <a:r>
              <a:rPr lang="en-GB" b="0" cap="none"/>
              <a:t>and our </a:t>
            </a:r>
            <a:r>
              <a:rPr lang="en-GB" b="1" cap="none">
                <a:solidFill>
                  <a:srgbClr val="7030A0"/>
                </a:solidFill>
              </a:rPr>
              <a:t>care providers</a:t>
            </a:r>
            <a:r>
              <a:rPr lang="en-GB"/>
              <a:t>.</a:t>
            </a:r>
          </a:p>
          <a:p>
            <a:pPr marL="285750" lvl="0" indent="-285750">
              <a:lnSpc>
                <a:spcPct val="100000"/>
              </a:lnSpc>
              <a:buFont typeface="Arial" panose="020B0604020202020204" pitchFamily="34" charset="0"/>
              <a:buChar char="•"/>
              <a:defRPr cap="all"/>
            </a:pPr>
            <a:endParaRPr lang="en-US" sz="1800" b="1" cap="none"/>
          </a:p>
        </p:txBody>
      </p:sp>
      <p:sp>
        <p:nvSpPr>
          <p:cNvPr id="6" name="Slide Number Placeholder 5">
            <a:extLst>
              <a:ext uri="{FF2B5EF4-FFF2-40B4-BE49-F238E27FC236}">
                <a16:creationId xmlns:a16="http://schemas.microsoft.com/office/drawing/2014/main" id="{1A5BA0ED-37E9-9589-45CA-A9AA20E7AD46}"/>
              </a:ext>
            </a:extLst>
          </p:cNvPr>
          <p:cNvSpPr>
            <a:spLocks noGrp="1"/>
          </p:cNvSpPr>
          <p:nvPr>
            <p:ph type="sldNum" sz="quarter" idx="12"/>
          </p:nvPr>
        </p:nvSpPr>
        <p:spPr>
          <a:xfrm>
            <a:off x="11157820" y="6330594"/>
            <a:ext cx="487208" cy="365125"/>
          </a:xfrm>
        </p:spPr>
        <p:txBody>
          <a:bodyPr vert="horz" lIns="0" tIns="0" rIns="0" bIns="0" rtlCol="0" anchor="ctr">
            <a:normAutofit/>
          </a:bodyPr>
          <a:lstStyle/>
          <a:p>
            <a:pPr>
              <a:spcAft>
                <a:spcPts val="600"/>
              </a:spcAft>
            </a:pPr>
            <a:fld id="{30A60DCE-9105-48A5-8A92-25C9283756D1}" type="slidenum">
              <a:rPr lang="en-GB" smtClean="0"/>
              <a:pPr>
                <a:spcAft>
                  <a:spcPts val="600"/>
                </a:spcAft>
              </a:pPr>
              <a:t>4</a:t>
            </a:fld>
            <a:endParaRPr lang="en-GB"/>
          </a:p>
        </p:txBody>
      </p:sp>
    </p:spTree>
    <p:extLst>
      <p:ext uri="{BB962C8B-B14F-4D97-AF65-F5344CB8AC3E}">
        <p14:creationId xmlns:p14="http://schemas.microsoft.com/office/powerpoint/2010/main" val="22533951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22B314-E305-2AA8-DF2A-4AD13C73C26C}"/>
              </a:ext>
            </a:extLst>
          </p:cNvPr>
          <p:cNvSpPr txBox="1">
            <a:spLocks noGrp="1"/>
          </p:cNvSpPr>
          <p:nvPr>
            <p:ph type="title" idx="4294967295"/>
          </p:nvPr>
        </p:nvSpPr>
        <p:spPr>
          <a:xfrm>
            <a:off x="2292531" y="4843272"/>
            <a:ext cx="7424057" cy="95410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mn-lt"/>
                <a:ea typeface="+mn-ea"/>
                <a:cs typeface="+mn-cs"/>
              </a:rPr>
              <a:t>Find out more by visiting www.digitisingsocialcare.co.uk</a:t>
            </a:r>
          </a:p>
        </p:txBody>
      </p:sp>
    </p:spTree>
    <p:extLst>
      <p:ext uri="{BB962C8B-B14F-4D97-AF65-F5344CB8AC3E}">
        <p14:creationId xmlns:p14="http://schemas.microsoft.com/office/powerpoint/2010/main" val="947413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AAD8F-6D67-4862-883B-F843091FE62F}"/>
              </a:ext>
            </a:extLst>
          </p:cNvPr>
          <p:cNvSpPr>
            <a:spLocks noGrp="1"/>
          </p:cNvSpPr>
          <p:nvPr>
            <p:ph type="title"/>
          </p:nvPr>
        </p:nvSpPr>
        <p:spPr>
          <a:xfrm>
            <a:off x="599190" y="1985020"/>
            <a:ext cx="7430385" cy="1362075"/>
          </a:xfrm>
        </p:spPr>
        <p:txBody>
          <a:bodyPr>
            <a:noAutofit/>
          </a:bodyPr>
          <a:lstStyle/>
          <a:p>
            <a:r>
              <a:rPr lang="en-GB" b="1" dirty="0">
                <a:solidFill>
                  <a:srgbClr val="7030A0"/>
                </a:solidFill>
              </a:rPr>
              <a:t>Refreshment break, networking and marketplace </a:t>
            </a:r>
          </a:p>
        </p:txBody>
      </p:sp>
      <p:pic>
        <p:nvPicPr>
          <p:cNvPr id="1026" name="Picture 2">
            <a:extLst>
              <a:ext uri="{FF2B5EF4-FFF2-40B4-BE49-F238E27FC236}">
                <a16:creationId xmlns:a16="http://schemas.microsoft.com/office/drawing/2014/main" id="{02D74C3A-9EFD-41C7-B476-2299F3B53457}"/>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40" t="4903" r="5989" b="7750"/>
          <a:stretch/>
        </p:blipFill>
        <p:spPr bwMode="auto">
          <a:xfrm>
            <a:off x="6956721" y="3445355"/>
            <a:ext cx="3063580" cy="3357140"/>
          </a:xfrm>
          <a:prstGeom prst="rect">
            <a:avLst/>
          </a:prstGeom>
          <a:noFill/>
        </p:spPr>
      </p:pic>
      <p:sp>
        <p:nvSpPr>
          <p:cNvPr id="5" name="Text Placeholder 2">
            <a:extLst>
              <a:ext uri="{FF2B5EF4-FFF2-40B4-BE49-F238E27FC236}">
                <a16:creationId xmlns:a16="http://schemas.microsoft.com/office/drawing/2014/main" id="{A72794C7-A2D5-21E1-53D5-717792EDEA6F}"/>
              </a:ext>
            </a:extLst>
          </p:cNvPr>
          <p:cNvSpPr txBox="1">
            <a:spLocks/>
          </p:cNvSpPr>
          <p:nvPr/>
        </p:nvSpPr>
        <p:spPr>
          <a:xfrm>
            <a:off x="599190" y="3635855"/>
            <a:ext cx="6277471" cy="888950"/>
          </a:xfrm>
          <a:prstGeom prst="rect">
            <a:avLst/>
          </a:prstGeom>
          <a:solidFill>
            <a:schemeClr val="tx2"/>
          </a:solidFill>
          <a:ln>
            <a:noFill/>
          </a:ln>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400" b="1" dirty="0">
                <a:solidFill>
                  <a:schemeClr val="bg1"/>
                </a:solidFill>
              </a:rPr>
              <a:t>#BLMKdigitalcare2024</a:t>
            </a:r>
          </a:p>
        </p:txBody>
      </p:sp>
      <p:sp>
        <p:nvSpPr>
          <p:cNvPr id="4" name="Text Placeholder 2">
            <a:extLst>
              <a:ext uri="{FF2B5EF4-FFF2-40B4-BE49-F238E27FC236}">
                <a16:creationId xmlns:a16="http://schemas.microsoft.com/office/drawing/2014/main" id="{EB813AD3-073F-5BBF-1FE2-8231ED65BC6E}"/>
              </a:ext>
            </a:extLst>
          </p:cNvPr>
          <p:cNvSpPr txBox="1">
            <a:spLocks/>
          </p:cNvSpPr>
          <p:nvPr/>
        </p:nvSpPr>
        <p:spPr>
          <a:xfrm>
            <a:off x="599190" y="4813565"/>
            <a:ext cx="6277471" cy="888950"/>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3200" b="1" dirty="0">
                <a:solidFill>
                  <a:schemeClr val="tx2"/>
                </a:solidFill>
              </a:rPr>
              <a:t>Please return by 11:45am</a:t>
            </a:r>
          </a:p>
        </p:txBody>
      </p:sp>
      <p:sp>
        <p:nvSpPr>
          <p:cNvPr id="3" name="Footer Placeholder 4">
            <a:extLst>
              <a:ext uri="{FF2B5EF4-FFF2-40B4-BE49-F238E27FC236}">
                <a16:creationId xmlns:a16="http://schemas.microsoft.com/office/drawing/2014/main" id="{AB532025-B4F1-C57A-808E-289745854369}"/>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dirty="0"/>
              <a:t>Bedfordshire, Luton and Milton Keynes Health and Care Partnership</a:t>
            </a:r>
            <a:endParaRPr lang="en-GB" dirty="0"/>
          </a:p>
        </p:txBody>
      </p:sp>
    </p:spTree>
    <p:extLst>
      <p:ext uri="{BB962C8B-B14F-4D97-AF65-F5344CB8AC3E}">
        <p14:creationId xmlns:p14="http://schemas.microsoft.com/office/powerpoint/2010/main" val="436618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AAD8F-6D67-4862-883B-F843091FE62F}"/>
              </a:ext>
            </a:extLst>
          </p:cNvPr>
          <p:cNvSpPr>
            <a:spLocks noGrp="1"/>
          </p:cNvSpPr>
          <p:nvPr>
            <p:ph type="title"/>
          </p:nvPr>
        </p:nvSpPr>
        <p:spPr>
          <a:xfrm>
            <a:off x="599190" y="1985020"/>
            <a:ext cx="7485591" cy="1362075"/>
          </a:xfrm>
        </p:spPr>
        <p:txBody>
          <a:bodyPr>
            <a:noAutofit/>
          </a:bodyPr>
          <a:lstStyle/>
          <a:p>
            <a:r>
              <a:rPr lang="en-GB" sz="6000" b="1">
                <a:solidFill>
                  <a:srgbClr val="7030A0"/>
                </a:solidFill>
              </a:rPr>
              <a:t>Panel discussion</a:t>
            </a:r>
          </a:p>
        </p:txBody>
      </p:sp>
      <p:sp>
        <p:nvSpPr>
          <p:cNvPr id="4" name="Text Placeholder 2">
            <a:extLst>
              <a:ext uri="{FF2B5EF4-FFF2-40B4-BE49-F238E27FC236}">
                <a16:creationId xmlns:a16="http://schemas.microsoft.com/office/drawing/2014/main" id="{EB813AD3-073F-5BBF-1FE2-8231ED65BC6E}"/>
              </a:ext>
            </a:extLst>
          </p:cNvPr>
          <p:cNvSpPr txBox="1">
            <a:spLocks/>
          </p:cNvSpPr>
          <p:nvPr/>
        </p:nvSpPr>
        <p:spPr>
          <a:xfrm>
            <a:off x="599190" y="3510906"/>
            <a:ext cx="7294508" cy="888950"/>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000" b="1">
                <a:solidFill>
                  <a:schemeClr val="tx2"/>
                </a:solidFill>
              </a:rPr>
              <a:t>Questions for speakers</a:t>
            </a:r>
          </a:p>
        </p:txBody>
      </p:sp>
      <p:sp>
        <p:nvSpPr>
          <p:cNvPr id="3" name="Footer Placeholder 4">
            <a:extLst>
              <a:ext uri="{FF2B5EF4-FFF2-40B4-BE49-F238E27FC236}">
                <a16:creationId xmlns:a16="http://schemas.microsoft.com/office/drawing/2014/main" id="{4739C23D-2A49-065E-D84E-C202F94F119F}"/>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679879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9180EC3-F1E1-0AFF-D9AC-4432BE42F5CC}"/>
              </a:ext>
            </a:extLst>
          </p:cNvPr>
          <p:cNvSpPr txBox="1">
            <a:spLocks noGrp="1"/>
          </p:cNvSpPr>
          <p:nvPr>
            <p:ph type="title" idx="4294967295"/>
          </p:nvPr>
        </p:nvSpPr>
        <p:spPr>
          <a:xfrm>
            <a:off x="599190" y="1640368"/>
            <a:ext cx="4430011" cy="1362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a:ln>
                  <a:noFill/>
                </a:ln>
                <a:solidFill>
                  <a:srgbClr val="7030A0"/>
                </a:solidFill>
                <a:effectLst/>
                <a:uLnTx/>
                <a:uFillTx/>
                <a:latin typeface="+mj-lt"/>
                <a:ea typeface="+mj-ea"/>
                <a:cs typeface="+mj-cs"/>
              </a:rPr>
              <a:t>Provider stories</a:t>
            </a:r>
          </a:p>
        </p:txBody>
      </p:sp>
      <p:pic>
        <p:nvPicPr>
          <p:cNvPr id="3" name="Picture 2" descr="Gareth Tindall, Bedford Citizens Housing Association&#10;">
            <a:extLst>
              <a:ext uri="{FF2B5EF4-FFF2-40B4-BE49-F238E27FC236}">
                <a16:creationId xmlns:a16="http://schemas.microsoft.com/office/drawing/2014/main" id="{FC9097B8-5551-5C03-E0DB-1EBC8D20E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20" y="3254855"/>
            <a:ext cx="1828800" cy="1828800"/>
          </a:xfrm>
          <a:prstGeom prst="rect">
            <a:avLst/>
          </a:prstGeom>
        </p:spPr>
      </p:pic>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2705100" y="3486701"/>
            <a:ext cx="5010150" cy="1464155"/>
          </a:xfrm>
        </p:spPr>
        <p:txBody>
          <a:bodyPr>
            <a:noAutofit/>
          </a:bodyPr>
          <a:lstStyle/>
          <a:p>
            <a:r>
              <a:rPr lang="en-GB" sz="1800" b="1">
                <a:solidFill>
                  <a:schemeClr val="tx1"/>
                </a:solidFill>
              </a:rPr>
              <a:t>Gareth Tindall</a:t>
            </a:r>
          </a:p>
          <a:p>
            <a:r>
              <a:rPr lang="en-GB" sz="1800">
                <a:solidFill>
                  <a:schemeClr val="tx1"/>
                </a:solidFill>
              </a:rPr>
              <a:t>Head of Business Support</a:t>
            </a:r>
          </a:p>
          <a:p>
            <a:r>
              <a:rPr lang="en-GB" sz="1800" b="1">
                <a:solidFill>
                  <a:schemeClr val="accent1"/>
                </a:solidFill>
              </a:rPr>
              <a:t>Bedford Citizens Housing Association</a:t>
            </a:r>
          </a:p>
        </p:txBody>
      </p:sp>
      <p:pic>
        <p:nvPicPr>
          <p:cNvPr id="11" name="Picture 10">
            <a:extLst>
              <a:ext uri="{FF2B5EF4-FFF2-40B4-BE49-F238E27FC236}">
                <a16:creationId xmlns:a16="http://schemas.microsoft.com/office/drawing/2014/main" id="{A2DA18BC-A168-D25C-C23B-D62A4F04456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814195" y="4562955"/>
            <a:ext cx="4229100" cy="1401886"/>
          </a:xfrm>
          <a:prstGeom prst="rect">
            <a:avLst/>
          </a:prstGeom>
        </p:spPr>
      </p:pic>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43</a:t>
            </a:fld>
            <a:endParaRPr lang="en-GB"/>
          </a:p>
        </p:txBody>
      </p:sp>
      <p:sp>
        <p:nvSpPr>
          <p:cNvPr id="2" name="Footer Placeholder 4">
            <a:extLst>
              <a:ext uri="{FF2B5EF4-FFF2-40B4-BE49-F238E27FC236}">
                <a16:creationId xmlns:a16="http://schemas.microsoft.com/office/drawing/2014/main" id="{33E63D43-8F0C-CD3C-7A9C-A57A7855A346}"/>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6488388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14465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Digitalisation</a:t>
            </a:r>
            <a:r>
              <a:rPr kumimoji="0" lang="en-US" sz="8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 in Care</a:t>
            </a: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800080" y="4467127"/>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538060" y="4467127"/>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7176162" y="4467127"/>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357111" y="4467127"/>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A45C48D5-043B-42DB-9E49-942149A27AE4}"/>
              </a:ext>
            </a:extLst>
          </p:cNvPr>
          <p:cNvSpPr txBox="1"/>
          <p:nvPr/>
        </p:nvSpPr>
        <p:spPr>
          <a:xfrm>
            <a:off x="0" y="3010736"/>
            <a:ext cx="12192000" cy="7232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100" b="0" i="0" u="none" strike="noStrike" kern="1200" cap="none" spc="0" normalizeH="0" baseline="0" noProof="0" dirty="0">
                <a:ln>
                  <a:noFill/>
                </a:ln>
                <a:solidFill>
                  <a:srgbClr val="4472C4">
                    <a:lumMod val="60000"/>
                    <a:lumOff val="40000"/>
                  </a:srgbClr>
                </a:solidFill>
                <a:effectLst/>
                <a:uLnTx/>
                <a:uFillTx/>
                <a:latin typeface="Tw Cen MT" panose="020B0602020104020603" pitchFamily="34" charset="0"/>
                <a:ea typeface="+mn-ea"/>
                <a:cs typeface="+mn-cs"/>
              </a:rPr>
              <a:t>BEDFORD CITIZENS HOUSING ASSOCIATION</a:t>
            </a:r>
          </a:p>
        </p:txBody>
      </p:sp>
      <p:sp>
        <p:nvSpPr>
          <p:cNvPr id="13" name="TextBox 12">
            <a:extLst>
              <a:ext uri="{FF2B5EF4-FFF2-40B4-BE49-F238E27FC236}">
                <a16:creationId xmlns:a16="http://schemas.microsoft.com/office/drawing/2014/main" id="{3E2F88F7-964F-4846-B825-2B643081D49B}"/>
              </a:ext>
            </a:extLst>
          </p:cNvPr>
          <p:cNvSpPr txBox="1"/>
          <p:nvPr/>
        </p:nvSpPr>
        <p:spPr>
          <a:xfrm>
            <a:off x="2468900" y="3759023"/>
            <a:ext cx="727891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5D7373"/>
                </a:solidFill>
                <a:effectLst/>
                <a:uLnTx/>
                <a:uFillTx/>
                <a:latin typeface="Tw Cen MT" panose="020B0602020104020603" pitchFamily="34" charset="0"/>
                <a:ea typeface="+mn-ea"/>
                <a:cs typeface="+mn-cs"/>
              </a:rPr>
              <a:t>GARETH TINDALL</a:t>
            </a:r>
          </a:p>
        </p:txBody>
      </p:sp>
      <p:pic>
        <p:nvPicPr>
          <p:cNvPr id="3" name="Picture 2">
            <a:extLst>
              <a:ext uri="{FF2B5EF4-FFF2-40B4-BE49-F238E27FC236}">
                <a16:creationId xmlns:a16="http://schemas.microsoft.com/office/drawing/2014/main" id="{324393CA-EF89-2FCC-E8E7-334DC0A87EB2}"/>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575381" y="233175"/>
            <a:ext cx="1318445" cy="1440000"/>
          </a:xfrm>
          <a:prstGeom prst="rect">
            <a:avLst/>
          </a:prstGeom>
        </p:spPr>
      </p:pic>
    </p:spTree>
    <p:extLst>
      <p:ext uri="{BB962C8B-B14F-4D97-AF65-F5344CB8AC3E}">
        <p14:creationId xmlns:p14="http://schemas.microsoft.com/office/powerpoint/2010/main" val="6264776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190821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Who am I?</a:t>
            </a: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788506" y="3429000"/>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526486" y="3429000"/>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7164588" y="3429000"/>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345537" y="3429000"/>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F57069E7-1B78-1024-C39B-CD919D392DB8}"/>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595259" y="296649"/>
            <a:ext cx="1318445" cy="1440000"/>
          </a:xfrm>
          <a:prstGeom prst="rect">
            <a:avLst/>
          </a:prstGeom>
        </p:spPr>
      </p:pic>
    </p:spTree>
    <p:extLst>
      <p:ext uri="{BB962C8B-B14F-4D97-AF65-F5344CB8AC3E}">
        <p14:creationId xmlns:p14="http://schemas.microsoft.com/office/powerpoint/2010/main" val="12914495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190821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Who are BCHA?</a:t>
            </a: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788506" y="3429000"/>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526486" y="3429000"/>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7164588" y="3429000"/>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345537" y="3429000"/>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F57069E7-1B78-1024-C39B-CD919D392DB8}"/>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74773" y="193418"/>
            <a:ext cx="1318445" cy="1440000"/>
          </a:xfrm>
          <a:prstGeom prst="rect">
            <a:avLst/>
          </a:prstGeom>
        </p:spPr>
      </p:pic>
    </p:spTree>
    <p:extLst>
      <p:ext uri="{BB962C8B-B14F-4D97-AF65-F5344CB8AC3E}">
        <p14:creationId xmlns:p14="http://schemas.microsoft.com/office/powerpoint/2010/main" val="41158118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3CC9BE7-5948-4992-8D51-1DA23A2E5BF5}"/>
              </a:ext>
              <a:ext uri="{C183D7F6-B498-43B3-948B-1728B52AA6E4}">
                <adec:decorative xmlns:adec="http://schemas.microsoft.com/office/drawing/2017/decorative" val="1"/>
              </a:ext>
            </a:extLst>
          </p:cNvPr>
          <p:cNvGrpSpPr/>
          <p:nvPr/>
        </p:nvGrpSpPr>
        <p:grpSpPr>
          <a:xfrm>
            <a:off x="6313254" y="1503963"/>
            <a:ext cx="1805441" cy="1894017"/>
            <a:chOff x="6381342" y="2182683"/>
            <a:chExt cx="1805441" cy="1894017"/>
          </a:xfrm>
        </p:grpSpPr>
        <p:sp>
          <p:nvSpPr>
            <p:cNvPr id="3" name="Rectangle: Top Corners Rounded 2">
              <a:extLst>
                <a:ext uri="{FF2B5EF4-FFF2-40B4-BE49-F238E27FC236}">
                  <a16:creationId xmlns:a16="http://schemas.microsoft.com/office/drawing/2014/main" id="{FC900C28-FF5B-4738-B15A-DA1A556BE4A0}"/>
                </a:ext>
              </a:extLst>
            </p:cNvPr>
            <p:cNvSpPr/>
            <p:nvPr/>
          </p:nvSpPr>
          <p:spPr>
            <a:xfrm>
              <a:off x="6488272" y="2209800"/>
              <a:ext cx="1591582" cy="1866900"/>
            </a:xfrm>
            <a:prstGeom prst="round2SameRect">
              <a:avLst>
                <a:gd name="adj1" fmla="val 12063"/>
                <a:gd name="adj2" fmla="val 0"/>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3CAD5EDC-A18C-489B-B600-2AA7BA972A16}"/>
                </a:ext>
              </a:extLst>
            </p:cNvPr>
            <p:cNvSpPr txBox="1"/>
            <p:nvPr/>
          </p:nvSpPr>
          <p:spPr>
            <a:xfrm>
              <a:off x="6381342" y="2182683"/>
              <a:ext cx="180544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6E7E9"/>
                  </a:solidFill>
                  <a:effectLst/>
                  <a:uLnTx/>
                  <a:uFillTx/>
                  <a:latin typeface="Tw Cen MT" panose="020B0602020104020603" pitchFamily="34" charset="0"/>
                  <a:ea typeface="+mn-ea"/>
                  <a:cs typeface="+mn-cs"/>
                </a:rPr>
                <a:t>1980</a:t>
              </a:r>
            </a:p>
          </p:txBody>
        </p:sp>
      </p:grpSp>
      <p:grpSp>
        <p:nvGrpSpPr>
          <p:cNvPr id="6" name="Group 5">
            <a:extLst>
              <a:ext uri="{FF2B5EF4-FFF2-40B4-BE49-F238E27FC236}">
                <a16:creationId xmlns:a16="http://schemas.microsoft.com/office/drawing/2014/main" id="{5D4FD916-9982-4C26-8840-4C110D0F1919}"/>
              </a:ext>
              <a:ext uri="{C183D7F6-B498-43B3-948B-1728B52AA6E4}">
                <adec:decorative xmlns:adec="http://schemas.microsoft.com/office/drawing/2017/decorative" val="1"/>
              </a:ext>
            </a:extLst>
          </p:cNvPr>
          <p:cNvGrpSpPr/>
          <p:nvPr/>
        </p:nvGrpSpPr>
        <p:grpSpPr>
          <a:xfrm>
            <a:off x="3816377" y="1503963"/>
            <a:ext cx="1805441" cy="1894017"/>
            <a:chOff x="3884465" y="2182683"/>
            <a:chExt cx="1805441" cy="1894017"/>
          </a:xfrm>
        </p:grpSpPr>
        <p:sp>
          <p:nvSpPr>
            <p:cNvPr id="7" name="Rectangle: Top Corners Rounded 6">
              <a:extLst>
                <a:ext uri="{FF2B5EF4-FFF2-40B4-BE49-F238E27FC236}">
                  <a16:creationId xmlns:a16="http://schemas.microsoft.com/office/drawing/2014/main" id="{A651FF2F-63F3-4ECE-8042-BB78094D9928}"/>
                </a:ext>
              </a:extLst>
            </p:cNvPr>
            <p:cNvSpPr/>
            <p:nvPr/>
          </p:nvSpPr>
          <p:spPr>
            <a:xfrm>
              <a:off x="3991395" y="2209800"/>
              <a:ext cx="1591582" cy="1866900"/>
            </a:xfrm>
            <a:prstGeom prst="round2SameRect">
              <a:avLst>
                <a:gd name="adj1" fmla="val 12063"/>
                <a:gd name="adj2" fmla="val 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A23A4A1B-04E4-4065-B408-ED5B11CDFB39}"/>
                </a:ext>
              </a:extLst>
            </p:cNvPr>
            <p:cNvSpPr txBox="1"/>
            <p:nvPr/>
          </p:nvSpPr>
          <p:spPr>
            <a:xfrm>
              <a:off x="3884465" y="2182683"/>
              <a:ext cx="180544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6E7E9"/>
                  </a:solidFill>
                  <a:effectLst/>
                  <a:uLnTx/>
                  <a:uFillTx/>
                  <a:latin typeface="Tw Cen MT" panose="020B0602020104020603" pitchFamily="34" charset="0"/>
                  <a:ea typeface="+mn-ea"/>
                  <a:cs typeface="+mn-cs"/>
                </a:rPr>
                <a:t>1969</a:t>
              </a:r>
            </a:p>
          </p:txBody>
        </p:sp>
      </p:grpSp>
      <p:grpSp>
        <p:nvGrpSpPr>
          <p:cNvPr id="10" name="Group 9">
            <a:extLst>
              <a:ext uri="{FF2B5EF4-FFF2-40B4-BE49-F238E27FC236}">
                <a16:creationId xmlns:a16="http://schemas.microsoft.com/office/drawing/2014/main" id="{552EBEE0-4492-45DE-A964-67E1F254A828}"/>
              </a:ext>
              <a:ext uri="{C183D7F6-B498-43B3-948B-1728B52AA6E4}">
                <adec:decorative xmlns:adec="http://schemas.microsoft.com/office/drawing/2017/decorative" val="1"/>
              </a:ext>
            </a:extLst>
          </p:cNvPr>
          <p:cNvGrpSpPr/>
          <p:nvPr/>
        </p:nvGrpSpPr>
        <p:grpSpPr>
          <a:xfrm>
            <a:off x="1319500" y="1503963"/>
            <a:ext cx="1805441" cy="1894017"/>
            <a:chOff x="1387588" y="2182683"/>
            <a:chExt cx="1805441" cy="1894017"/>
          </a:xfrm>
        </p:grpSpPr>
        <p:sp>
          <p:nvSpPr>
            <p:cNvPr id="11" name="Rectangle: Top Corners Rounded 10">
              <a:extLst>
                <a:ext uri="{FF2B5EF4-FFF2-40B4-BE49-F238E27FC236}">
                  <a16:creationId xmlns:a16="http://schemas.microsoft.com/office/drawing/2014/main" id="{EDC9C1CA-E5FB-4409-AB11-A6D6F244BB04}"/>
                </a:ext>
              </a:extLst>
            </p:cNvPr>
            <p:cNvSpPr/>
            <p:nvPr/>
          </p:nvSpPr>
          <p:spPr>
            <a:xfrm>
              <a:off x="1494518" y="2209800"/>
              <a:ext cx="1591582" cy="1866900"/>
            </a:xfrm>
            <a:prstGeom prst="round2SameRect">
              <a:avLst>
                <a:gd name="adj1" fmla="val 12063"/>
                <a:gd name="adj2" fmla="val 0"/>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ED5BB8E6-7D30-4B04-B68D-4E51D391A7CF}"/>
                </a:ext>
              </a:extLst>
            </p:cNvPr>
            <p:cNvSpPr txBox="1"/>
            <p:nvPr/>
          </p:nvSpPr>
          <p:spPr>
            <a:xfrm>
              <a:off x="1387588" y="2182683"/>
              <a:ext cx="180544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6E7E9"/>
                  </a:solidFill>
                  <a:effectLst/>
                  <a:uLnTx/>
                  <a:uFillTx/>
                  <a:latin typeface="Tw Cen MT" panose="020B0602020104020603" pitchFamily="34" charset="0"/>
                  <a:ea typeface="+mn-ea"/>
                  <a:cs typeface="+mn-cs"/>
                </a:rPr>
                <a:t>1957</a:t>
              </a:r>
            </a:p>
          </p:txBody>
        </p:sp>
      </p:grpSp>
      <p:sp>
        <p:nvSpPr>
          <p:cNvPr id="14" name="Freeform: Shape 13">
            <a:extLst>
              <a:ext uri="{FF2B5EF4-FFF2-40B4-BE49-F238E27FC236}">
                <a16:creationId xmlns:a16="http://schemas.microsoft.com/office/drawing/2014/main" id="{EFFACF65-7AA1-4442-93B4-ED26212D6CE0}"/>
              </a:ext>
              <a:ext uri="{C183D7F6-B498-43B3-948B-1728B52AA6E4}">
                <adec:decorative xmlns:adec="http://schemas.microsoft.com/office/drawing/2017/decorative" val="1"/>
              </a:ext>
            </a:extLst>
          </p:cNvPr>
          <p:cNvSpPr/>
          <p:nvPr/>
        </p:nvSpPr>
        <p:spPr>
          <a:xfrm flipV="1">
            <a:off x="1426430" y="2464530"/>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Shape 14">
            <a:extLst>
              <a:ext uri="{FF2B5EF4-FFF2-40B4-BE49-F238E27FC236}">
                <a16:creationId xmlns:a16="http://schemas.microsoft.com/office/drawing/2014/main" id="{41AECF6D-6C0C-4F48-8FBD-AB00305F2AC7}"/>
              </a:ext>
              <a:ext uri="{C183D7F6-B498-43B3-948B-1728B52AA6E4}">
                <adec:decorative xmlns:adec="http://schemas.microsoft.com/office/drawing/2017/decorative" val="1"/>
              </a:ext>
            </a:extLst>
          </p:cNvPr>
          <p:cNvSpPr/>
          <p:nvPr/>
        </p:nvSpPr>
        <p:spPr>
          <a:xfrm flipV="1">
            <a:off x="3923307" y="2464530"/>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B9361B01-03EA-4A3C-8B61-BEC6A891C530}"/>
              </a:ext>
              <a:ext uri="{C183D7F6-B498-43B3-948B-1728B52AA6E4}">
                <adec:decorative xmlns:adec="http://schemas.microsoft.com/office/drawing/2017/decorative" val="1"/>
              </a:ext>
            </a:extLst>
          </p:cNvPr>
          <p:cNvSpPr/>
          <p:nvPr/>
        </p:nvSpPr>
        <p:spPr>
          <a:xfrm flipV="1">
            <a:off x="6420184" y="2464530"/>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F31B2A75-FB0A-437A-8125-F1D20CC48347}"/>
              </a:ext>
            </a:extLst>
          </p:cNvPr>
          <p:cNvSpPr txBox="1"/>
          <p:nvPr/>
        </p:nvSpPr>
        <p:spPr>
          <a:xfrm>
            <a:off x="1420761" y="3158722"/>
            <a:ext cx="159158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BCHA </a:t>
            </a:r>
          </a:p>
        </p:txBody>
      </p:sp>
      <p:sp>
        <p:nvSpPr>
          <p:cNvPr id="19" name="TextBox 18">
            <a:extLst>
              <a:ext uri="{FF2B5EF4-FFF2-40B4-BE49-F238E27FC236}">
                <a16:creationId xmlns:a16="http://schemas.microsoft.com/office/drawing/2014/main" id="{C1D059CF-E439-4FFA-9F4D-8D4AEE67AF68}"/>
              </a:ext>
            </a:extLst>
          </p:cNvPr>
          <p:cNvSpPr txBox="1"/>
          <p:nvPr/>
        </p:nvSpPr>
        <p:spPr>
          <a:xfrm>
            <a:off x="1420761" y="3468107"/>
            <a:ext cx="159158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A6A6A6"/>
                </a:solidFill>
                <a:effectLst/>
                <a:uLnTx/>
                <a:uFillTx/>
                <a:latin typeface="Tw Cen MT" panose="020B0602020104020603" pitchFamily="34" charset="0"/>
                <a:ea typeface="+mn-ea"/>
                <a:cs typeface="+mn-cs"/>
              </a:rPr>
              <a:t>The organization was formed</a:t>
            </a:r>
          </a:p>
        </p:txBody>
      </p:sp>
      <p:sp>
        <p:nvSpPr>
          <p:cNvPr id="21" name="TextBox 20">
            <a:extLst>
              <a:ext uri="{FF2B5EF4-FFF2-40B4-BE49-F238E27FC236}">
                <a16:creationId xmlns:a16="http://schemas.microsoft.com/office/drawing/2014/main" id="{9A73DEBC-D2AD-4BC8-8194-8313C2E20236}"/>
              </a:ext>
            </a:extLst>
          </p:cNvPr>
          <p:cNvSpPr txBox="1"/>
          <p:nvPr/>
        </p:nvSpPr>
        <p:spPr>
          <a:xfrm>
            <a:off x="3909586" y="3158722"/>
            <a:ext cx="159158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60000"/>
                    <a:lumOff val="40000"/>
                  </a:srgbClr>
                </a:solidFill>
                <a:effectLst/>
                <a:uLnTx/>
                <a:uFillTx/>
                <a:latin typeface="Tw Cen MT" panose="020B0602020104020603" pitchFamily="34" charset="0"/>
                <a:ea typeface="+mn-ea"/>
                <a:cs typeface="+mn-cs"/>
              </a:rPr>
              <a:t>CARE HOME</a:t>
            </a:r>
          </a:p>
        </p:txBody>
      </p:sp>
      <p:sp>
        <p:nvSpPr>
          <p:cNvPr id="22" name="TextBox 21">
            <a:extLst>
              <a:ext uri="{FF2B5EF4-FFF2-40B4-BE49-F238E27FC236}">
                <a16:creationId xmlns:a16="http://schemas.microsoft.com/office/drawing/2014/main" id="{BDCB3ADA-5E88-43FD-BDE6-CF9A838CCEBF}"/>
              </a:ext>
            </a:extLst>
          </p:cNvPr>
          <p:cNvSpPr txBox="1"/>
          <p:nvPr/>
        </p:nvSpPr>
        <p:spPr>
          <a:xfrm>
            <a:off x="3909586" y="3468107"/>
            <a:ext cx="159158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A6A6A6"/>
                </a:solidFill>
                <a:effectLst/>
                <a:uLnTx/>
                <a:uFillTx/>
                <a:latin typeface="Tw Cen MT" panose="020B0602020104020603" pitchFamily="34" charset="0"/>
                <a:ea typeface="+mn-ea"/>
                <a:cs typeface="+mn-cs"/>
              </a:rPr>
              <a:t>The first Charter House opened</a:t>
            </a:r>
          </a:p>
        </p:txBody>
      </p:sp>
      <p:sp>
        <p:nvSpPr>
          <p:cNvPr id="24" name="TextBox 23">
            <a:extLst>
              <a:ext uri="{FF2B5EF4-FFF2-40B4-BE49-F238E27FC236}">
                <a16:creationId xmlns:a16="http://schemas.microsoft.com/office/drawing/2014/main" id="{2E70DA12-9072-46DF-B72E-39402345EEC3}"/>
              </a:ext>
            </a:extLst>
          </p:cNvPr>
          <p:cNvSpPr txBox="1"/>
          <p:nvPr/>
        </p:nvSpPr>
        <p:spPr>
          <a:xfrm>
            <a:off x="6420184" y="3158722"/>
            <a:ext cx="159158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EC630"/>
                </a:solidFill>
                <a:effectLst/>
                <a:uLnTx/>
                <a:uFillTx/>
                <a:latin typeface="Tw Cen MT" panose="020B0602020104020603" pitchFamily="34" charset="0"/>
                <a:ea typeface="+mn-ea"/>
                <a:cs typeface="+mn-cs"/>
              </a:rPr>
              <a:t>MERGER</a:t>
            </a:r>
          </a:p>
        </p:txBody>
      </p:sp>
      <p:sp>
        <p:nvSpPr>
          <p:cNvPr id="25" name="TextBox 24">
            <a:extLst>
              <a:ext uri="{FF2B5EF4-FFF2-40B4-BE49-F238E27FC236}">
                <a16:creationId xmlns:a16="http://schemas.microsoft.com/office/drawing/2014/main" id="{AA669BBC-E05E-4A57-8B37-7C1ED4C4A29B}"/>
              </a:ext>
            </a:extLst>
          </p:cNvPr>
          <p:cNvSpPr txBox="1"/>
          <p:nvPr/>
        </p:nvSpPr>
        <p:spPr>
          <a:xfrm>
            <a:off x="6420184" y="3468107"/>
            <a:ext cx="1591582"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A6A6A6"/>
                </a:solidFill>
                <a:effectLst/>
                <a:uLnTx/>
                <a:uFillTx/>
                <a:latin typeface="Tw Cen MT" panose="020B0602020104020603" pitchFamily="34" charset="0"/>
                <a:ea typeface="+mn-ea"/>
                <a:cs typeface="+mn-cs"/>
              </a:rPr>
              <a:t>BCHA merged with Maydenbury HA</a:t>
            </a:r>
          </a:p>
        </p:txBody>
      </p:sp>
      <p:pic>
        <p:nvPicPr>
          <p:cNvPr id="26" name="Picture 25">
            <a:extLst>
              <a:ext uri="{FF2B5EF4-FFF2-40B4-BE49-F238E27FC236}">
                <a16:creationId xmlns:a16="http://schemas.microsoft.com/office/drawing/2014/main" id="{F688B9E9-F7FF-4F97-9ECC-7343BE7F4E8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2743" y="4241765"/>
            <a:ext cx="894354" cy="894352"/>
          </a:xfrm>
          <a:prstGeom prst="rect">
            <a:avLst/>
          </a:prstGeom>
        </p:spPr>
      </p:pic>
      <p:grpSp>
        <p:nvGrpSpPr>
          <p:cNvPr id="29" name="Group 28">
            <a:extLst>
              <a:ext uri="{FF2B5EF4-FFF2-40B4-BE49-F238E27FC236}">
                <a16:creationId xmlns:a16="http://schemas.microsoft.com/office/drawing/2014/main" id="{D40C6DBB-B730-8C28-1E17-2B4E179FB674}"/>
              </a:ext>
              <a:ext uri="{C183D7F6-B498-43B3-948B-1728B52AA6E4}">
                <adec:decorative xmlns:adec="http://schemas.microsoft.com/office/drawing/2017/decorative" val="1"/>
              </a:ext>
            </a:extLst>
          </p:cNvPr>
          <p:cNvGrpSpPr/>
          <p:nvPr/>
        </p:nvGrpSpPr>
        <p:grpSpPr>
          <a:xfrm>
            <a:off x="8790791" y="1503963"/>
            <a:ext cx="1805441" cy="1894017"/>
            <a:chOff x="6381342" y="2182683"/>
            <a:chExt cx="1805441" cy="1894017"/>
          </a:xfrm>
        </p:grpSpPr>
        <p:sp>
          <p:nvSpPr>
            <p:cNvPr id="30" name="Rectangle: Top Corners Rounded 29">
              <a:extLst>
                <a:ext uri="{FF2B5EF4-FFF2-40B4-BE49-F238E27FC236}">
                  <a16:creationId xmlns:a16="http://schemas.microsoft.com/office/drawing/2014/main" id="{A5F7E77C-4D7E-B2B9-6CBD-35298778F5A2}"/>
                </a:ext>
              </a:extLst>
            </p:cNvPr>
            <p:cNvSpPr/>
            <p:nvPr/>
          </p:nvSpPr>
          <p:spPr>
            <a:xfrm>
              <a:off x="6488272" y="2209800"/>
              <a:ext cx="1591582" cy="1866900"/>
            </a:xfrm>
            <a:prstGeom prst="round2SameRect">
              <a:avLst>
                <a:gd name="adj1" fmla="val 12063"/>
                <a:gd name="adj2" fmla="val 0"/>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9D26F06B-BACE-CFC7-D003-15901654727F}"/>
                </a:ext>
              </a:extLst>
            </p:cNvPr>
            <p:cNvSpPr txBox="1"/>
            <p:nvPr/>
          </p:nvSpPr>
          <p:spPr>
            <a:xfrm>
              <a:off x="6381342" y="2182683"/>
              <a:ext cx="180544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E6E7E9"/>
                  </a:solidFill>
                  <a:effectLst/>
                  <a:uLnTx/>
                  <a:uFillTx/>
                  <a:latin typeface="Tw Cen MT" panose="020B0602020104020603" pitchFamily="34" charset="0"/>
                  <a:ea typeface="+mn-ea"/>
                  <a:cs typeface="+mn-cs"/>
                </a:rPr>
                <a:t>2015</a:t>
              </a:r>
            </a:p>
          </p:txBody>
        </p:sp>
      </p:grpSp>
      <p:sp>
        <p:nvSpPr>
          <p:cNvPr id="32" name="Freeform: Shape 31">
            <a:extLst>
              <a:ext uri="{FF2B5EF4-FFF2-40B4-BE49-F238E27FC236}">
                <a16:creationId xmlns:a16="http://schemas.microsoft.com/office/drawing/2014/main" id="{044A617F-E1EC-DF71-5711-8929D29D3335}"/>
              </a:ext>
              <a:ext uri="{C183D7F6-B498-43B3-948B-1728B52AA6E4}">
                <adec:decorative xmlns:adec="http://schemas.microsoft.com/office/drawing/2017/decorative" val="1"/>
              </a:ext>
            </a:extLst>
          </p:cNvPr>
          <p:cNvSpPr/>
          <p:nvPr/>
        </p:nvSpPr>
        <p:spPr>
          <a:xfrm flipV="1">
            <a:off x="8897721" y="2464530"/>
            <a:ext cx="1591582" cy="3031986"/>
          </a:xfrm>
          <a:custGeom>
            <a:avLst/>
            <a:gdLst>
              <a:gd name="connsiteX0" fmla="*/ 0 w 1591582"/>
              <a:gd name="connsiteY0" fmla="*/ 3031986 h 3031986"/>
              <a:gd name="connsiteX1" fmla="*/ 357641 w 1591582"/>
              <a:gd name="connsiteY1" fmla="*/ 3031986 h 3031986"/>
              <a:gd name="connsiteX2" fmla="*/ 795791 w 1591582"/>
              <a:gd name="connsiteY2" fmla="*/ 2593836 h 3031986"/>
              <a:gd name="connsiteX3" fmla="*/ 1233941 w 1591582"/>
              <a:gd name="connsiteY3" fmla="*/ 3031986 h 3031986"/>
              <a:gd name="connsiteX4" fmla="*/ 1591582 w 1591582"/>
              <a:gd name="connsiteY4" fmla="*/ 3031986 h 3031986"/>
              <a:gd name="connsiteX5" fmla="*/ 1591582 w 1591582"/>
              <a:gd name="connsiteY5" fmla="*/ 314242 h 3031986"/>
              <a:gd name="connsiteX6" fmla="*/ 1277340 w 1591582"/>
              <a:gd name="connsiteY6" fmla="*/ 0 h 3031986"/>
              <a:gd name="connsiteX7" fmla="*/ 314242 w 1591582"/>
              <a:gd name="connsiteY7" fmla="*/ 0 h 3031986"/>
              <a:gd name="connsiteX8" fmla="*/ 0 w 1591582"/>
              <a:gd name="connsiteY8" fmla="*/ 314242 h 3031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1582" h="3031986">
                <a:moveTo>
                  <a:pt x="0" y="3031986"/>
                </a:moveTo>
                <a:lnTo>
                  <a:pt x="357641" y="3031986"/>
                </a:lnTo>
                <a:cubicBezTo>
                  <a:pt x="357641" y="2790002"/>
                  <a:pt x="553807" y="2593836"/>
                  <a:pt x="795791" y="2593836"/>
                </a:cubicBezTo>
                <a:cubicBezTo>
                  <a:pt x="1037775" y="2593836"/>
                  <a:pt x="1233941" y="2790002"/>
                  <a:pt x="1233941" y="3031986"/>
                </a:cubicBezTo>
                <a:lnTo>
                  <a:pt x="1591582" y="3031986"/>
                </a:lnTo>
                <a:lnTo>
                  <a:pt x="1591582" y="314242"/>
                </a:lnTo>
                <a:cubicBezTo>
                  <a:pt x="1591582" y="140691"/>
                  <a:pt x="1450891" y="0"/>
                  <a:pt x="1277340" y="0"/>
                </a:cubicBezTo>
                <a:lnTo>
                  <a:pt x="314242" y="0"/>
                </a:lnTo>
                <a:cubicBezTo>
                  <a:pt x="140691" y="0"/>
                  <a:pt x="0" y="140691"/>
                  <a:pt x="0" y="314242"/>
                </a:cubicBezTo>
                <a:close/>
              </a:path>
            </a:pathLst>
          </a:custGeom>
          <a:solidFill>
            <a:schemeClr val="bg1">
              <a:lumMod val="95000"/>
            </a:schemeClr>
          </a:solidFill>
          <a:ln>
            <a:noFill/>
          </a:ln>
          <a:effectLst>
            <a:outerShdw blurRad="127000" sx="107000" sy="107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7D267C8D-FDFF-5D8A-86E6-43391A0B9A60}"/>
              </a:ext>
            </a:extLst>
          </p:cNvPr>
          <p:cNvSpPr txBox="1"/>
          <p:nvPr/>
        </p:nvSpPr>
        <p:spPr>
          <a:xfrm>
            <a:off x="8810132" y="3158722"/>
            <a:ext cx="17861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5D7373"/>
                </a:solidFill>
                <a:effectLst/>
                <a:uLnTx/>
                <a:uFillTx/>
                <a:latin typeface="Tw Cen MT" panose="020B0602020104020603" pitchFamily="34" charset="0"/>
                <a:ea typeface="+mn-ea"/>
                <a:cs typeface="+mn-cs"/>
              </a:rPr>
              <a:t>DEVELOPMENT</a:t>
            </a:r>
          </a:p>
        </p:txBody>
      </p:sp>
      <p:sp>
        <p:nvSpPr>
          <p:cNvPr id="35" name="TextBox 34">
            <a:extLst>
              <a:ext uri="{FF2B5EF4-FFF2-40B4-BE49-F238E27FC236}">
                <a16:creationId xmlns:a16="http://schemas.microsoft.com/office/drawing/2014/main" id="{7B2A9110-19A1-D574-F576-321DAFBB5C95}"/>
              </a:ext>
            </a:extLst>
          </p:cNvPr>
          <p:cNvSpPr txBox="1"/>
          <p:nvPr/>
        </p:nvSpPr>
        <p:spPr>
          <a:xfrm>
            <a:off x="8897721" y="3468107"/>
            <a:ext cx="1591582"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A6A6A6"/>
                </a:solidFill>
                <a:effectLst/>
                <a:uLnTx/>
                <a:uFillTx/>
                <a:latin typeface="Tw Cen MT" panose="020B0602020104020603" pitchFamily="34" charset="0"/>
                <a:ea typeface="+mn-ea"/>
                <a:cs typeface="+mn-cs"/>
              </a:rPr>
              <a:t>The new Charter House &amp; Oak Way House</a:t>
            </a:r>
          </a:p>
        </p:txBody>
      </p:sp>
      <p:pic>
        <p:nvPicPr>
          <p:cNvPr id="37" name="Picture 36">
            <a:extLst>
              <a:ext uri="{FF2B5EF4-FFF2-40B4-BE49-F238E27FC236}">
                <a16:creationId xmlns:a16="http://schemas.microsoft.com/office/drawing/2014/main" id="{A065761E-A150-87A1-6200-DB52DE300615}"/>
              </a:ext>
              <a:ext uri="{C183D7F6-B498-43B3-948B-1728B52AA6E4}">
                <adec:decorative xmlns:adec="http://schemas.microsoft.com/office/drawing/2017/decorative" val="1"/>
              </a:ext>
            </a:extLst>
          </p:cNvPr>
          <p:cNvPicPr>
            <a:picLocks noChangeAspect="1"/>
          </p:cNvPicPr>
          <p:nvPr/>
        </p:nvPicPr>
        <p:blipFill rotWithShape="1">
          <a:blip r:embed="rId4">
            <a:duotone>
              <a:srgbClr val="4472C4">
                <a:shade val="45000"/>
                <a:satMod val="135000"/>
              </a:srgbClr>
              <a:prstClr val="white"/>
            </a:duotone>
            <a:extLst>
              <a:ext uri="{BEBA8EAE-BF5A-486C-A8C5-ECC9F3942E4B}">
                <a14:imgProps xmlns:a14="http://schemas.microsoft.com/office/drawing/2010/main">
                  <a14:imgLayer r:embed="rId5">
                    <a14:imgEffect>
                      <a14:backgroundRemoval t="5926" b="83519" l="8500" r="91400">
                        <a14:foregroundMark x1="29500" y1="8981" x2="29500" y2="8981"/>
                        <a14:foregroundMark x1="37700" y1="6111" x2="37700" y2="6111"/>
                        <a14:foregroundMark x1="63600" y1="5926" x2="63600" y2="5926"/>
                        <a14:foregroundMark x1="8500" y1="65741" x2="8500" y2="65741"/>
                        <a14:foregroundMark x1="10000" y1="67222" x2="10000" y2="67222"/>
                        <a14:foregroundMark x1="17600" y1="83611" x2="17600" y2="83611"/>
                        <a14:foregroundMark x1="35000" y1="79259" x2="35000" y2="79259"/>
                        <a14:foregroundMark x1="91400" y1="52222" x2="91400" y2="52222"/>
                      </a14:backgroundRemoval>
                    </a14:imgEffect>
                  </a14:imgLayer>
                </a14:imgProps>
              </a:ext>
            </a:extLst>
          </a:blip>
          <a:srcRect l="3315" t="-183" r="3212" b="10137"/>
          <a:stretch/>
        </p:blipFill>
        <p:spPr>
          <a:xfrm>
            <a:off x="4251636" y="4305563"/>
            <a:ext cx="907482" cy="892800"/>
          </a:xfrm>
          <a:prstGeom prst="rect">
            <a:avLst/>
          </a:prstGeom>
        </p:spPr>
      </p:pic>
      <p:pic>
        <p:nvPicPr>
          <p:cNvPr id="39" name="Picture 38">
            <a:extLst>
              <a:ext uri="{FF2B5EF4-FFF2-40B4-BE49-F238E27FC236}">
                <a16:creationId xmlns:a16="http://schemas.microsoft.com/office/drawing/2014/main" id="{3386FE89-67BA-2F20-97FC-12477F392F66}"/>
              </a:ext>
              <a:ext uri="{C183D7F6-B498-43B3-948B-1728B52AA6E4}">
                <adec:decorative xmlns:adec="http://schemas.microsoft.com/office/drawing/2017/decorative" val="1"/>
              </a:ext>
            </a:extLst>
          </p:cNvPr>
          <p:cNvPicPr>
            <a:picLocks noChangeAspect="1"/>
          </p:cNvPicPr>
          <p:nvPr/>
        </p:nvPicPr>
        <p:blipFill rotWithShape="1">
          <a:blip r:embed="rId6">
            <a:duotone>
              <a:schemeClr val="accent4">
                <a:shade val="45000"/>
                <a:satMod val="135000"/>
              </a:schemeClr>
              <a:prstClr val="white"/>
            </a:duotone>
          </a:blip>
          <a:srcRect l="7458" t="10340" r="8644" b="6144"/>
          <a:stretch/>
        </p:blipFill>
        <p:spPr>
          <a:xfrm>
            <a:off x="6767528" y="4305563"/>
            <a:ext cx="896892" cy="892800"/>
          </a:xfrm>
          <a:prstGeom prst="rect">
            <a:avLst/>
          </a:prstGeom>
        </p:spPr>
      </p:pic>
      <p:pic>
        <p:nvPicPr>
          <p:cNvPr id="41" name="Picture 40">
            <a:extLst>
              <a:ext uri="{FF2B5EF4-FFF2-40B4-BE49-F238E27FC236}">
                <a16:creationId xmlns:a16="http://schemas.microsoft.com/office/drawing/2014/main" id="{026DF03D-4CF8-D290-5056-7649DD9F5CCE}"/>
              </a:ext>
              <a:ext uri="{C183D7F6-B498-43B3-948B-1728B52AA6E4}">
                <adec:decorative xmlns:adec="http://schemas.microsoft.com/office/drawing/2017/decorative" val="1"/>
              </a:ext>
            </a:extLst>
          </p:cNvPr>
          <p:cNvPicPr>
            <a:picLocks noChangeAspect="1"/>
          </p:cNvPicPr>
          <p:nvPr/>
        </p:nvPicPr>
        <p:blipFill>
          <a:blip r:embed="rId7">
            <a:duotone>
              <a:schemeClr val="accent3">
                <a:shade val="45000"/>
                <a:satMod val="135000"/>
              </a:schemeClr>
              <a:prstClr val="white"/>
            </a:duotone>
            <a:extLst>
              <a:ext uri="{BEBA8EAE-BF5A-486C-A8C5-ECC9F3942E4B}">
                <a14:imgProps xmlns:a14="http://schemas.microsoft.com/office/drawing/2010/main">
                  <a14:imgLayer r:embed="rId8">
                    <a14:imgEffect>
                      <a14:backgroundRemoval t="10000" b="90000" l="10000" r="90000">
                        <a14:foregroundMark x1="12291" y1="68987" x2="48045" y2="68987"/>
                        <a14:foregroundMark x1="48045" y1="68987" x2="56425" y2="68987"/>
                      </a14:backgroundRemoval>
                    </a14:imgEffect>
                  </a14:imgLayer>
                </a14:imgProps>
              </a:ext>
              <a:ext uri="{28A0092B-C50C-407E-A947-70E740481C1C}">
                <a14:useLocalDpi xmlns:a14="http://schemas.microsoft.com/office/drawing/2010/main" val="0"/>
              </a:ext>
            </a:extLst>
          </a:blip>
          <a:stretch>
            <a:fillRect/>
          </a:stretch>
        </p:blipFill>
        <p:spPr>
          <a:xfrm>
            <a:off x="9011462" y="4108295"/>
            <a:ext cx="1364098" cy="1204064"/>
          </a:xfrm>
          <a:prstGeom prst="rect">
            <a:avLst/>
          </a:prstGeom>
        </p:spPr>
      </p:pic>
      <p:pic>
        <p:nvPicPr>
          <p:cNvPr id="44" name="Picture 43">
            <a:extLst>
              <a:ext uri="{FF2B5EF4-FFF2-40B4-BE49-F238E27FC236}">
                <a16:creationId xmlns:a16="http://schemas.microsoft.com/office/drawing/2014/main" id="{067A26BE-950C-2697-D695-25F44FA1326B}"/>
              </a:ext>
              <a:ext uri="{C183D7F6-B498-43B3-948B-1728B52AA6E4}">
                <adec:decorative xmlns:adec="http://schemas.microsoft.com/office/drawing/2017/decorative" val="1"/>
              </a:ext>
            </a:extLst>
          </p:cNvPr>
          <p:cNvPicPr>
            <a:picLocks noChangeAspect="1"/>
          </p:cNvPicPr>
          <p:nvPr/>
        </p:nvPicPr>
        <p:blipFill rotWithShape="1">
          <a:blip r:embed="rId9">
            <a:extLst>
              <a:ext uri="{BEBA8EAE-BF5A-486C-A8C5-ECC9F3942E4B}">
                <a14:imgProps xmlns:a14="http://schemas.microsoft.com/office/drawing/2010/main">
                  <a14:imgLayer r:embed="rId10">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09105" y="387128"/>
            <a:ext cx="1318445" cy="1440000"/>
          </a:xfrm>
          <a:prstGeom prst="rect">
            <a:avLst/>
          </a:prstGeom>
        </p:spPr>
      </p:pic>
      <p:sp>
        <p:nvSpPr>
          <p:cNvPr id="5" name="Title 3">
            <a:extLst>
              <a:ext uri="{FF2B5EF4-FFF2-40B4-BE49-F238E27FC236}">
                <a16:creationId xmlns:a16="http://schemas.microsoft.com/office/drawing/2014/main" id="{B95CCCBE-575B-FB53-C292-C19DCFA839EC}"/>
              </a:ext>
            </a:extLst>
          </p:cNvPr>
          <p:cNvSpPr txBox="1">
            <a:spLocks noGrp="1"/>
          </p:cNvSpPr>
          <p:nvPr>
            <p:ph type="title" idx="4294967295"/>
          </p:nvPr>
        </p:nvSpPr>
        <p:spPr>
          <a:xfrm>
            <a:off x="1" y="-1226"/>
            <a:ext cx="5514888"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Who are BCHA?</a:t>
            </a:r>
          </a:p>
        </p:txBody>
      </p:sp>
    </p:spTree>
    <p:extLst>
      <p:ext uri="{BB962C8B-B14F-4D97-AF65-F5344CB8AC3E}">
        <p14:creationId xmlns:p14="http://schemas.microsoft.com/office/powerpoint/2010/main" val="273844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25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1"/>
                                          </p:val>
                                        </p:tav>
                                        <p:tav tm="100000">
                                          <p:val>
                                            <p:strVal val="#ppt_y"/>
                                          </p:val>
                                        </p:tav>
                                      </p:tavLst>
                                    </p:anim>
                                  </p:childTnLst>
                                </p:cTn>
                              </p:par>
                              <p:par>
                                <p:cTn id="33" presetID="53" presetClass="entr" presetSubtype="16"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anim calcmode="lin" valueType="num">
                                      <p:cBhvr>
                                        <p:cTn id="43" dur="500" fill="hold"/>
                                        <p:tgtEl>
                                          <p:spTgt spid="16"/>
                                        </p:tgtEl>
                                        <p:attrNameLst>
                                          <p:attrName>ppt_x</p:attrName>
                                        </p:attrNameLst>
                                      </p:cBhvr>
                                      <p:tavLst>
                                        <p:tav tm="0">
                                          <p:val>
                                            <p:strVal val="#ppt_x"/>
                                          </p:val>
                                        </p:tav>
                                        <p:tav tm="100000">
                                          <p:val>
                                            <p:strVal val="#ppt_x"/>
                                          </p:val>
                                        </p:tav>
                                      </p:tavLst>
                                    </p:anim>
                                    <p:anim calcmode="lin" valueType="num">
                                      <p:cBhvr>
                                        <p:cTn id="44" dur="5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500"/>
                            </p:stCondLst>
                            <p:childTnLst>
                              <p:par>
                                <p:cTn id="46" presetID="42" presetClass="entr" presetSubtype="0" fill="hold" nodeType="afterEffect">
                                  <p:stCondLst>
                                    <p:cond delay="25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500"/>
                                        <p:tgtEl>
                                          <p:spTgt spid="2"/>
                                        </p:tgtEl>
                                      </p:cBhvr>
                                    </p:animEffect>
                                    <p:anim calcmode="lin" valueType="num">
                                      <p:cBhvr>
                                        <p:cTn id="49" dur="500" fill="hold"/>
                                        <p:tgtEl>
                                          <p:spTgt spid="2"/>
                                        </p:tgtEl>
                                        <p:attrNameLst>
                                          <p:attrName>ppt_x</p:attrName>
                                        </p:attrNameLst>
                                      </p:cBhvr>
                                      <p:tavLst>
                                        <p:tav tm="0">
                                          <p:val>
                                            <p:strVal val="#ppt_x"/>
                                          </p:val>
                                        </p:tav>
                                        <p:tav tm="100000">
                                          <p:val>
                                            <p:strVal val="#ppt_x"/>
                                          </p:val>
                                        </p:tav>
                                      </p:tavLst>
                                    </p:anim>
                                    <p:anim calcmode="lin" valueType="num">
                                      <p:cBhvr>
                                        <p:cTn id="50" dur="500" fill="hold"/>
                                        <p:tgtEl>
                                          <p:spTgt spid="2"/>
                                        </p:tgtEl>
                                        <p:attrNameLst>
                                          <p:attrName>ppt_y</p:attrName>
                                        </p:attrNameLst>
                                      </p:cBhvr>
                                      <p:tavLst>
                                        <p:tav tm="0">
                                          <p:val>
                                            <p:strVal val="#ppt_y+.1"/>
                                          </p:val>
                                        </p:tav>
                                        <p:tav tm="100000">
                                          <p:val>
                                            <p:strVal val="#ppt_y"/>
                                          </p:val>
                                        </p:tav>
                                      </p:tavLst>
                                    </p:anim>
                                  </p:childTnLst>
                                </p:cTn>
                              </p:par>
                              <p:par>
                                <p:cTn id="51" presetID="53" presetClass="entr" presetSubtype="16"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Effect transition="in" filter="fade">
                                      <p:cBhvr>
                                        <p:cTn id="55" dur="500"/>
                                        <p:tgtEl>
                                          <p:spTgt spid="3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anim calcmode="lin" valueType="num">
                                      <p:cBhvr>
                                        <p:cTn id="61" dur="500" fill="hold"/>
                                        <p:tgtEl>
                                          <p:spTgt spid="32"/>
                                        </p:tgtEl>
                                        <p:attrNameLst>
                                          <p:attrName>ppt_x</p:attrName>
                                        </p:attrNameLst>
                                      </p:cBhvr>
                                      <p:tavLst>
                                        <p:tav tm="0">
                                          <p:val>
                                            <p:strVal val="#ppt_x"/>
                                          </p:val>
                                        </p:tav>
                                        <p:tav tm="100000">
                                          <p:val>
                                            <p:strVal val="#ppt_x"/>
                                          </p:val>
                                        </p:tav>
                                      </p:tavLst>
                                    </p:anim>
                                    <p:anim calcmode="lin" valueType="num">
                                      <p:cBhvr>
                                        <p:cTn id="62" dur="500" fill="hold"/>
                                        <p:tgtEl>
                                          <p:spTgt spid="32"/>
                                        </p:tgtEl>
                                        <p:attrNameLst>
                                          <p:attrName>ppt_y</p:attrName>
                                        </p:attrNameLst>
                                      </p:cBhvr>
                                      <p:tavLst>
                                        <p:tav tm="0">
                                          <p:val>
                                            <p:strVal val="#ppt_y+.1"/>
                                          </p:val>
                                        </p:tav>
                                        <p:tav tm="100000">
                                          <p:val>
                                            <p:strVal val="#ppt_y"/>
                                          </p:val>
                                        </p:tav>
                                      </p:tavLst>
                                    </p:anim>
                                  </p:childTnLst>
                                </p:cTn>
                              </p:par>
                            </p:childTnLst>
                          </p:cTn>
                        </p:par>
                        <p:par>
                          <p:cTn id="63" fill="hold">
                            <p:stCondLst>
                              <p:cond delay="500"/>
                            </p:stCondLst>
                            <p:childTnLst>
                              <p:par>
                                <p:cTn id="64" presetID="42" presetClass="entr" presetSubtype="0" fill="hold" nodeType="afterEffect">
                                  <p:stCondLst>
                                    <p:cond delay="25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anim calcmode="lin" valueType="num">
                                      <p:cBhvr>
                                        <p:cTn id="67" dur="500" fill="hold"/>
                                        <p:tgtEl>
                                          <p:spTgt spid="29"/>
                                        </p:tgtEl>
                                        <p:attrNameLst>
                                          <p:attrName>ppt_x</p:attrName>
                                        </p:attrNameLst>
                                      </p:cBhvr>
                                      <p:tavLst>
                                        <p:tav tm="0">
                                          <p:val>
                                            <p:strVal val="#ppt_x"/>
                                          </p:val>
                                        </p:tav>
                                        <p:tav tm="100000">
                                          <p:val>
                                            <p:strVal val="#ppt_x"/>
                                          </p:val>
                                        </p:tav>
                                      </p:tavLst>
                                    </p:anim>
                                    <p:anim calcmode="lin" valueType="num">
                                      <p:cBhvr>
                                        <p:cTn id="68" dur="500" fill="hold"/>
                                        <p:tgtEl>
                                          <p:spTgt spid="29"/>
                                        </p:tgtEl>
                                        <p:attrNameLst>
                                          <p:attrName>ppt_y</p:attrName>
                                        </p:attrNameLst>
                                      </p:cBhvr>
                                      <p:tavLst>
                                        <p:tav tm="0">
                                          <p:val>
                                            <p:strVal val="#ppt_y+.1"/>
                                          </p:val>
                                        </p:tav>
                                        <p:tav tm="100000">
                                          <p:val>
                                            <p:strVal val="#ppt_y"/>
                                          </p:val>
                                        </p:tav>
                                      </p:tavLst>
                                    </p:anim>
                                  </p:childTnLst>
                                </p:cTn>
                              </p:par>
                              <p:par>
                                <p:cTn id="69" presetID="53" presetClass="entr" presetSubtype="16" fill="hold"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animEffect transition="in" filter="fade">
                                      <p:cBhvr>
                                        <p:cTn id="7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3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067A26BE-950C-2697-D695-25F44FA1326B}"/>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700675" y="292809"/>
            <a:ext cx="1318445" cy="1440000"/>
          </a:xfrm>
          <a:prstGeom prst="rect">
            <a:avLst/>
          </a:prstGeom>
        </p:spPr>
      </p:pic>
      <p:pic>
        <p:nvPicPr>
          <p:cNvPr id="2" name="Picture 1">
            <a:extLst>
              <a:ext uri="{FF2B5EF4-FFF2-40B4-BE49-F238E27FC236}">
                <a16:creationId xmlns:a16="http://schemas.microsoft.com/office/drawing/2014/main" id="{725961A4-9780-4953-9EB1-E05FFB92AC4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711104" y="1090441"/>
            <a:ext cx="8213752" cy="5477848"/>
          </a:xfrm>
          <a:prstGeom prst="rect">
            <a:avLst/>
          </a:prstGeom>
        </p:spPr>
      </p:pic>
      <p:sp>
        <p:nvSpPr>
          <p:cNvPr id="3" name="Title 3">
            <a:extLst>
              <a:ext uri="{FF2B5EF4-FFF2-40B4-BE49-F238E27FC236}">
                <a16:creationId xmlns:a16="http://schemas.microsoft.com/office/drawing/2014/main" id="{8F14260C-7253-B785-9163-89FC37ACA259}"/>
              </a:ext>
            </a:extLst>
          </p:cNvPr>
          <p:cNvSpPr txBox="1">
            <a:spLocks noGrp="1"/>
          </p:cNvSpPr>
          <p:nvPr>
            <p:ph type="title" idx="4294967295"/>
          </p:nvPr>
        </p:nvSpPr>
        <p:spPr>
          <a:xfrm>
            <a:off x="1" y="-1226"/>
            <a:ext cx="5514888"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Who are BCHA?</a:t>
            </a:r>
          </a:p>
        </p:txBody>
      </p:sp>
    </p:spTree>
    <p:extLst>
      <p:ext uri="{BB962C8B-B14F-4D97-AF65-F5344CB8AC3E}">
        <p14:creationId xmlns:p14="http://schemas.microsoft.com/office/powerpoint/2010/main" val="39382133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190821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Technology in Care</a:t>
            </a: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788506" y="3429000"/>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526486" y="3429000"/>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7164588" y="3429000"/>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345537" y="3429000"/>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F57069E7-1B78-1024-C39B-CD919D392DB8}"/>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436233" y="213296"/>
            <a:ext cx="1318445" cy="1440000"/>
          </a:xfrm>
          <a:prstGeom prst="rect">
            <a:avLst/>
          </a:prstGeom>
        </p:spPr>
      </p:pic>
    </p:spTree>
    <p:extLst>
      <p:ext uri="{BB962C8B-B14F-4D97-AF65-F5344CB8AC3E}">
        <p14:creationId xmlns:p14="http://schemas.microsoft.com/office/powerpoint/2010/main" val="2130463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5CF81FB-745D-DA27-5B0C-0940252190F7}"/>
              </a:ext>
            </a:extLst>
          </p:cNvPr>
          <p:cNvSpPr txBox="1">
            <a:spLocks noGrp="1"/>
          </p:cNvSpPr>
          <p:nvPr>
            <p:ph type="title" idx="4294967295"/>
          </p:nvPr>
        </p:nvSpPr>
        <p:spPr>
          <a:xfrm>
            <a:off x="523445" y="599323"/>
            <a:ext cx="8812915" cy="59876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a:ln>
                  <a:noFill/>
                </a:ln>
                <a:solidFill>
                  <a:srgbClr val="7030A0"/>
                </a:solidFill>
                <a:effectLst/>
                <a:uLnTx/>
                <a:uFillTx/>
                <a:latin typeface="+mj-lt"/>
                <a:ea typeface="+mj-ea"/>
                <a:cs typeface="+mj-cs"/>
              </a:rPr>
              <a:t>Key challenges</a:t>
            </a:r>
          </a:p>
        </p:txBody>
      </p:sp>
      <p:graphicFrame>
        <p:nvGraphicFramePr>
          <p:cNvPr id="3" name="Content Placeholder 15" descr="Timeframe – almost all the schemes are funded on a proof-of-concept basis working with new or evolving technology, not long enough timeframe to produce evidence of long-term impact. &#10;DiSC team sustainability – the programme and partnership was formed in 2021, bringing together the four local authorities, hospitals and community services to support adult social care digital transformation across BLMK. As the national funding reduces each year, it’s difficult to sustain the current model for future transformation and support the delivery of strategic priorities consistently. &#10;Building confidence with the care sector – barriers to engage and trust include change management, digital literacy, and data security and privacy concerns. We have continuously encouraged and supported through regular communication and engagement, providing resources, and strengthening relationships.&#10;">
            <a:extLst>
              <a:ext uri="{FF2B5EF4-FFF2-40B4-BE49-F238E27FC236}">
                <a16:creationId xmlns:a16="http://schemas.microsoft.com/office/drawing/2014/main" id="{024717C1-ACF7-035E-3597-775744C00E3C}"/>
              </a:ext>
            </a:extLst>
          </p:cNvPr>
          <p:cNvGraphicFramePr>
            <a:graphicFrameLocks/>
          </p:cNvGraphicFramePr>
          <p:nvPr/>
        </p:nvGraphicFramePr>
        <p:xfrm>
          <a:off x="523445" y="1595718"/>
          <a:ext cx="11172331" cy="4529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94954DE0-3697-426A-B756-B706A5981647}"/>
              </a:ext>
            </a:extLst>
          </p:cNvPr>
          <p:cNvSpPr>
            <a:spLocks noGrp="1"/>
          </p:cNvSpPr>
          <p:nvPr>
            <p:ph type="ftr" sz="quarter" idx="11"/>
          </p:nvPr>
        </p:nvSpPr>
        <p:spPr>
          <a:xfrm>
            <a:off x="523445" y="6321714"/>
            <a:ext cx="7403008" cy="365125"/>
          </a:xfrm>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ACD07BF5-10BB-F5CD-A221-1302A18E8E62}"/>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5</a:t>
            </a:fld>
            <a:endParaRPr lang="en-GB"/>
          </a:p>
        </p:txBody>
      </p:sp>
    </p:spTree>
    <p:extLst>
      <p:ext uri="{BB962C8B-B14F-4D97-AF65-F5344CB8AC3E}">
        <p14:creationId xmlns:p14="http://schemas.microsoft.com/office/powerpoint/2010/main" val="14097664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4FA7096B-C2FB-EB5D-E31D-2EF83F1690D0}"/>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346834" y="276124"/>
            <a:ext cx="1318445" cy="1440000"/>
          </a:xfrm>
          <a:prstGeom prst="rect">
            <a:avLst/>
          </a:prstGeom>
        </p:spPr>
      </p:pic>
      <p:pic>
        <p:nvPicPr>
          <p:cNvPr id="8" name="Picture 7">
            <a:extLst>
              <a:ext uri="{FF2B5EF4-FFF2-40B4-BE49-F238E27FC236}">
                <a16:creationId xmlns:a16="http://schemas.microsoft.com/office/drawing/2014/main" id="{95FDD44B-B57B-DC71-BEF0-F8A9C47ACC27}"/>
              </a:ext>
              <a:ext uri="{C183D7F6-B498-43B3-948B-1728B52AA6E4}">
                <adec:decorative xmlns:adec="http://schemas.microsoft.com/office/drawing/2017/decorative" val="1"/>
              </a:ext>
            </a:extLst>
          </p:cNvPr>
          <p:cNvPicPr>
            <a:picLocks noChangeAspect="1"/>
          </p:cNvPicPr>
          <p:nvPr/>
        </p:nvPicPr>
        <p:blipFill>
          <a:blip r:embed="rId5"/>
          <a:srcRect t="26657" b="27189"/>
          <a:stretch/>
        </p:blipFill>
        <p:spPr>
          <a:xfrm>
            <a:off x="243575" y="134912"/>
            <a:ext cx="2565229" cy="1183953"/>
          </a:xfrm>
          <a:prstGeom prst="rect">
            <a:avLst/>
          </a:prstGeom>
        </p:spPr>
      </p:pic>
      <p:pic>
        <p:nvPicPr>
          <p:cNvPr id="9" name="Picture 8">
            <a:extLst>
              <a:ext uri="{FF2B5EF4-FFF2-40B4-BE49-F238E27FC236}">
                <a16:creationId xmlns:a16="http://schemas.microsoft.com/office/drawing/2014/main" id="{207CDE5B-F267-C63B-7B55-68D354CED178}"/>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243575" y="1458793"/>
            <a:ext cx="2565229" cy="663544"/>
          </a:xfrm>
          <a:prstGeom prst="rect">
            <a:avLst/>
          </a:prstGeom>
        </p:spPr>
      </p:pic>
      <p:pic>
        <p:nvPicPr>
          <p:cNvPr id="10" name="Picture 2">
            <a:extLst>
              <a:ext uri="{FF2B5EF4-FFF2-40B4-BE49-F238E27FC236}">
                <a16:creationId xmlns:a16="http://schemas.microsoft.com/office/drawing/2014/main" id="{49BF2EF8-5C99-991B-3F32-3422102541FF}"/>
              </a:ex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6595" y="304938"/>
            <a:ext cx="2092903" cy="8952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107CB612-168C-8880-B372-4E290CABBB23}"/>
              </a:ext>
              <a:ext uri="{C183D7F6-B498-43B3-948B-1728B52AA6E4}">
                <adec:decorative xmlns:adec="http://schemas.microsoft.com/office/drawing/2017/decorative" val="1"/>
              </a:ext>
            </a:extLst>
          </p:cNvPr>
          <p:cNvPicPr>
            <a:picLocks noChangeAspect="1"/>
          </p:cNvPicPr>
          <p:nvPr/>
        </p:nvPicPr>
        <p:blipFill>
          <a:blip r:embed="rId8"/>
          <a:srcRect t="12251" b="12157"/>
          <a:stretch/>
        </p:blipFill>
        <p:spPr>
          <a:xfrm>
            <a:off x="4616465" y="1353494"/>
            <a:ext cx="3335872" cy="1008642"/>
          </a:xfrm>
          <a:prstGeom prst="rect">
            <a:avLst/>
          </a:prstGeom>
        </p:spPr>
      </p:pic>
      <p:pic>
        <p:nvPicPr>
          <p:cNvPr id="12" name="Picture 11">
            <a:extLst>
              <a:ext uri="{FF2B5EF4-FFF2-40B4-BE49-F238E27FC236}">
                <a16:creationId xmlns:a16="http://schemas.microsoft.com/office/drawing/2014/main" id="{8BA62267-15CB-EEC5-EEEC-E6D6EF9D5F35}"/>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7346929" y="255474"/>
            <a:ext cx="2105033" cy="1179744"/>
          </a:xfrm>
          <a:prstGeom prst="rect">
            <a:avLst/>
          </a:prstGeom>
        </p:spPr>
      </p:pic>
      <p:pic>
        <p:nvPicPr>
          <p:cNvPr id="16" name="Picture 15">
            <a:extLst>
              <a:ext uri="{FF2B5EF4-FFF2-40B4-BE49-F238E27FC236}">
                <a16:creationId xmlns:a16="http://schemas.microsoft.com/office/drawing/2014/main" id="{42C41979-F1D8-8F17-0EFC-22200722E967}"/>
              </a:ext>
              <a:ext uri="{C183D7F6-B498-43B3-948B-1728B52AA6E4}">
                <adec:decorative xmlns:adec="http://schemas.microsoft.com/office/drawing/2017/decorative" val="1"/>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9778" b="89778" l="4000" r="95111">
                        <a14:foregroundMark x1="6222" y1="62667" x2="4444" y2="40444"/>
                        <a14:foregroundMark x1="4444" y1="40444" x2="30667" y2="26222"/>
                        <a14:foregroundMark x1="30667" y1="26222" x2="76444" y2="24889"/>
                        <a14:foregroundMark x1="76444" y1="24889" x2="88444" y2="47111"/>
                        <a14:foregroundMark x1="88444" y1="47111" x2="88889" y2="63556"/>
                        <a14:foregroundMark x1="92444" y1="57333" x2="89778" y2="36889"/>
                        <a14:foregroundMark x1="32000" y1="38667" x2="76889" y2="39556"/>
                        <a14:foregroundMark x1="24000" y1="63556" x2="78667" y2="62667"/>
                        <a14:foregroundMark x1="78667" y1="62667" x2="82222" y2="62667"/>
                        <a14:foregroundMark x1="28444" y1="30222" x2="49778" y2="39111"/>
                        <a14:foregroundMark x1="49778" y1="39111" x2="73778" y2="40444"/>
                        <a14:foregroundMark x1="81333" y1="66667" x2="19111" y2="60889"/>
                        <a14:foregroundMark x1="25778" y1="57333" x2="78667" y2="59111"/>
                        <a14:foregroundMark x1="32000" y1="40444" x2="82222" y2="40444"/>
                        <a14:foregroundMark x1="26667" y1="39556" x2="72889" y2="39556"/>
                        <a14:foregroundMark x1="73778" y1="32889" x2="72000" y2="45333"/>
                        <a14:foregroundMark x1="52444" y1="47111" x2="64444" y2="37778"/>
                        <a14:foregroundMark x1="55556" y1="35111" x2="60000" y2="39556"/>
                        <a14:foregroundMark x1="60000" y1="39556" x2="60889" y2="36000"/>
                        <a14:foregroundMark x1="63556" y1="36000" x2="59111" y2="38667"/>
                        <a14:foregroundMark x1="30222" y1="37778" x2="35111" y2="45333"/>
                        <a14:foregroundMark x1="40444" y1="43111" x2="49778" y2="46222"/>
                        <a14:foregroundMark x1="81333" y1="64444" x2="78667" y2="52444"/>
                        <a14:foregroundMark x1="30222" y1="64444" x2="56444" y2="64444"/>
                        <a14:foregroundMark x1="56444" y1="70222" x2="32889" y2="69333"/>
                        <a14:foregroundMark x1="91556" y1="57333" x2="95111" y2="37778"/>
                        <a14:foregroundMark x1="72000" y1="38667" x2="72000" y2="35111"/>
                        <a14:foregroundMark x1="63556" y1="41333" x2="63556" y2="41333"/>
                        <a14:foregroundMark x1="48889" y1="65778" x2="48889" y2="65778"/>
                        <a14:foregroundMark x1="48889" y1="65778" x2="57333" y2="66667"/>
                      </a14:backgroundRemoval>
                    </a14:imgEffect>
                  </a14:imgLayer>
                </a14:imgProps>
              </a:ext>
            </a:extLst>
          </a:blip>
          <a:stretch>
            <a:fillRect/>
          </a:stretch>
        </p:blipFill>
        <p:spPr>
          <a:xfrm>
            <a:off x="217865" y="2160602"/>
            <a:ext cx="1451910" cy="1451910"/>
          </a:xfrm>
          <a:prstGeom prst="rect">
            <a:avLst/>
          </a:prstGeom>
        </p:spPr>
      </p:pic>
      <p:pic>
        <p:nvPicPr>
          <p:cNvPr id="18" name="Picture 17">
            <a:extLst>
              <a:ext uri="{FF2B5EF4-FFF2-40B4-BE49-F238E27FC236}">
                <a16:creationId xmlns:a16="http://schemas.microsoft.com/office/drawing/2014/main" id="{EA4DD647-8488-1AF6-CC43-998E6EF45585}"/>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a:off x="2602745" y="4761565"/>
            <a:ext cx="1801199" cy="1108430"/>
          </a:xfrm>
          <a:prstGeom prst="rect">
            <a:avLst/>
          </a:prstGeom>
        </p:spPr>
      </p:pic>
      <p:pic>
        <p:nvPicPr>
          <p:cNvPr id="21" name="Picture 20">
            <a:extLst>
              <a:ext uri="{FF2B5EF4-FFF2-40B4-BE49-F238E27FC236}">
                <a16:creationId xmlns:a16="http://schemas.microsoft.com/office/drawing/2014/main" id="{0EE56A69-2665-E674-A405-7C345E0C4403}"/>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a:off x="3097554" y="3302455"/>
            <a:ext cx="2105033" cy="1185835"/>
          </a:xfrm>
          <a:prstGeom prst="rect">
            <a:avLst/>
          </a:prstGeom>
        </p:spPr>
      </p:pic>
      <p:pic>
        <p:nvPicPr>
          <p:cNvPr id="22" name="Picture 21">
            <a:extLst>
              <a:ext uri="{FF2B5EF4-FFF2-40B4-BE49-F238E27FC236}">
                <a16:creationId xmlns:a16="http://schemas.microsoft.com/office/drawing/2014/main" id="{89AFBFD6-D2C7-C861-E643-E223E8790264}"/>
              </a:ext>
              <a:ext uri="{C183D7F6-B498-43B3-948B-1728B52AA6E4}">
                <adec:decorative xmlns:adec="http://schemas.microsoft.com/office/drawing/2017/decorative" val="1"/>
              </a:ext>
            </a:extLst>
          </p:cNvPr>
          <p:cNvPicPr>
            <a:picLocks noChangeAspect="1"/>
          </p:cNvPicPr>
          <p:nvPr/>
        </p:nvPicPr>
        <p:blipFill>
          <a:blip r:embed="rId14"/>
          <a:srcRect t="36695" b="35693"/>
          <a:stretch/>
        </p:blipFill>
        <p:spPr>
          <a:xfrm>
            <a:off x="217865" y="3850392"/>
            <a:ext cx="2438400" cy="673293"/>
          </a:xfrm>
          <a:prstGeom prst="rect">
            <a:avLst/>
          </a:prstGeom>
        </p:spPr>
      </p:pic>
      <p:pic>
        <p:nvPicPr>
          <p:cNvPr id="23" name="Picture 22">
            <a:extLst>
              <a:ext uri="{FF2B5EF4-FFF2-40B4-BE49-F238E27FC236}">
                <a16:creationId xmlns:a16="http://schemas.microsoft.com/office/drawing/2014/main" id="{7A4D3B55-ECC5-6679-2BAE-AFE80030ED3D}"/>
              </a:ext>
              <a:ext uri="{C183D7F6-B498-43B3-948B-1728B52AA6E4}">
                <adec:decorative xmlns:adec="http://schemas.microsoft.com/office/drawing/2017/decorative" val="1"/>
              </a:ext>
            </a:extLst>
          </p:cNvPr>
          <p:cNvPicPr>
            <a:picLocks noChangeAspect="1"/>
          </p:cNvPicPr>
          <p:nvPr/>
        </p:nvPicPr>
        <p:blipFill>
          <a:blip r:embed="rId15"/>
          <a:stretch>
            <a:fillRect/>
          </a:stretch>
        </p:blipFill>
        <p:spPr>
          <a:xfrm>
            <a:off x="3097554" y="1502676"/>
            <a:ext cx="1387824" cy="1383881"/>
          </a:xfrm>
          <a:prstGeom prst="rect">
            <a:avLst/>
          </a:prstGeom>
        </p:spPr>
      </p:pic>
      <p:pic>
        <p:nvPicPr>
          <p:cNvPr id="24" name="Picture 23">
            <a:extLst>
              <a:ext uri="{FF2B5EF4-FFF2-40B4-BE49-F238E27FC236}">
                <a16:creationId xmlns:a16="http://schemas.microsoft.com/office/drawing/2014/main" id="{569A0E2E-655E-D1CA-DB70-87DA4C3C456B}"/>
              </a:ext>
              <a:ext uri="{C183D7F6-B498-43B3-948B-1728B52AA6E4}">
                <adec:decorative xmlns:adec="http://schemas.microsoft.com/office/drawing/2017/decorative" val="1"/>
              </a:ext>
            </a:extLst>
          </p:cNvPr>
          <p:cNvPicPr>
            <a:picLocks noChangeAspect="1"/>
          </p:cNvPicPr>
          <p:nvPr/>
        </p:nvPicPr>
        <p:blipFill>
          <a:blip r:embed="rId16"/>
          <a:stretch>
            <a:fillRect/>
          </a:stretch>
        </p:blipFill>
        <p:spPr>
          <a:xfrm>
            <a:off x="3297735" y="258150"/>
            <a:ext cx="1065913" cy="1095344"/>
          </a:xfrm>
          <a:prstGeom prst="rect">
            <a:avLst/>
          </a:prstGeom>
        </p:spPr>
      </p:pic>
      <p:pic>
        <p:nvPicPr>
          <p:cNvPr id="25" name="Picture 24">
            <a:extLst>
              <a:ext uri="{FF2B5EF4-FFF2-40B4-BE49-F238E27FC236}">
                <a16:creationId xmlns:a16="http://schemas.microsoft.com/office/drawing/2014/main" id="{E76C3450-8999-449C-2AF8-09BDDAFBBE05}"/>
              </a:ext>
              <a:ext uri="{C183D7F6-B498-43B3-948B-1728B52AA6E4}">
                <adec:decorative xmlns:adec="http://schemas.microsoft.com/office/drawing/2017/decorative" val="1"/>
              </a:ext>
            </a:extLst>
          </p:cNvPr>
          <p:cNvPicPr>
            <a:picLocks noChangeAspect="1"/>
          </p:cNvPicPr>
          <p:nvPr/>
        </p:nvPicPr>
        <p:blipFill>
          <a:blip r:embed="rId17"/>
          <a:srcRect l="7420" t="14300" r="7873" b="10700"/>
          <a:stretch/>
        </p:blipFill>
        <p:spPr>
          <a:xfrm>
            <a:off x="217865" y="4732960"/>
            <a:ext cx="2082384" cy="1106251"/>
          </a:xfrm>
          <a:prstGeom prst="rect">
            <a:avLst/>
          </a:prstGeom>
        </p:spPr>
      </p:pic>
      <p:pic>
        <p:nvPicPr>
          <p:cNvPr id="26" name="Picture 25">
            <a:extLst>
              <a:ext uri="{FF2B5EF4-FFF2-40B4-BE49-F238E27FC236}">
                <a16:creationId xmlns:a16="http://schemas.microsoft.com/office/drawing/2014/main" id="{55B58F04-7DB5-1968-0543-0A4C86E32206}"/>
              </a:ext>
              <a:ext uri="{C183D7F6-B498-43B3-948B-1728B52AA6E4}">
                <adec:decorative xmlns:adec="http://schemas.microsoft.com/office/drawing/2017/decorative" val="1"/>
              </a:ext>
            </a:extLst>
          </p:cNvPr>
          <p:cNvPicPr>
            <a:picLocks noChangeAspect="1"/>
          </p:cNvPicPr>
          <p:nvPr/>
        </p:nvPicPr>
        <p:blipFill>
          <a:blip r:embed="rId18"/>
          <a:stretch>
            <a:fillRect/>
          </a:stretch>
        </p:blipFill>
        <p:spPr>
          <a:xfrm>
            <a:off x="7943295" y="1185368"/>
            <a:ext cx="3913665" cy="1104540"/>
          </a:xfrm>
          <a:prstGeom prst="rect">
            <a:avLst/>
          </a:prstGeom>
        </p:spPr>
      </p:pic>
      <p:pic>
        <p:nvPicPr>
          <p:cNvPr id="27" name="Picture 26">
            <a:extLst>
              <a:ext uri="{FF2B5EF4-FFF2-40B4-BE49-F238E27FC236}">
                <a16:creationId xmlns:a16="http://schemas.microsoft.com/office/drawing/2014/main" id="{B065C598-76E4-700A-E44C-01E06C036F9F}"/>
              </a:ext>
              <a:ext uri="{C183D7F6-B498-43B3-948B-1728B52AA6E4}">
                <adec:decorative xmlns:adec="http://schemas.microsoft.com/office/drawing/2017/decorative" val="1"/>
              </a:ext>
            </a:extLst>
          </p:cNvPr>
          <p:cNvPicPr>
            <a:picLocks noChangeAspect="1"/>
          </p:cNvPicPr>
          <p:nvPr/>
        </p:nvPicPr>
        <p:blipFill>
          <a:blip r:embed="rId19"/>
          <a:srcRect t="17094" b="30279"/>
          <a:stretch/>
        </p:blipFill>
        <p:spPr>
          <a:xfrm>
            <a:off x="4774128" y="2358811"/>
            <a:ext cx="2848998" cy="613371"/>
          </a:xfrm>
          <a:prstGeom prst="rect">
            <a:avLst/>
          </a:prstGeom>
        </p:spPr>
      </p:pic>
      <p:pic>
        <p:nvPicPr>
          <p:cNvPr id="28" name="Picture 27">
            <a:extLst>
              <a:ext uri="{FF2B5EF4-FFF2-40B4-BE49-F238E27FC236}">
                <a16:creationId xmlns:a16="http://schemas.microsoft.com/office/drawing/2014/main" id="{0B7E7D28-785C-C756-C301-5055DBF3F920}"/>
              </a:ext>
              <a:ext uri="{C183D7F6-B498-43B3-948B-1728B52AA6E4}">
                <adec:decorative xmlns:adec="http://schemas.microsoft.com/office/drawing/2017/decorative" val="1"/>
              </a:ext>
            </a:extLst>
          </p:cNvPr>
          <p:cNvPicPr>
            <a:picLocks noChangeAspect="1"/>
          </p:cNvPicPr>
          <p:nvPr/>
        </p:nvPicPr>
        <p:blipFill>
          <a:blip r:embed="rId20"/>
          <a:stretch>
            <a:fillRect/>
          </a:stretch>
        </p:blipFill>
        <p:spPr>
          <a:xfrm>
            <a:off x="8210412" y="2555593"/>
            <a:ext cx="2160602" cy="618940"/>
          </a:xfrm>
          <a:prstGeom prst="rect">
            <a:avLst/>
          </a:prstGeom>
        </p:spPr>
      </p:pic>
      <p:pic>
        <p:nvPicPr>
          <p:cNvPr id="29" name="Picture 28">
            <a:extLst>
              <a:ext uri="{FF2B5EF4-FFF2-40B4-BE49-F238E27FC236}">
                <a16:creationId xmlns:a16="http://schemas.microsoft.com/office/drawing/2014/main" id="{8AE8B29A-2D21-B330-7811-9930A66C1920}"/>
              </a:ext>
              <a:ext uri="{C183D7F6-B498-43B3-948B-1728B52AA6E4}">
                <adec:decorative xmlns:adec="http://schemas.microsoft.com/office/drawing/2017/decorative" val="1"/>
              </a:ext>
            </a:extLst>
          </p:cNvPr>
          <p:cNvPicPr>
            <a:picLocks noChangeAspect="1"/>
          </p:cNvPicPr>
          <p:nvPr/>
        </p:nvPicPr>
        <p:blipFill>
          <a:blip r:embed="rId21"/>
          <a:stretch>
            <a:fillRect/>
          </a:stretch>
        </p:blipFill>
        <p:spPr>
          <a:xfrm>
            <a:off x="1907135" y="2358811"/>
            <a:ext cx="992059" cy="992059"/>
          </a:xfrm>
          <a:prstGeom prst="rect">
            <a:avLst/>
          </a:prstGeom>
        </p:spPr>
      </p:pic>
      <p:pic>
        <p:nvPicPr>
          <p:cNvPr id="30" name="Picture 29">
            <a:extLst>
              <a:ext uri="{FF2B5EF4-FFF2-40B4-BE49-F238E27FC236}">
                <a16:creationId xmlns:a16="http://schemas.microsoft.com/office/drawing/2014/main" id="{B358B62E-9827-CC4B-3875-E198F37D3E5C}"/>
              </a:ext>
              <a:ext uri="{C183D7F6-B498-43B3-948B-1728B52AA6E4}">
                <adec:decorative xmlns:adec="http://schemas.microsoft.com/office/drawing/2017/decorative" val="1"/>
              </a:ext>
            </a:extLst>
          </p:cNvPr>
          <p:cNvPicPr>
            <a:picLocks noChangeAspect="1"/>
          </p:cNvPicPr>
          <p:nvPr/>
        </p:nvPicPr>
        <p:blipFill>
          <a:blip r:embed="rId22"/>
          <a:stretch>
            <a:fillRect/>
          </a:stretch>
        </p:blipFill>
        <p:spPr>
          <a:xfrm>
            <a:off x="5186327" y="2867836"/>
            <a:ext cx="2160602" cy="2160602"/>
          </a:xfrm>
          <a:prstGeom prst="rect">
            <a:avLst/>
          </a:prstGeom>
        </p:spPr>
      </p:pic>
      <p:pic>
        <p:nvPicPr>
          <p:cNvPr id="33" name="Picture 32">
            <a:extLst>
              <a:ext uri="{FF2B5EF4-FFF2-40B4-BE49-F238E27FC236}">
                <a16:creationId xmlns:a16="http://schemas.microsoft.com/office/drawing/2014/main" id="{726D72E2-5BE5-E2C0-5F12-38E9A9DD04F0}"/>
              </a:ext>
              <a:ext uri="{C183D7F6-B498-43B3-948B-1728B52AA6E4}">
                <adec:decorative xmlns:adec="http://schemas.microsoft.com/office/drawing/2017/decorative" val="1"/>
              </a:ext>
            </a:extLst>
          </p:cNvPr>
          <p:cNvPicPr>
            <a:picLocks noChangeAspect="1"/>
          </p:cNvPicPr>
          <p:nvPr/>
        </p:nvPicPr>
        <p:blipFill>
          <a:blip r:embed="rId23"/>
          <a:stretch>
            <a:fillRect/>
          </a:stretch>
        </p:blipFill>
        <p:spPr>
          <a:xfrm>
            <a:off x="9621142" y="3523429"/>
            <a:ext cx="2235818" cy="553221"/>
          </a:xfrm>
          <a:prstGeom prst="rect">
            <a:avLst/>
          </a:prstGeom>
        </p:spPr>
      </p:pic>
      <p:pic>
        <p:nvPicPr>
          <p:cNvPr id="34" name="Picture 33">
            <a:extLst>
              <a:ext uri="{FF2B5EF4-FFF2-40B4-BE49-F238E27FC236}">
                <a16:creationId xmlns:a16="http://schemas.microsoft.com/office/drawing/2014/main" id="{7F15DA59-7818-D156-B166-150EF7B2D9FE}"/>
              </a:ext>
              <a:ext uri="{C183D7F6-B498-43B3-948B-1728B52AA6E4}">
                <adec:decorative xmlns:adec="http://schemas.microsoft.com/office/drawing/2017/decorative" val="1"/>
              </a:ext>
            </a:extLst>
          </p:cNvPr>
          <p:cNvPicPr>
            <a:picLocks noChangeAspect="1"/>
          </p:cNvPicPr>
          <p:nvPr/>
        </p:nvPicPr>
        <p:blipFill>
          <a:blip r:embed="rId24"/>
          <a:stretch>
            <a:fillRect/>
          </a:stretch>
        </p:blipFill>
        <p:spPr>
          <a:xfrm>
            <a:off x="10036272" y="4315206"/>
            <a:ext cx="1554789" cy="1554789"/>
          </a:xfrm>
          <a:prstGeom prst="rect">
            <a:avLst/>
          </a:prstGeom>
        </p:spPr>
      </p:pic>
      <p:pic>
        <p:nvPicPr>
          <p:cNvPr id="35" name="Picture 34">
            <a:extLst>
              <a:ext uri="{FF2B5EF4-FFF2-40B4-BE49-F238E27FC236}">
                <a16:creationId xmlns:a16="http://schemas.microsoft.com/office/drawing/2014/main" id="{ADE599CD-26EA-1058-13B4-9EC7BA1DD389}"/>
              </a:ext>
              <a:ext uri="{C183D7F6-B498-43B3-948B-1728B52AA6E4}">
                <adec:decorative xmlns:adec="http://schemas.microsoft.com/office/drawing/2017/decorative" val="1"/>
              </a:ext>
            </a:extLst>
          </p:cNvPr>
          <p:cNvPicPr>
            <a:picLocks noChangeAspect="1"/>
          </p:cNvPicPr>
          <p:nvPr/>
        </p:nvPicPr>
        <p:blipFill>
          <a:blip r:embed="rId25"/>
          <a:srcRect r="80473"/>
          <a:stretch/>
        </p:blipFill>
        <p:spPr>
          <a:xfrm>
            <a:off x="4638247" y="4727111"/>
            <a:ext cx="1339405" cy="1554789"/>
          </a:xfrm>
          <a:prstGeom prst="rect">
            <a:avLst/>
          </a:prstGeom>
        </p:spPr>
      </p:pic>
      <p:pic>
        <p:nvPicPr>
          <p:cNvPr id="36" name="Picture 35">
            <a:extLst>
              <a:ext uri="{FF2B5EF4-FFF2-40B4-BE49-F238E27FC236}">
                <a16:creationId xmlns:a16="http://schemas.microsoft.com/office/drawing/2014/main" id="{91C0CA2D-51C8-C9F4-4D3C-C48BA473E63A}"/>
              </a:ext>
              <a:ext uri="{C183D7F6-B498-43B3-948B-1728B52AA6E4}">
                <adec:decorative xmlns:adec="http://schemas.microsoft.com/office/drawing/2017/decorative" val="1"/>
              </a:ext>
            </a:extLst>
          </p:cNvPr>
          <p:cNvPicPr>
            <a:picLocks noChangeAspect="1"/>
          </p:cNvPicPr>
          <p:nvPr/>
        </p:nvPicPr>
        <p:blipFill>
          <a:blip r:embed="rId26"/>
          <a:stretch>
            <a:fillRect/>
          </a:stretch>
        </p:blipFill>
        <p:spPr>
          <a:xfrm>
            <a:off x="161345" y="5829929"/>
            <a:ext cx="3491580" cy="1019514"/>
          </a:xfrm>
          <a:prstGeom prst="rect">
            <a:avLst/>
          </a:prstGeom>
        </p:spPr>
      </p:pic>
      <p:pic>
        <p:nvPicPr>
          <p:cNvPr id="38" name="Picture 37">
            <a:extLst>
              <a:ext uri="{FF2B5EF4-FFF2-40B4-BE49-F238E27FC236}">
                <a16:creationId xmlns:a16="http://schemas.microsoft.com/office/drawing/2014/main" id="{2E596743-4555-0D29-A440-AE394D30AC24}"/>
              </a:ext>
              <a:ext uri="{C183D7F6-B498-43B3-948B-1728B52AA6E4}">
                <adec:decorative xmlns:adec="http://schemas.microsoft.com/office/drawing/2017/decorative" val="1"/>
              </a:ext>
            </a:extLst>
          </p:cNvPr>
          <p:cNvPicPr>
            <a:picLocks noChangeAspect="1"/>
          </p:cNvPicPr>
          <p:nvPr/>
        </p:nvPicPr>
        <p:blipFill>
          <a:blip r:embed="rId27"/>
          <a:srcRect t="27452" b="21009"/>
          <a:stretch/>
        </p:blipFill>
        <p:spPr>
          <a:xfrm>
            <a:off x="7291360" y="3459637"/>
            <a:ext cx="2143125" cy="1104541"/>
          </a:xfrm>
          <a:prstGeom prst="rect">
            <a:avLst/>
          </a:prstGeom>
        </p:spPr>
      </p:pic>
      <p:pic>
        <p:nvPicPr>
          <p:cNvPr id="39" name="Picture 38">
            <a:extLst>
              <a:ext uri="{FF2B5EF4-FFF2-40B4-BE49-F238E27FC236}">
                <a16:creationId xmlns:a16="http://schemas.microsoft.com/office/drawing/2014/main" id="{8003AB3A-2ADD-D8E5-940E-6E58FBD42E01}"/>
              </a:ext>
              <a:ext uri="{C183D7F6-B498-43B3-948B-1728B52AA6E4}">
                <adec:decorative xmlns:adec="http://schemas.microsoft.com/office/drawing/2017/decorative" val="1"/>
              </a:ext>
            </a:extLst>
          </p:cNvPr>
          <p:cNvPicPr>
            <a:picLocks noChangeAspect="1"/>
          </p:cNvPicPr>
          <p:nvPr/>
        </p:nvPicPr>
        <p:blipFill>
          <a:blip r:embed="rId28"/>
          <a:stretch>
            <a:fillRect/>
          </a:stretch>
        </p:blipFill>
        <p:spPr>
          <a:xfrm>
            <a:off x="6038647" y="4823362"/>
            <a:ext cx="2376105" cy="946414"/>
          </a:xfrm>
          <a:prstGeom prst="rect">
            <a:avLst/>
          </a:prstGeom>
        </p:spPr>
      </p:pic>
      <p:pic>
        <p:nvPicPr>
          <p:cNvPr id="40" name="Picture 39">
            <a:extLst>
              <a:ext uri="{FF2B5EF4-FFF2-40B4-BE49-F238E27FC236}">
                <a16:creationId xmlns:a16="http://schemas.microsoft.com/office/drawing/2014/main" id="{9EC06B3F-9760-DB30-0667-8ECB25132D96}"/>
              </a:ext>
              <a:ext uri="{C183D7F6-B498-43B3-948B-1728B52AA6E4}">
                <adec:decorative xmlns:adec="http://schemas.microsoft.com/office/drawing/2017/decorative" val="1"/>
              </a:ext>
            </a:extLst>
          </p:cNvPr>
          <p:cNvPicPr>
            <a:picLocks noChangeAspect="1"/>
          </p:cNvPicPr>
          <p:nvPr/>
        </p:nvPicPr>
        <p:blipFill>
          <a:blip r:embed="rId29"/>
          <a:stretch>
            <a:fillRect/>
          </a:stretch>
        </p:blipFill>
        <p:spPr>
          <a:xfrm>
            <a:off x="3789587" y="6104848"/>
            <a:ext cx="3491580" cy="598671"/>
          </a:xfrm>
          <a:prstGeom prst="rect">
            <a:avLst/>
          </a:prstGeom>
        </p:spPr>
      </p:pic>
      <p:pic>
        <p:nvPicPr>
          <p:cNvPr id="41" name="Picture 40">
            <a:extLst>
              <a:ext uri="{FF2B5EF4-FFF2-40B4-BE49-F238E27FC236}">
                <a16:creationId xmlns:a16="http://schemas.microsoft.com/office/drawing/2014/main" id="{B3C8CD64-411C-C454-FFF0-C58F76621D5D}"/>
              </a:ext>
              <a:ext uri="{C183D7F6-B498-43B3-948B-1728B52AA6E4}">
                <adec:decorative xmlns:adec="http://schemas.microsoft.com/office/drawing/2017/decorative" val="1"/>
              </a:ext>
            </a:extLst>
          </p:cNvPr>
          <p:cNvPicPr>
            <a:picLocks noChangeAspect="1"/>
          </p:cNvPicPr>
          <p:nvPr/>
        </p:nvPicPr>
        <p:blipFill>
          <a:blip r:embed="rId30"/>
          <a:stretch>
            <a:fillRect/>
          </a:stretch>
        </p:blipFill>
        <p:spPr>
          <a:xfrm>
            <a:off x="7417829" y="5759654"/>
            <a:ext cx="2553202" cy="1044492"/>
          </a:xfrm>
          <a:prstGeom prst="rect">
            <a:avLst/>
          </a:prstGeom>
        </p:spPr>
      </p:pic>
      <p:pic>
        <p:nvPicPr>
          <p:cNvPr id="44" name="Picture 43">
            <a:extLst>
              <a:ext uri="{FF2B5EF4-FFF2-40B4-BE49-F238E27FC236}">
                <a16:creationId xmlns:a16="http://schemas.microsoft.com/office/drawing/2014/main" id="{5998A711-0740-DF4A-A64A-96659908D5F2}"/>
              </a:ext>
              <a:ext uri="{C183D7F6-B498-43B3-948B-1728B52AA6E4}">
                <adec:decorative xmlns:adec="http://schemas.microsoft.com/office/drawing/2017/decorative" val="1"/>
              </a:ext>
            </a:extLst>
          </p:cNvPr>
          <p:cNvPicPr>
            <a:picLocks noChangeAspect="1"/>
          </p:cNvPicPr>
          <p:nvPr/>
        </p:nvPicPr>
        <p:blipFill>
          <a:blip r:embed="rId31"/>
          <a:srcRect l="14725" t="13876" r="14841" b="15380"/>
          <a:stretch/>
        </p:blipFill>
        <p:spPr>
          <a:xfrm>
            <a:off x="8726498" y="4717258"/>
            <a:ext cx="1128431" cy="1133384"/>
          </a:xfrm>
          <a:prstGeom prst="rect">
            <a:avLst/>
          </a:prstGeom>
        </p:spPr>
      </p:pic>
      <p:sp>
        <p:nvSpPr>
          <p:cNvPr id="2" name="Title 3">
            <a:extLst>
              <a:ext uri="{FF2B5EF4-FFF2-40B4-BE49-F238E27FC236}">
                <a16:creationId xmlns:a16="http://schemas.microsoft.com/office/drawing/2014/main" id="{42F8465B-9FAC-34BD-0B17-F568521756D2}"/>
              </a:ext>
            </a:extLst>
          </p:cNvPr>
          <p:cNvSpPr txBox="1">
            <a:spLocks noGrp="1"/>
          </p:cNvSpPr>
          <p:nvPr>
            <p:ph type="title" idx="4294967295"/>
          </p:nvPr>
        </p:nvSpPr>
        <p:spPr>
          <a:xfrm>
            <a:off x="1" y="-839351"/>
            <a:ext cx="5514888"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Technology in Care</a:t>
            </a:r>
          </a:p>
        </p:txBody>
      </p:sp>
    </p:spTree>
    <p:extLst>
      <p:ext uri="{BB962C8B-B14F-4D97-AF65-F5344CB8AC3E}">
        <p14:creationId xmlns:p14="http://schemas.microsoft.com/office/powerpoint/2010/main" val="342564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500"/>
                                        <p:tgtEl>
                                          <p:spTgt spid="24"/>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500"/>
                                        <p:tgtEl>
                                          <p:spTgt spid="35"/>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fade">
                                      <p:cBhvr>
                                        <p:cTn id="99" dur="500"/>
                                        <p:tgtEl>
                                          <p:spTgt spid="36"/>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4FA7096B-C2FB-EB5D-E31D-2EF83F1690D0}"/>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873555" y="14514"/>
            <a:ext cx="1318445" cy="1440000"/>
          </a:xfrm>
          <a:prstGeom prst="rect">
            <a:avLst/>
          </a:prstGeom>
        </p:spPr>
      </p:pic>
      <p:pic>
        <p:nvPicPr>
          <p:cNvPr id="3" name="Picture 2">
            <a:extLst>
              <a:ext uri="{FF2B5EF4-FFF2-40B4-BE49-F238E27FC236}">
                <a16:creationId xmlns:a16="http://schemas.microsoft.com/office/drawing/2014/main" id="{B2736F01-9948-CC28-68CE-A2CFDD86E956}"/>
              </a:ext>
              <a:ext uri="{C183D7F6-B498-43B3-948B-1728B52AA6E4}">
                <adec:decorative xmlns:adec="http://schemas.microsoft.com/office/drawing/2017/decorative" val="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7000" b="98429" l="4429" r="90000">
                        <a14:foregroundMark x1="23286" y1="99000" x2="16143" y2="9571"/>
                        <a14:foregroundMark x1="16143" y1="9571" x2="41286" y2="7000"/>
                        <a14:foregroundMark x1="41286" y1="7000" x2="52571" y2="12286"/>
                        <a14:foregroundMark x1="52571" y1="12286" x2="66143" y2="89857"/>
                        <a14:foregroundMark x1="71857" y1="61286" x2="82286" y2="96714"/>
                        <a14:foregroundMark x1="82286" y1="96714" x2="83571" y2="98571"/>
                        <a14:foregroundMark x1="45857" y1="95857" x2="67000" y2="87286"/>
                        <a14:foregroundMark x1="46286" y1="97000" x2="68143" y2="93286"/>
                        <a14:foregroundMark x1="7857" y1="79286" x2="10000" y2="72571"/>
                        <a14:foregroundMark x1="4429" y1="78571" x2="4429" y2="78571"/>
                      </a14:backgroundRemoval>
                    </a14:imgEffect>
                  </a14:imgLayer>
                </a14:imgProps>
              </a:ext>
            </a:extLst>
          </a:blip>
          <a:stretch>
            <a:fillRect/>
          </a:stretch>
        </p:blipFill>
        <p:spPr>
          <a:xfrm>
            <a:off x="7156175" y="1838181"/>
            <a:ext cx="4456116" cy="4456116"/>
          </a:xfrm>
          <a:prstGeom prst="rect">
            <a:avLst/>
          </a:prstGeom>
        </p:spPr>
      </p:pic>
      <p:pic>
        <p:nvPicPr>
          <p:cNvPr id="1026" name="Picture 2" descr="logo_Person_Centred_Software">
            <a:extLst>
              <a:ext uri="{FF2B5EF4-FFF2-40B4-BE49-F238E27FC236}">
                <a16:creationId xmlns:a16="http://schemas.microsoft.com/office/drawing/2014/main" id="{10901BA9-8226-D2A0-846B-DD9A9F4F79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8344" y="379109"/>
            <a:ext cx="3046011" cy="130291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id="{7E1011A4-50CC-5139-A72A-919F224AB759}"/>
              </a:ext>
              <a:ext uri="{C183D7F6-B498-43B3-948B-1728B52AA6E4}">
                <adec:decorative xmlns:adec="http://schemas.microsoft.com/office/drawing/2017/decorative" val="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2474" y="1914578"/>
            <a:ext cx="6194463" cy="437971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C8A70617-0744-A150-9AC5-D2D04B8A6DE0}"/>
              </a:ext>
            </a:extLst>
          </p:cNvPr>
          <p:cNvSpPr txBox="1">
            <a:spLocks noGrp="1"/>
          </p:cNvSpPr>
          <p:nvPr>
            <p:ph type="title" idx="4294967295"/>
          </p:nvPr>
        </p:nvSpPr>
        <p:spPr>
          <a:xfrm>
            <a:off x="0" y="-835146"/>
            <a:ext cx="6461759"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Person Centred Software</a:t>
            </a:r>
          </a:p>
        </p:txBody>
      </p:sp>
    </p:spTree>
    <p:extLst>
      <p:ext uri="{BB962C8B-B14F-4D97-AF65-F5344CB8AC3E}">
        <p14:creationId xmlns:p14="http://schemas.microsoft.com/office/powerpoint/2010/main" val="370025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4FA7096B-C2FB-EB5D-E31D-2EF83F1690D0}"/>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06742" y="329165"/>
            <a:ext cx="1318445" cy="1440000"/>
          </a:xfrm>
          <a:prstGeom prst="rect">
            <a:avLst/>
          </a:prstGeom>
        </p:spPr>
      </p:pic>
      <p:pic>
        <p:nvPicPr>
          <p:cNvPr id="3" name="Picture 2">
            <a:extLst>
              <a:ext uri="{FF2B5EF4-FFF2-40B4-BE49-F238E27FC236}">
                <a16:creationId xmlns:a16="http://schemas.microsoft.com/office/drawing/2014/main" id="{0DA67C2B-AEFC-B7F1-4250-8A369A292DED}"/>
              </a:ext>
              <a:ext uri="{C183D7F6-B498-43B3-948B-1728B52AA6E4}">
                <adec:decorative xmlns:adec="http://schemas.microsoft.com/office/drawing/2017/decorative" val="1"/>
              </a:ext>
            </a:extLst>
          </p:cNvPr>
          <p:cNvPicPr>
            <a:picLocks noChangeAspect="1"/>
          </p:cNvPicPr>
          <p:nvPr/>
        </p:nvPicPr>
        <p:blipFill>
          <a:blip r:embed="rId5"/>
          <a:srcRect t="12251" b="12157"/>
          <a:stretch/>
        </p:blipFill>
        <p:spPr>
          <a:xfrm>
            <a:off x="492699" y="185862"/>
            <a:ext cx="5384640" cy="1628112"/>
          </a:xfrm>
          <a:prstGeom prst="rect">
            <a:avLst/>
          </a:prstGeom>
        </p:spPr>
      </p:pic>
      <p:pic>
        <p:nvPicPr>
          <p:cNvPr id="5" name="Picture 4">
            <a:extLst>
              <a:ext uri="{FF2B5EF4-FFF2-40B4-BE49-F238E27FC236}">
                <a16:creationId xmlns:a16="http://schemas.microsoft.com/office/drawing/2014/main" id="{8292496A-2EFA-AA4D-A73A-5B4BBC31F62A}"/>
              </a:ext>
              <a:ext uri="{C183D7F6-B498-43B3-948B-1728B52AA6E4}">
                <adec:decorative xmlns:adec="http://schemas.microsoft.com/office/drawing/2017/decorative" val="1"/>
              </a:ext>
            </a:extLst>
          </p:cNvPr>
          <p:cNvPicPr>
            <a:picLocks noChangeAspect="1"/>
          </p:cNvPicPr>
          <p:nvPr/>
        </p:nvPicPr>
        <p:blipFill>
          <a:blip r:embed="rId6"/>
          <a:srcRect l="13005" r="3808"/>
          <a:stretch/>
        </p:blipFill>
        <p:spPr>
          <a:xfrm>
            <a:off x="5484627" y="2341601"/>
            <a:ext cx="6239405" cy="3353890"/>
          </a:xfrm>
          <a:prstGeom prst="rect">
            <a:avLst/>
          </a:prstGeom>
        </p:spPr>
      </p:pic>
      <p:pic>
        <p:nvPicPr>
          <p:cNvPr id="2050" name="Picture 2" descr="Person Centred Software - Nursecall Messaging Service - Social Care  Innovation Programme Supplier Repository">
            <a:extLst>
              <a:ext uri="{FF2B5EF4-FFF2-40B4-BE49-F238E27FC236}">
                <a16:creationId xmlns:a16="http://schemas.microsoft.com/office/drawing/2014/main" id="{BFF207E7-5536-AB13-84E8-802DB624E6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4058" t="15936" r="10471" b="8581"/>
          <a:stretch/>
        </p:blipFill>
        <p:spPr bwMode="auto">
          <a:xfrm>
            <a:off x="695738" y="2217940"/>
            <a:ext cx="4333461" cy="36012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3">
            <a:extLst>
              <a:ext uri="{FF2B5EF4-FFF2-40B4-BE49-F238E27FC236}">
                <a16:creationId xmlns:a16="http://schemas.microsoft.com/office/drawing/2014/main" id="{3562D3CF-3F44-399F-8436-EAA14F6CD6A3}"/>
              </a:ext>
            </a:extLst>
          </p:cNvPr>
          <p:cNvSpPr txBox="1">
            <a:spLocks noGrp="1"/>
          </p:cNvSpPr>
          <p:nvPr>
            <p:ph type="title" idx="4294967295"/>
          </p:nvPr>
        </p:nvSpPr>
        <p:spPr>
          <a:xfrm>
            <a:off x="0" y="-835146"/>
            <a:ext cx="7144512"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err="1">
                <a:ln>
                  <a:noFill/>
                </a:ln>
                <a:solidFill>
                  <a:srgbClr val="FF5969"/>
                </a:solidFill>
                <a:effectLst/>
                <a:uLnTx/>
                <a:uFillTx/>
                <a:latin typeface="Tw Cen MT" panose="020B0602020104020603" pitchFamily="34" charset="0"/>
                <a:ea typeface="+mn-ea"/>
                <a:cs typeface="+mn-cs"/>
              </a:rPr>
              <a:t>Nursecall</a:t>
            </a: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 Messaging Service</a:t>
            </a:r>
          </a:p>
        </p:txBody>
      </p:sp>
    </p:spTree>
    <p:extLst>
      <p:ext uri="{BB962C8B-B14F-4D97-AF65-F5344CB8AC3E}">
        <p14:creationId xmlns:p14="http://schemas.microsoft.com/office/powerpoint/2010/main" val="1780376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4FA7096B-C2FB-EB5D-E31D-2EF83F1690D0}"/>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06742" y="329165"/>
            <a:ext cx="1318445" cy="1440000"/>
          </a:xfrm>
          <a:prstGeom prst="rect">
            <a:avLst/>
          </a:prstGeom>
        </p:spPr>
      </p:pic>
      <p:pic>
        <p:nvPicPr>
          <p:cNvPr id="5" name="Picture 4">
            <a:extLst>
              <a:ext uri="{FF2B5EF4-FFF2-40B4-BE49-F238E27FC236}">
                <a16:creationId xmlns:a16="http://schemas.microsoft.com/office/drawing/2014/main" id="{0D953D27-949A-C578-1E6A-60E13C5ED009}"/>
              </a:ext>
              <a:ext uri="{C183D7F6-B498-43B3-948B-1728B52AA6E4}">
                <adec:decorative xmlns:adec="http://schemas.microsoft.com/office/drawing/2017/decorative" val="1"/>
              </a:ext>
            </a:extLst>
          </p:cNvPr>
          <p:cNvPicPr>
            <a:picLocks noChangeAspect="1"/>
          </p:cNvPicPr>
          <p:nvPr/>
        </p:nvPicPr>
        <p:blipFill>
          <a:blip r:embed="rId5"/>
          <a:srcRect t="25258" b="24482"/>
          <a:stretch/>
        </p:blipFill>
        <p:spPr>
          <a:xfrm>
            <a:off x="266813" y="194400"/>
            <a:ext cx="5232952" cy="1709530"/>
          </a:xfrm>
          <a:prstGeom prst="rect">
            <a:avLst/>
          </a:prstGeom>
        </p:spPr>
      </p:pic>
      <p:pic>
        <p:nvPicPr>
          <p:cNvPr id="6" name="Picture 5">
            <a:extLst>
              <a:ext uri="{FF2B5EF4-FFF2-40B4-BE49-F238E27FC236}">
                <a16:creationId xmlns:a16="http://schemas.microsoft.com/office/drawing/2014/main" id="{463D403F-AAE2-3679-C8D4-3E6BFC18F44C}"/>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5273939" y="2216846"/>
            <a:ext cx="5092064" cy="4260360"/>
          </a:xfrm>
          <a:prstGeom prst="rect">
            <a:avLst/>
          </a:prstGeom>
        </p:spPr>
      </p:pic>
      <p:pic>
        <p:nvPicPr>
          <p:cNvPr id="7" name="Picture 6">
            <a:extLst>
              <a:ext uri="{FF2B5EF4-FFF2-40B4-BE49-F238E27FC236}">
                <a16:creationId xmlns:a16="http://schemas.microsoft.com/office/drawing/2014/main" id="{85AC1D51-B38A-5C3C-0222-FE1614F8CF45}"/>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394546" y="2340875"/>
            <a:ext cx="2977485" cy="3656352"/>
          </a:xfrm>
          <a:prstGeom prst="rect">
            <a:avLst/>
          </a:prstGeom>
        </p:spPr>
      </p:pic>
      <p:sp>
        <p:nvSpPr>
          <p:cNvPr id="2" name="Title 3">
            <a:extLst>
              <a:ext uri="{FF2B5EF4-FFF2-40B4-BE49-F238E27FC236}">
                <a16:creationId xmlns:a16="http://schemas.microsoft.com/office/drawing/2014/main" id="{26FC5E28-8797-0850-2578-635FC7D79819}"/>
              </a:ext>
            </a:extLst>
          </p:cNvPr>
          <p:cNvSpPr txBox="1">
            <a:spLocks noGrp="1"/>
          </p:cNvSpPr>
          <p:nvPr>
            <p:ph type="title" idx="4294967295"/>
          </p:nvPr>
        </p:nvSpPr>
        <p:spPr>
          <a:xfrm>
            <a:off x="0" y="-835146"/>
            <a:ext cx="6461759"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err="1">
                <a:ln>
                  <a:noFill/>
                </a:ln>
                <a:solidFill>
                  <a:srgbClr val="FF5969"/>
                </a:solidFill>
                <a:effectLst/>
                <a:uLnTx/>
                <a:uFillTx/>
                <a:latin typeface="Tw Cen MT" panose="020B0602020104020603" pitchFamily="34" charset="0"/>
                <a:ea typeface="+mn-ea"/>
                <a:cs typeface="+mn-cs"/>
              </a:rPr>
              <a:t>Camascope</a:t>
            </a:r>
            <a:endPar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spTree>
    <p:extLst>
      <p:ext uri="{BB962C8B-B14F-4D97-AF65-F5344CB8AC3E}">
        <p14:creationId xmlns:p14="http://schemas.microsoft.com/office/powerpoint/2010/main" val="106346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How does technology enhance care</a:t>
            </a:r>
            <a:endParaRPr kumimoji="0" lang="en-US"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638035" y="3246506"/>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376015" y="3246506"/>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7014117" y="3246506"/>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195066" y="3246506"/>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482149FD-5C7C-0B0F-A5C9-837383F56516}"/>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873555" y="14514"/>
            <a:ext cx="1318445" cy="1440000"/>
          </a:xfrm>
          <a:prstGeom prst="rect">
            <a:avLst/>
          </a:prstGeom>
        </p:spPr>
      </p:pic>
    </p:spTree>
    <p:extLst>
      <p:ext uri="{BB962C8B-B14F-4D97-AF65-F5344CB8AC3E}">
        <p14:creationId xmlns:p14="http://schemas.microsoft.com/office/powerpoint/2010/main" val="9236030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id="{DBB365B6-43C3-4DE6-843D-D9BD190AD8EB}"/>
              </a:ext>
              <a:ext uri="{C183D7F6-B498-43B3-948B-1728B52AA6E4}">
                <adec:decorative xmlns:adec="http://schemas.microsoft.com/office/drawing/2017/decorative" val="1"/>
              </a:ext>
            </a:extLst>
          </p:cNvPr>
          <p:cNvCxnSpPr/>
          <p:nvPr/>
        </p:nvCxnSpPr>
        <p:spPr>
          <a:xfrm>
            <a:off x="2357901"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F4ED2619-FB4E-4744-80CA-850CE814B9A0}"/>
              </a:ext>
              <a:ext uri="{C183D7F6-B498-43B3-948B-1728B52AA6E4}">
                <adec:decorative xmlns:adec="http://schemas.microsoft.com/office/drawing/2017/decorative" val="1"/>
              </a:ext>
            </a:extLst>
          </p:cNvPr>
          <p:cNvGrpSpPr/>
          <p:nvPr/>
        </p:nvGrpSpPr>
        <p:grpSpPr>
          <a:xfrm>
            <a:off x="2039933" y="3487226"/>
            <a:ext cx="211094" cy="211094"/>
            <a:chOff x="1677812" y="4248152"/>
            <a:chExt cx="211094" cy="211094"/>
          </a:xfrm>
        </p:grpSpPr>
        <p:sp>
          <p:nvSpPr>
            <p:cNvPr id="39" name="Oval 38">
              <a:extLst>
                <a:ext uri="{FF2B5EF4-FFF2-40B4-BE49-F238E27FC236}">
                  <a16:creationId xmlns:a16="http://schemas.microsoft.com/office/drawing/2014/main" id="{A8D127EB-1E25-4885-9582-99C5618F2AF7}"/>
                </a:ext>
              </a:extLst>
            </p:cNvPr>
            <p:cNvSpPr/>
            <p:nvPr/>
          </p:nvSpPr>
          <p:spPr>
            <a:xfrm>
              <a:off x="1677812"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2832D986-AC1D-4645-8DF4-FFEC5B85EFBE}"/>
                </a:ext>
              </a:extLst>
            </p:cNvPr>
            <p:cNvSpPr/>
            <p:nvPr/>
          </p:nvSpPr>
          <p:spPr>
            <a:xfrm>
              <a:off x="1708100" y="4278440"/>
              <a:ext cx="150518" cy="150518"/>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41" name="Straight Connector 40">
            <a:extLst>
              <a:ext uri="{FF2B5EF4-FFF2-40B4-BE49-F238E27FC236}">
                <a16:creationId xmlns:a16="http://schemas.microsoft.com/office/drawing/2014/main" id="{B8857015-8C14-4834-ADF5-3ED0356AF43F}"/>
              </a:ext>
              <a:ext uri="{C183D7F6-B498-43B3-948B-1728B52AA6E4}">
                <adec:decorative xmlns:adec="http://schemas.microsoft.com/office/drawing/2017/decorative" val="1"/>
              </a:ext>
            </a:extLst>
          </p:cNvPr>
          <p:cNvCxnSpPr/>
          <p:nvPr/>
        </p:nvCxnSpPr>
        <p:spPr>
          <a:xfrm>
            <a:off x="4875796"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4D9DF94B-8AE8-473C-A27F-4E3521F5F1EE}"/>
              </a:ext>
              <a:ext uri="{C183D7F6-B498-43B3-948B-1728B52AA6E4}">
                <adec:decorative xmlns:adec="http://schemas.microsoft.com/office/drawing/2017/decorative" val="1"/>
              </a:ext>
            </a:extLst>
          </p:cNvPr>
          <p:cNvGrpSpPr/>
          <p:nvPr/>
        </p:nvGrpSpPr>
        <p:grpSpPr>
          <a:xfrm>
            <a:off x="4498885" y="3487226"/>
            <a:ext cx="211094" cy="211094"/>
            <a:chOff x="3855819" y="4248152"/>
            <a:chExt cx="211094" cy="211094"/>
          </a:xfrm>
        </p:grpSpPr>
        <p:sp>
          <p:nvSpPr>
            <p:cNvPr id="43" name="Oval 42">
              <a:extLst>
                <a:ext uri="{FF2B5EF4-FFF2-40B4-BE49-F238E27FC236}">
                  <a16:creationId xmlns:a16="http://schemas.microsoft.com/office/drawing/2014/main" id="{E8C68062-C800-4297-9977-926658657E97}"/>
                </a:ext>
              </a:extLst>
            </p:cNvPr>
            <p:cNvSpPr/>
            <p:nvPr/>
          </p:nvSpPr>
          <p:spPr>
            <a:xfrm>
              <a:off x="3855819"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3C07B6AD-D0E2-4E20-876B-80FB39FCC130}"/>
                </a:ext>
              </a:extLst>
            </p:cNvPr>
            <p:cNvSpPr/>
            <p:nvPr/>
          </p:nvSpPr>
          <p:spPr>
            <a:xfrm>
              <a:off x="3886107" y="4278440"/>
              <a:ext cx="150518" cy="150518"/>
            </a:xfrm>
            <a:prstGeom prst="ellipse">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5" name="Group 44">
            <a:extLst>
              <a:ext uri="{FF2B5EF4-FFF2-40B4-BE49-F238E27FC236}">
                <a16:creationId xmlns:a16="http://schemas.microsoft.com/office/drawing/2014/main" id="{458D0B34-5E7E-4FDF-8157-D26FC3520F7A}"/>
              </a:ext>
              <a:ext uri="{C183D7F6-B498-43B3-948B-1728B52AA6E4}">
                <adec:decorative xmlns:adec="http://schemas.microsoft.com/office/drawing/2017/decorative" val="1"/>
              </a:ext>
            </a:extLst>
          </p:cNvPr>
          <p:cNvGrpSpPr/>
          <p:nvPr/>
        </p:nvGrpSpPr>
        <p:grpSpPr>
          <a:xfrm>
            <a:off x="6946384" y="3467581"/>
            <a:ext cx="211094" cy="211094"/>
            <a:chOff x="5973250" y="4248152"/>
            <a:chExt cx="211094" cy="211094"/>
          </a:xfrm>
        </p:grpSpPr>
        <p:sp>
          <p:nvSpPr>
            <p:cNvPr id="46" name="Oval 45">
              <a:extLst>
                <a:ext uri="{FF2B5EF4-FFF2-40B4-BE49-F238E27FC236}">
                  <a16:creationId xmlns:a16="http://schemas.microsoft.com/office/drawing/2014/main" id="{89110154-B239-41C7-B1E3-F5864B1F15BC}"/>
                </a:ext>
              </a:extLst>
            </p:cNvPr>
            <p:cNvSpPr/>
            <p:nvPr/>
          </p:nvSpPr>
          <p:spPr>
            <a:xfrm>
              <a:off x="5973250"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46">
              <a:extLst>
                <a:ext uri="{FF2B5EF4-FFF2-40B4-BE49-F238E27FC236}">
                  <a16:creationId xmlns:a16="http://schemas.microsoft.com/office/drawing/2014/main" id="{8ADB50F0-F24E-4FA7-A567-D7A18A824B29}"/>
                </a:ext>
              </a:extLst>
            </p:cNvPr>
            <p:cNvSpPr/>
            <p:nvPr/>
          </p:nvSpPr>
          <p:spPr>
            <a:xfrm>
              <a:off x="6003538" y="4278440"/>
              <a:ext cx="150518" cy="150518"/>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4E146A83-5DB9-4383-ADEE-113AAB6D901B}"/>
              </a:ext>
            </a:extLst>
          </p:cNvPr>
          <p:cNvSpPr txBox="1"/>
          <p:nvPr/>
        </p:nvSpPr>
        <p:spPr>
          <a:xfrm>
            <a:off x="457200" y="3678675"/>
            <a:ext cx="3097469"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COMMUNICATION &amp;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COORDINATION</a:t>
            </a:r>
          </a:p>
        </p:txBody>
      </p:sp>
      <p:sp>
        <p:nvSpPr>
          <p:cNvPr id="55" name="TextBox 54">
            <a:extLst>
              <a:ext uri="{FF2B5EF4-FFF2-40B4-BE49-F238E27FC236}">
                <a16:creationId xmlns:a16="http://schemas.microsoft.com/office/drawing/2014/main" id="{AE210F32-395F-49C6-B1E4-C74E9B68D9B3}"/>
              </a:ext>
            </a:extLst>
          </p:cNvPr>
          <p:cNvSpPr txBox="1"/>
          <p:nvPr/>
        </p:nvSpPr>
        <p:spPr>
          <a:xfrm>
            <a:off x="3386606" y="3678675"/>
            <a:ext cx="249683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8FAADC"/>
                </a:solidFill>
                <a:effectLst/>
                <a:uLnTx/>
                <a:uFillTx/>
                <a:latin typeface="Tw Cen MT" panose="020B0602020104020603" pitchFamily="34" charset="0"/>
                <a:ea typeface="+mn-ea"/>
                <a:cs typeface="+mn-cs"/>
              </a:rPr>
              <a:t>DATA DRIVEN DECISION</a:t>
            </a:r>
          </a:p>
        </p:txBody>
      </p:sp>
      <p:sp>
        <p:nvSpPr>
          <p:cNvPr id="59" name="TextBox 58">
            <a:extLst>
              <a:ext uri="{FF2B5EF4-FFF2-40B4-BE49-F238E27FC236}">
                <a16:creationId xmlns:a16="http://schemas.microsoft.com/office/drawing/2014/main" id="{D7176C20-781A-4B3A-B456-7D1FB4467DF2}"/>
              </a:ext>
            </a:extLst>
          </p:cNvPr>
          <p:cNvSpPr txBox="1"/>
          <p:nvPr/>
        </p:nvSpPr>
        <p:spPr>
          <a:xfrm>
            <a:off x="5913730" y="3659030"/>
            <a:ext cx="249683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D7373"/>
                </a:solidFill>
                <a:effectLst/>
                <a:uLnTx/>
                <a:uFillTx/>
                <a:latin typeface="Tw Cen MT" panose="020B0602020104020603" pitchFamily="34" charset="0"/>
                <a:ea typeface="+mn-ea"/>
                <a:cs typeface="+mn-cs"/>
              </a:rPr>
              <a:t>TRAINING &amp; DEVELOPMENT</a:t>
            </a:r>
          </a:p>
        </p:txBody>
      </p:sp>
      <p:grpSp>
        <p:nvGrpSpPr>
          <p:cNvPr id="60" name="Group 59">
            <a:extLst>
              <a:ext uri="{FF2B5EF4-FFF2-40B4-BE49-F238E27FC236}">
                <a16:creationId xmlns:a16="http://schemas.microsoft.com/office/drawing/2014/main" id="{E3A084E9-5DAF-4B12-A774-003E52126BE5}"/>
              </a:ext>
              <a:ext uri="{C183D7F6-B498-43B3-948B-1728B52AA6E4}">
                <adec:decorative xmlns:adec="http://schemas.microsoft.com/office/drawing/2017/decorative" val="1"/>
              </a:ext>
            </a:extLst>
          </p:cNvPr>
          <p:cNvGrpSpPr/>
          <p:nvPr/>
        </p:nvGrpSpPr>
        <p:grpSpPr>
          <a:xfrm>
            <a:off x="1502231" y="1725434"/>
            <a:ext cx="1275682" cy="1275682"/>
            <a:chOff x="3063120" y="1755914"/>
            <a:chExt cx="1275682" cy="1275682"/>
          </a:xfrm>
        </p:grpSpPr>
        <p:sp>
          <p:nvSpPr>
            <p:cNvPr id="61" name="Teardrop 60">
              <a:extLst>
                <a:ext uri="{FF2B5EF4-FFF2-40B4-BE49-F238E27FC236}">
                  <a16:creationId xmlns:a16="http://schemas.microsoft.com/office/drawing/2014/main" id="{D73C6296-6AED-4D46-834C-6DA3690FB7BE}"/>
                </a:ext>
              </a:extLst>
            </p:cNvPr>
            <p:cNvSpPr/>
            <p:nvPr/>
          </p:nvSpPr>
          <p:spPr>
            <a:xfrm rot="8100000">
              <a:off x="3063120" y="1755914"/>
              <a:ext cx="1275682" cy="1275682"/>
            </a:xfrm>
            <a:prstGeom prst="teardrop">
              <a:avLst>
                <a:gd name="adj" fmla="val 109962"/>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Oval 61">
              <a:extLst>
                <a:ext uri="{FF2B5EF4-FFF2-40B4-BE49-F238E27FC236}">
                  <a16:creationId xmlns:a16="http://schemas.microsoft.com/office/drawing/2014/main" id="{99400693-A758-499E-B4DB-E42B43C986B2}"/>
                </a:ext>
              </a:extLst>
            </p:cNvPr>
            <p:cNvSpPr/>
            <p:nvPr/>
          </p:nvSpPr>
          <p:spPr>
            <a:xfrm>
              <a:off x="3257469"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3" name="Picture 62">
              <a:extLst>
                <a:ext uri="{FF2B5EF4-FFF2-40B4-BE49-F238E27FC236}">
                  <a16:creationId xmlns:a16="http://schemas.microsoft.com/office/drawing/2014/main" id="{D05CAD30-8C3B-4A19-954F-E6EB68A3E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6696" y="2066644"/>
              <a:ext cx="627392" cy="627390"/>
            </a:xfrm>
            <a:prstGeom prst="rect">
              <a:avLst/>
            </a:prstGeom>
          </p:spPr>
        </p:pic>
      </p:grpSp>
      <p:grpSp>
        <p:nvGrpSpPr>
          <p:cNvPr id="19" name="Group 18">
            <a:extLst>
              <a:ext uri="{FF2B5EF4-FFF2-40B4-BE49-F238E27FC236}">
                <a16:creationId xmlns:a16="http://schemas.microsoft.com/office/drawing/2014/main" id="{8FA15C32-A993-D1E4-4DD8-25541B2BE24C}"/>
              </a:ext>
              <a:ext uri="{C183D7F6-B498-43B3-948B-1728B52AA6E4}">
                <adec:decorative xmlns:adec="http://schemas.microsoft.com/office/drawing/2017/decorative" val="1"/>
              </a:ext>
            </a:extLst>
          </p:cNvPr>
          <p:cNvGrpSpPr/>
          <p:nvPr/>
        </p:nvGrpSpPr>
        <p:grpSpPr>
          <a:xfrm>
            <a:off x="3962496" y="1725434"/>
            <a:ext cx="1275682" cy="1275682"/>
            <a:chOff x="3962496" y="1725434"/>
            <a:chExt cx="1275682" cy="1275682"/>
          </a:xfrm>
        </p:grpSpPr>
        <p:sp>
          <p:nvSpPr>
            <p:cNvPr id="65" name="Teardrop 64">
              <a:extLst>
                <a:ext uri="{FF2B5EF4-FFF2-40B4-BE49-F238E27FC236}">
                  <a16:creationId xmlns:a16="http://schemas.microsoft.com/office/drawing/2014/main" id="{B9DC9BA6-01DC-4EFB-82E3-2717FF8B7CE5}"/>
                </a:ext>
              </a:extLst>
            </p:cNvPr>
            <p:cNvSpPr/>
            <p:nvPr/>
          </p:nvSpPr>
          <p:spPr>
            <a:xfrm rot="8100000">
              <a:off x="3962496" y="1725434"/>
              <a:ext cx="1275682" cy="1275682"/>
            </a:xfrm>
            <a:prstGeom prst="teardrop">
              <a:avLst>
                <a:gd name="adj" fmla="val 109962"/>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CA935319-4C0B-4B63-9DE3-377694C94B0E}"/>
                </a:ext>
              </a:extLst>
            </p:cNvPr>
            <p:cNvSpPr/>
            <p:nvPr/>
          </p:nvSpPr>
          <p:spPr>
            <a:xfrm>
              <a:off x="4156845" y="191843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7" name="Picture 66">
              <a:extLst>
                <a:ext uri="{FF2B5EF4-FFF2-40B4-BE49-F238E27FC236}">
                  <a16:creationId xmlns:a16="http://schemas.microsoft.com/office/drawing/2014/main" id="{361F359C-E77E-4273-998D-B500B7A8CB17}"/>
                </a:ext>
              </a:extLst>
            </p:cNvPr>
            <p:cNvPicPr>
              <a:picLocks noChangeAspect="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285737" y="2030684"/>
              <a:ext cx="659146" cy="659144"/>
            </a:xfrm>
            <a:prstGeom prst="rect">
              <a:avLst/>
            </a:prstGeom>
          </p:spPr>
        </p:pic>
      </p:grpSp>
      <p:grpSp>
        <p:nvGrpSpPr>
          <p:cNvPr id="68" name="Group 67">
            <a:extLst>
              <a:ext uri="{FF2B5EF4-FFF2-40B4-BE49-F238E27FC236}">
                <a16:creationId xmlns:a16="http://schemas.microsoft.com/office/drawing/2014/main" id="{5E91A0C4-16D9-4262-BC92-0E8535F56EB2}"/>
              </a:ext>
              <a:ext uri="{C183D7F6-B498-43B3-948B-1728B52AA6E4}">
                <adec:decorative xmlns:adec="http://schemas.microsoft.com/office/drawing/2017/decorative" val="1"/>
              </a:ext>
            </a:extLst>
          </p:cNvPr>
          <p:cNvGrpSpPr/>
          <p:nvPr/>
        </p:nvGrpSpPr>
        <p:grpSpPr>
          <a:xfrm>
            <a:off x="6403305" y="1705789"/>
            <a:ext cx="1275682" cy="1275682"/>
            <a:chOff x="7353181" y="1755914"/>
            <a:chExt cx="1275682" cy="1275682"/>
          </a:xfrm>
        </p:grpSpPr>
        <p:sp>
          <p:nvSpPr>
            <p:cNvPr id="69" name="Teardrop 68">
              <a:extLst>
                <a:ext uri="{FF2B5EF4-FFF2-40B4-BE49-F238E27FC236}">
                  <a16:creationId xmlns:a16="http://schemas.microsoft.com/office/drawing/2014/main" id="{3013F73C-52D7-40FA-AE5E-6E4F53D400F5}"/>
                </a:ext>
              </a:extLst>
            </p:cNvPr>
            <p:cNvSpPr/>
            <p:nvPr/>
          </p:nvSpPr>
          <p:spPr>
            <a:xfrm rot="8100000">
              <a:off x="7353181" y="1755914"/>
              <a:ext cx="1275682" cy="1275682"/>
            </a:xfrm>
            <a:prstGeom prst="teardrop">
              <a:avLst>
                <a:gd name="adj" fmla="val 109962"/>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Oval 69">
              <a:extLst>
                <a:ext uri="{FF2B5EF4-FFF2-40B4-BE49-F238E27FC236}">
                  <a16:creationId xmlns:a16="http://schemas.microsoft.com/office/drawing/2014/main" id="{8B5C085C-26ED-4457-A4BB-7BBE95D872FF}"/>
                </a:ext>
              </a:extLst>
            </p:cNvPr>
            <p:cNvSpPr/>
            <p:nvPr/>
          </p:nvSpPr>
          <p:spPr>
            <a:xfrm>
              <a:off x="7547530"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1" name="Picture 70">
              <a:extLst>
                <a:ext uri="{FF2B5EF4-FFF2-40B4-BE49-F238E27FC236}">
                  <a16:creationId xmlns:a16="http://schemas.microsoft.com/office/drawing/2014/main" id="{F7C4E964-A5F3-4163-83E1-B0DF4D48D966}"/>
                </a:ext>
              </a:extLst>
            </p:cNvPr>
            <p:cNvPicPr>
              <a:picLocks noChangeAspect="1"/>
            </p:cNvPicPr>
            <p:nvPr/>
          </p:nvPicPr>
          <p:blipFill>
            <a:blip r:embed="rId5">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648666" y="2048456"/>
              <a:ext cx="684562" cy="684560"/>
            </a:xfrm>
            <a:prstGeom prst="rect">
              <a:avLst/>
            </a:prstGeom>
          </p:spPr>
        </p:pic>
      </p:grpSp>
      <p:cxnSp>
        <p:nvCxnSpPr>
          <p:cNvPr id="2" name="Straight Connector 1">
            <a:extLst>
              <a:ext uri="{FF2B5EF4-FFF2-40B4-BE49-F238E27FC236}">
                <a16:creationId xmlns:a16="http://schemas.microsoft.com/office/drawing/2014/main" id="{77E1FF2F-8786-92E8-2748-E27299EAB5B8}"/>
              </a:ext>
              <a:ext uri="{C183D7F6-B498-43B3-948B-1728B52AA6E4}">
                <adec:decorative xmlns:adec="http://schemas.microsoft.com/office/drawing/2017/decorative" val="1"/>
              </a:ext>
            </a:extLst>
          </p:cNvPr>
          <p:cNvCxnSpPr/>
          <p:nvPr/>
        </p:nvCxnSpPr>
        <p:spPr>
          <a:xfrm>
            <a:off x="7230201"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2239A94-E29C-006E-6A91-11F99099BCC3}"/>
              </a:ext>
            </a:extLst>
          </p:cNvPr>
          <p:cNvSpPr txBox="1"/>
          <p:nvPr/>
        </p:nvSpPr>
        <p:spPr>
          <a:xfrm>
            <a:off x="8201050" y="3739251"/>
            <a:ext cx="249683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EC630"/>
                </a:solidFill>
                <a:effectLst/>
                <a:uLnTx/>
                <a:uFillTx/>
                <a:latin typeface="Tw Cen MT" panose="020B0602020104020603" pitchFamily="34" charset="0"/>
                <a:ea typeface="+mn-ea"/>
                <a:cs typeface="+mn-cs"/>
              </a:rPr>
              <a:t>FAMILY INVOVLEMENT</a:t>
            </a:r>
          </a:p>
        </p:txBody>
      </p:sp>
      <p:grpSp>
        <p:nvGrpSpPr>
          <p:cNvPr id="7" name="Group 6">
            <a:extLst>
              <a:ext uri="{FF2B5EF4-FFF2-40B4-BE49-F238E27FC236}">
                <a16:creationId xmlns:a16="http://schemas.microsoft.com/office/drawing/2014/main" id="{B62D600D-FA75-78C4-EC04-80415A80C7DC}"/>
              </a:ext>
              <a:ext uri="{C183D7F6-B498-43B3-948B-1728B52AA6E4}">
                <adec:decorative xmlns:adec="http://schemas.microsoft.com/office/drawing/2017/decorative" val="1"/>
              </a:ext>
            </a:extLst>
          </p:cNvPr>
          <p:cNvGrpSpPr/>
          <p:nvPr/>
        </p:nvGrpSpPr>
        <p:grpSpPr>
          <a:xfrm>
            <a:off x="8811702" y="1705789"/>
            <a:ext cx="1275682" cy="1275682"/>
            <a:chOff x="7353181" y="1755914"/>
            <a:chExt cx="1275682" cy="1275682"/>
          </a:xfrm>
        </p:grpSpPr>
        <p:sp>
          <p:nvSpPr>
            <p:cNvPr id="8" name="Teardrop 7">
              <a:extLst>
                <a:ext uri="{FF2B5EF4-FFF2-40B4-BE49-F238E27FC236}">
                  <a16:creationId xmlns:a16="http://schemas.microsoft.com/office/drawing/2014/main" id="{2A78A393-39A1-F4C5-BBA4-F60AC2BDD589}"/>
                </a:ext>
              </a:extLst>
            </p:cNvPr>
            <p:cNvSpPr/>
            <p:nvPr/>
          </p:nvSpPr>
          <p:spPr>
            <a:xfrm rot="8100000">
              <a:off x="7353181" y="1755914"/>
              <a:ext cx="1275682" cy="1275682"/>
            </a:xfrm>
            <a:prstGeom prst="teardrop">
              <a:avLst>
                <a:gd name="adj" fmla="val 109962"/>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5274F450-F5CC-DE84-FB22-6F30491A6915}"/>
                </a:ext>
              </a:extLst>
            </p:cNvPr>
            <p:cNvSpPr/>
            <p:nvPr/>
          </p:nvSpPr>
          <p:spPr>
            <a:xfrm>
              <a:off x="7547530"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F534615C-E87B-C598-1A81-C31B89EC26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8666" y="2048456"/>
              <a:ext cx="684562" cy="684560"/>
            </a:xfrm>
            <a:prstGeom prst="rect">
              <a:avLst/>
            </a:prstGeom>
          </p:spPr>
        </p:pic>
      </p:grpSp>
      <p:grpSp>
        <p:nvGrpSpPr>
          <p:cNvPr id="11" name="Group 10">
            <a:extLst>
              <a:ext uri="{FF2B5EF4-FFF2-40B4-BE49-F238E27FC236}">
                <a16:creationId xmlns:a16="http://schemas.microsoft.com/office/drawing/2014/main" id="{A2910EB2-B778-96BA-B5F7-5BD5E7FBE0B7}"/>
              </a:ext>
              <a:ext uri="{C183D7F6-B498-43B3-948B-1728B52AA6E4}">
                <adec:decorative xmlns:adec="http://schemas.microsoft.com/office/drawing/2017/decorative" val="1"/>
              </a:ext>
            </a:extLst>
          </p:cNvPr>
          <p:cNvGrpSpPr/>
          <p:nvPr/>
        </p:nvGrpSpPr>
        <p:grpSpPr>
          <a:xfrm>
            <a:off x="9354781" y="3517514"/>
            <a:ext cx="211094" cy="211094"/>
            <a:chOff x="5973250" y="4248152"/>
            <a:chExt cx="211094" cy="211094"/>
          </a:xfrm>
        </p:grpSpPr>
        <p:sp>
          <p:nvSpPr>
            <p:cNvPr id="12" name="Oval 11">
              <a:extLst>
                <a:ext uri="{FF2B5EF4-FFF2-40B4-BE49-F238E27FC236}">
                  <a16:creationId xmlns:a16="http://schemas.microsoft.com/office/drawing/2014/main" id="{60F3949D-274E-86D9-6FF3-988C93CD0387}"/>
                </a:ext>
              </a:extLst>
            </p:cNvPr>
            <p:cNvSpPr/>
            <p:nvPr/>
          </p:nvSpPr>
          <p:spPr>
            <a:xfrm>
              <a:off x="5973250"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78F0F8D1-7783-46AE-3656-1BB6135DF179}"/>
                </a:ext>
              </a:extLst>
            </p:cNvPr>
            <p:cNvSpPr/>
            <p:nvPr/>
          </p:nvSpPr>
          <p:spPr>
            <a:xfrm>
              <a:off x="6003538" y="4278440"/>
              <a:ext cx="150518" cy="150518"/>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8" name="Picture 17">
            <a:extLst>
              <a:ext uri="{FF2B5EF4-FFF2-40B4-BE49-F238E27FC236}">
                <a16:creationId xmlns:a16="http://schemas.microsoft.com/office/drawing/2014/main" id="{30A52482-0E14-0BD1-A9DF-C1DDE9137550}"/>
              </a:ext>
              <a:ext uri="{C183D7F6-B498-43B3-948B-1728B52AA6E4}">
                <adec:decorative xmlns:adec="http://schemas.microsoft.com/office/drawing/2017/decorative" val="1"/>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873555" y="14514"/>
            <a:ext cx="1318445" cy="1440000"/>
          </a:xfrm>
          <a:prstGeom prst="rect">
            <a:avLst/>
          </a:prstGeom>
        </p:spPr>
      </p:pic>
      <p:sp>
        <p:nvSpPr>
          <p:cNvPr id="3" name="Title 3">
            <a:extLst>
              <a:ext uri="{FF2B5EF4-FFF2-40B4-BE49-F238E27FC236}">
                <a16:creationId xmlns:a16="http://schemas.microsoft.com/office/drawing/2014/main" id="{257B7CCC-0AB6-111F-21FB-293449912546}"/>
              </a:ext>
            </a:extLst>
          </p:cNvPr>
          <p:cNvSpPr txBox="1">
            <a:spLocks noGrp="1"/>
          </p:cNvSpPr>
          <p:nvPr>
            <p:ph type="title" idx="4294967295"/>
          </p:nvPr>
        </p:nvSpPr>
        <p:spPr>
          <a:xfrm>
            <a:off x="0" y="-835146"/>
            <a:ext cx="9704832"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How does technology enhance care</a:t>
            </a:r>
          </a:p>
        </p:txBody>
      </p:sp>
    </p:spTree>
    <p:extLst>
      <p:ext uri="{BB962C8B-B14F-4D97-AF65-F5344CB8AC3E}">
        <p14:creationId xmlns:p14="http://schemas.microsoft.com/office/powerpoint/2010/main" val="247532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250" fill="hold"/>
                                        <p:tgtEl>
                                          <p:spTgt spid="38"/>
                                        </p:tgtEl>
                                        <p:attrNameLst>
                                          <p:attrName>ppt_w</p:attrName>
                                        </p:attrNameLst>
                                      </p:cBhvr>
                                      <p:tavLst>
                                        <p:tav tm="0">
                                          <p:val>
                                            <p:fltVal val="0"/>
                                          </p:val>
                                        </p:tav>
                                        <p:tav tm="100000">
                                          <p:val>
                                            <p:strVal val="#ppt_w"/>
                                          </p:val>
                                        </p:tav>
                                      </p:tavLst>
                                    </p:anim>
                                    <p:anim calcmode="lin" valueType="num">
                                      <p:cBhvr>
                                        <p:cTn id="8" dur="250" fill="hold"/>
                                        <p:tgtEl>
                                          <p:spTgt spid="38"/>
                                        </p:tgtEl>
                                        <p:attrNameLst>
                                          <p:attrName>ppt_h</p:attrName>
                                        </p:attrNameLst>
                                      </p:cBhvr>
                                      <p:tavLst>
                                        <p:tav tm="0">
                                          <p:val>
                                            <p:fltVal val="0"/>
                                          </p:val>
                                        </p:tav>
                                        <p:tav tm="100000">
                                          <p:val>
                                            <p:strVal val="#ppt_h"/>
                                          </p:val>
                                        </p:tav>
                                      </p:tavLst>
                                    </p:anim>
                                    <p:animEffect transition="in" filter="fade">
                                      <p:cBhvr>
                                        <p:cTn id="9" dur="250"/>
                                        <p:tgtEl>
                                          <p:spTgt spid="38"/>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250" fill="hold"/>
                                        <p:tgtEl>
                                          <p:spTgt spid="51"/>
                                        </p:tgtEl>
                                        <p:attrNameLst>
                                          <p:attrName>ppt_w</p:attrName>
                                        </p:attrNameLst>
                                      </p:cBhvr>
                                      <p:tavLst>
                                        <p:tav tm="0">
                                          <p:val>
                                            <p:fltVal val="0"/>
                                          </p:val>
                                        </p:tav>
                                        <p:tav tm="100000">
                                          <p:val>
                                            <p:strVal val="#ppt_w"/>
                                          </p:val>
                                        </p:tav>
                                      </p:tavLst>
                                    </p:anim>
                                    <p:anim calcmode="lin" valueType="num">
                                      <p:cBhvr>
                                        <p:cTn id="14" dur="250" fill="hold"/>
                                        <p:tgtEl>
                                          <p:spTgt spid="51"/>
                                        </p:tgtEl>
                                        <p:attrNameLst>
                                          <p:attrName>ppt_h</p:attrName>
                                        </p:attrNameLst>
                                      </p:cBhvr>
                                      <p:tavLst>
                                        <p:tav tm="0">
                                          <p:val>
                                            <p:fltVal val="0"/>
                                          </p:val>
                                        </p:tav>
                                        <p:tav tm="100000">
                                          <p:val>
                                            <p:strVal val="#ppt_h"/>
                                          </p:val>
                                        </p:tav>
                                      </p:tavLst>
                                    </p:anim>
                                    <p:animEffect transition="in" filter="fade">
                                      <p:cBhvr>
                                        <p:cTn id="15" dur="250"/>
                                        <p:tgtEl>
                                          <p:spTgt spid="51"/>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p:cTn id="19" dur="250" fill="hold"/>
                                        <p:tgtEl>
                                          <p:spTgt spid="60"/>
                                        </p:tgtEl>
                                        <p:attrNameLst>
                                          <p:attrName>ppt_w</p:attrName>
                                        </p:attrNameLst>
                                      </p:cBhvr>
                                      <p:tavLst>
                                        <p:tav tm="0">
                                          <p:val>
                                            <p:fltVal val="0"/>
                                          </p:val>
                                        </p:tav>
                                        <p:tav tm="100000">
                                          <p:val>
                                            <p:strVal val="#ppt_w"/>
                                          </p:val>
                                        </p:tav>
                                      </p:tavLst>
                                    </p:anim>
                                    <p:anim calcmode="lin" valueType="num">
                                      <p:cBhvr>
                                        <p:cTn id="20" dur="250" fill="hold"/>
                                        <p:tgtEl>
                                          <p:spTgt spid="60"/>
                                        </p:tgtEl>
                                        <p:attrNameLst>
                                          <p:attrName>ppt_h</p:attrName>
                                        </p:attrNameLst>
                                      </p:cBhvr>
                                      <p:tavLst>
                                        <p:tav tm="0">
                                          <p:val>
                                            <p:fltVal val="0"/>
                                          </p:val>
                                        </p:tav>
                                        <p:tav tm="100000">
                                          <p:val>
                                            <p:strVal val="#ppt_h"/>
                                          </p:val>
                                        </p:tav>
                                      </p:tavLst>
                                    </p:anim>
                                    <p:animEffect transition="in" filter="fade">
                                      <p:cBhvr>
                                        <p:cTn id="21" dur="250"/>
                                        <p:tgtEl>
                                          <p:spTgt spid="60"/>
                                        </p:tgtEl>
                                      </p:cBhvr>
                                    </p:animEffect>
                                  </p:childTnLst>
                                </p:cTn>
                              </p:par>
                            </p:childTnLst>
                          </p:cTn>
                        </p:par>
                        <p:par>
                          <p:cTn id="22" fill="hold">
                            <p:stCondLst>
                              <p:cond delay="750"/>
                            </p:stCondLst>
                            <p:childTnLst>
                              <p:par>
                                <p:cTn id="23" presetID="22" presetClass="entr" presetSubtype="8" fill="hold" nodeType="afterEffect">
                                  <p:stCondLst>
                                    <p:cond delay="25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250" fill="hold"/>
                                        <p:tgtEl>
                                          <p:spTgt spid="42"/>
                                        </p:tgtEl>
                                        <p:attrNameLst>
                                          <p:attrName>ppt_w</p:attrName>
                                        </p:attrNameLst>
                                      </p:cBhvr>
                                      <p:tavLst>
                                        <p:tav tm="0">
                                          <p:val>
                                            <p:fltVal val="0"/>
                                          </p:val>
                                        </p:tav>
                                        <p:tav tm="100000">
                                          <p:val>
                                            <p:strVal val="#ppt_w"/>
                                          </p:val>
                                        </p:tav>
                                      </p:tavLst>
                                    </p:anim>
                                    <p:anim calcmode="lin" valueType="num">
                                      <p:cBhvr>
                                        <p:cTn id="31" dur="250" fill="hold"/>
                                        <p:tgtEl>
                                          <p:spTgt spid="42"/>
                                        </p:tgtEl>
                                        <p:attrNameLst>
                                          <p:attrName>ppt_h</p:attrName>
                                        </p:attrNameLst>
                                      </p:cBhvr>
                                      <p:tavLst>
                                        <p:tav tm="0">
                                          <p:val>
                                            <p:fltVal val="0"/>
                                          </p:val>
                                        </p:tav>
                                        <p:tav tm="100000">
                                          <p:val>
                                            <p:strVal val="#ppt_h"/>
                                          </p:val>
                                        </p:tav>
                                      </p:tavLst>
                                    </p:anim>
                                    <p:animEffect transition="in" filter="fade">
                                      <p:cBhvr>
                                        <p:cTn id="32" dur="250"/>
                                        <p:tgtEl>
                                          <p:spTgt spid="42"/>
                                        </p:tgtEl>
                                      </p:cBhvr>
                                    </p:animEffect>
                                  </p:childTnLst>
                                </p:cTn>
                              </p:par>
                              <p:par>
                                <p:cTn id="33" presetID="53" presetClass="entr" presetSubtype="16"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250" fill="hold"/>
                                        <p:tgtEl>
                                          <p:spTgt spid="55"/>
                                        </p:tgtEl>
                                        <p:attrNameLst>
                                          <p:attrName>ppt_w</p:attrName>
                                        </p:attrNameLst>
                                      </p:cBhvr>
                                      <p:tavLst>
                                        <p:tav tm="0">
                                          <p:val>
                                            <p:fltVal val="0"/>
                                          </p:val>
                                        </p:tav>
                                        <p:tav tm="100000">
                                          <p:val>
                                            <p:strVal val="#ppt_w"/>
                                          </p:val>
                                        </p:tav>
                                      </p:tavLst>
                                    </p:anim>
                                    <p:anim calcmode="lin" valueType="num">
                                      <p:cBhvr>
                                        <p:cTn id="42" dur="250" fill="hold"/>
                                        <p:tgtEl>
                                          <p:spTgt spid="55"/>
                                        </p:tgtEl>
                                        <p:attrNameLst>
                                          <p:attrName>ppt_h</p:attrName>
                                        </p:attrNameLst>
                                      </p:cBhvr>
                                      <p:tavLst>
                                        <p:tav tm="0">
                                          <p:val>
                                            <p:fltVal val="0"/>
                                          </p:val>
                                        </p:tav>
                                        <p:tav tm="100000">
                                          <p:val>
                                            <p:strVal val="#ppt_h"/>
                                          </p:val>
                                        </p:tav>
                                      </p:tavLst>
                                    </p:anim>
                                    <p:animEffect transition="in" filter="fade">
                                      <p:cBhvr>
                                        <p:cTn id="43" dur="250"/>
                                        <p:tgtEl>
                                          <p:spTgt spid="55"/>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250" fill="hold"/>
                                        <p:tgtEl>
                                          <p:spTgt spid="45"/>
                                        </p:tgtEl>
                                        <p:attrNameLst>
                                          <p:attrName>ppt_w</p:attrName>
                                        </p:attrNameLst>
                                      </p:cBhvr>
                                      <p:tavLst>
                                        <p:tav tm="0">
                                          <p:val>
                                            <p:fltVal val="0"/>
                                          </p:val>
                                        </p:tav>
                                        <p:tav tm="100000">
                                          <p:val>
                                            <p:strVal val="#ppt_w"/>
                                          </p:val>
                                        </p:tav>
                                      </p:tavLst>
                                    </p:anim>
                                    <p:anim calcmode="lin" valueType="num">
                                      <p:cBhvr>
                                        <p:cTn id="53" dur="250" fill="hold"/>
                                        <p:tgtEl>
                                          <p:spTgt spid="45"/>
                                        </p:tgtEl>
                                        <p:attrNameLst>
                                          <p:attrName>ppt_h</p:attrName>
                                        </p:attrNameLst>
                                      </p:cBhvr>
                                      <p:tavLst>
                                        <p:tav tm="0">
                                          <p:val>
                                            <p:fltVal val="0"/>
                                          </p:val>
                                        </p:tav>
                                        <p:tav tm="100000">
                                          <p:val>
                                            <p:strVal val="#ppt_h"/>
                                          </p:val>
                                        </p:tav>
                                      </p:tavLst>
                                    </p:anim>
                                    <p:animEffect transition="in" filter="fade">
                                      <p:cBhvr>
                                        <p:cTn id="54" dur="250"/>
                                        <p:tgtEl>
                                          <p:spTgt spid="45"/>
                                        </p:tgtEl>
                                      </p:cBhvr>
                                    </p:animEffect>
                                  </p:childTnLst>
                                </p:cTn>
                              </p:par>
                            </p:childTnLst>
                          </p:cTn>
                        </p:par>
                        <p:par>
                          <p:cTn id="55" fill="hold">
                            <p:stCondLst>
                              <p:cond delay="250"/>
                            </p:stCondLst>
                            <p:childTnLst>
                              <p:par>
                                <p:cTn id="56" presetID="5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250" fill="hold"/>
                                        <p:tgtEl>
                                          <p:spTgt spid="59"/>
                                        </p:tgtEl>
                                        <p:attrNameLst>
                                          <p:attrName>ppt_w</p:attrName>
                                        </p:attrNameLst>
                                      </p:cBhvr>
                                      <p:tavLst>
                                        <p:tav tm="0">
                                          <p:val>
                                            <p:fltVal val="0"/>
                                          </p:val>
                                        </p:tav>
                                        <p:tav tm="100000">
                                          <p:val>
                                            <p:strVal val="#ppt_w"/>
                                          </p:val>
                                        </p:tav>
                                      </p:tavLst>
                                    </p:anim>
                                    <p:anim calcmode="lin" valueType="num">
                                      <p:cBhvr>
                                        <p:cTn id="59" dur="250" fill="hold"/>
                                        <p:tgtEl>
                                          <p:spTgt spid="59"/>
                                        </p:tgtEl>
                                        <p:attrNameLst>
                                          <p:attrName>ppt_h</p:attrName>
                                        </p:attrNameLst>
                                      </p:cBhvr>
                                      <p:tavLst>
                                        <p:tav tm="0">
                                          <p:val>
                                            <p:fltVal val="0"/>
                                          </p:val>
                                        </p:tav>
                                        <p:tav tm="100000">
                                          <p:val>
                                            <p:strVal val="#ppt_h"/>
                                          </p:val>
                                        </p:tav>
                                      </p:tavLst>
                                    </p:anim>
                                    <p:animEffect transition="in" filter="fade">
                                      <p:cBhvr>
                                        <p:cTn id="60" dur="250"/>
                                        <p:tgtEl>
                                          <p:spTgt spid="59"/>
                                        </p:tgtEl>
                                      </p:cBhvr>
                                    </p:animEffect>
                                  </p:childTnLst>
                                </p:cTn>
                              </p:par>
                            </p:childTnLst>
                          </p:cTn>
                        </p:par>
                        <p:par>
                          <p:cTn id="61" fill="hold">
                            <p:stCondLst>
                              <p:cond delay="500"/>
                            </p:stCondLst>
                            <p:childTnLst>
                              <p:par>
                                <p:cTn id="62" presetID="53" presetClass="entr" presetSubtype="16"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p:cTn id="64" dur="250" fill="hold"/>
                                        <p:tgtEl>
                                          <p:spTgt spid="68"/>
                                        </p:tgtEl>
                                        <p:attrNameLst>
                                          <p:attrName>ppt_w</p:attrName>
                                        </p:attrNameLst>
                                      </p:cBhvr>
                                      <p:tavLst>
                                        <p:tav tm="0">
                                          <p:val>
                                            <p:fltVal val="0"/>
                                          </p:val>
                                        </p:tav>
                                        <p:tav tm="100000">
                                          <p:val>
                                            <p:strVal val="#ppt_w"/>
                                          </p:val>
                                        </p:tav>
                                      </p:tavLst>
                                    </p:anim>
                                    <p:anim calcmode="lin" valueType="num">
                                      <p:cBhvr>
                                        <p:cTn id="65" dur="250" fill="hold"/>
                                        <p:tgtEl>
                                          <p:spTgt spid="68"/>
                                        </p:tgtEl>
                                        <p:attrNameLst>
                                          <p:attrName>ppt_h</p:attrName>
                                        </p:attrNameLst>
                                      </p:cBhvr>
                                      <p:tavLst>
                                        <p:tav tm="0">
                                          <p:val>
                                            <p:fltVal val="0"/>
                                          </p:val>
                                        </p:tav>
                                        <p:tav tm="100000">
                                          <p:val>
                                            <p:strVal val="#ppt_h"/>
                                          </p:val>
                                        </p:tav>
                                      </p:tavLst>
                                    </p:anim>
                                    <p:animEffect transition="in" filter="fade">
                                      <p:cBhvr>
                                        <p:cTn id="66" dur="250"/>
                                        <p:tgtEl>
                                          <p:spTgt spid="68"/>
                                        </p:tgtEl>
                                      </p:cBhvr>
                                    </p:animEffect>
                                  </p:childTnLst>
                                </p:cTn>
                              </p:par>
                            </p:childTnLst>
                          </p:cTn>
                        </p:par>
                        <p:par>
                          <p:cTn id="67" fill="hold">
                            <p:stCondLst>
                              <p:cond delay="750"/>
                            </p:stCondLst>
                            <p:childTnLst>
                              <p:par>
                                <p:cTn id="68" presetID="22" presetClass="entr" presetSubtype="8" fill="hold" nodeType="afterEffect">
                                  <p:stCondLst>
                                    <p:cond delay="250"/>
                                  </p:stCondLst>
                                  <p:childTnLst>
                                    <p:set>
                                      <p:cBhvr>
                                        <p:cTn id="69" dur="1" fill="hold">
                                          <p:stCondLst>
                                            <p:cond delay="0"/>
                                          </p:stCondLst>
                                        </p:cTn>
                                        <p:tgtEl>
                                          <p:spTgt spid="2"/>
                                        </p:tgtEl>
                                        <p:attrNameLst>
                                          <p:attrName>style.visibility</p:attrName>
                                        </p:attrNameLst>
                                      </p:cBhvr>
                                      <p:to>
                                        <p:strVal val="visible"/>
                                      </p:to>
                                    </p:set>
                                    <p:animEffect transition="in" filter="wipe(left)">
                                      <p:cBhvr>
                                        <p:cTn id="70" dur="500"/>
                                        <p:tgtEl>
                                          <p:spTgt spid="2"/>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p:cTn id="75" dur="250" fill="hold"/>
                                        <p:tgtEl>
                                          <p:spTgt spid="6"/>
                                        </p:tgtEl>
                                        <p:attrNameLst>
                                          <p:attrName>ppt_w</p:attrName>
                                        </p:attrNameLst>
                                      </p:cBhvr>
                                      <p:tavLst>
                                        <p:tav tm="0">
                                          <p:val>
                                            <p:fltVal val="0"/>
                                          </p:val>
                                        </p:tav>
                                        <p:tav tm="100000">
                                          <p:val>
                                            <p:strVal val="#ppt_w"/>
                                          </p:val>
                                        </p:tav>
                                      </p:tavLst>
                                    </p:anim>
                                    <p:anim calcmode="lin" valueType="num">
                                      <p:cBhvr>
                                        <p:cTn id="76" dur="250" fill="hold"/>
                                        <p:tgtEl>
                                          <p:spTgt spid="6"/>
                                        </p:tgtEl>
                                        <p:attrNameLst>
                                          <p:attrName>ppt_h</p:attrName>
                                        </p:attrNameLst>
                                      </p:cBhvr>
                                      <p:tavLst>
                                        <p:tav tm="0">
                                          <p:val>
                                            <p:fltVal val="0"/>
                                          </p:val>
                                        </p:tav>
                                        <p:tav tm="100000">
                                          <p:val>
                                            <p:strVal val="#ppt_h"/>
                                          </p:val>
                                        </p:tav>
                                      </p:tavLst>
                                    </p:anim>
                                    <p:animEffect transition="in" filter="fade">
                                      <p:cBhvr>
                                        <p:cTn id="77" dur="250"/>
                                        <p:tgtEl>
                                          <p:spTgt spid="6"/>
                                        </p:tgtEl>
                                      </p:cBhvr>
                                    </p:animEffect>
                                  </p:childTnLst>
                                </p:cTn>
                              </p:par>
                            </p:childTnLst>
                          </p:cTn>
                        </p:par>
                        <p:par>
                          <p:cTn id="78" fill="hold">
                            <p:stCondLst>
                              <p:cond delay="250"/>
                            </p:stCondLst>
                            <p:childTnLst>
                              <p:par>
                                <p:cTn id="79" presetID="53" presetClass="entr" presetSubtype="16"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250" fill="hold"/>
                                        <p:tgtEl>
                                          <p:spTgt spid="7"/>
                                        </p:tgtEl>
                                        <p:attrNameLst>
                                          <p:attrName>ppt_w</p:attrName>
                                        </p:attrNameLst>
                                      </p:cBhvr>
                                      <p:tavLst>
                                        <p:tav tm="0">
                                          <p:val>
                                            <p:fltVal val="0"/>
                                          </p:val>
                                        </p:tav>
                                        <p:tav tm="100000">
                                          <p:val>
                                            <p:strVal val="#ppt_w"/>
                                          </p:val>
                                        </p:tav>
                                      </p:tavLst>
                                    </p:anim>
                                    <p:anim calcmode="lin" valueType="num">
                                      <p:cBhvr>
                                        <p:cTn id="82" dur="250" fill="hold"/>
                                        <p:tgtEl>
                                          <p:spTgt spid="7"/>
                                        </p:tgtEl>
                                        <p:attrNameLst>
                                          <p:attrName>ppt_h</p:attrName>
                                        </p:attrNameLst>
                                      </p:cBhvr>
                                      <p:tavLst>
                                        <p:tav tm="0">
                                          <p:val>
                                            <p:fltVal val="0"/>
                                          </p:val>
                                        </p:tav>
                                        <p:tav tm="100000">
                                          <p:val>
                                            <p:strVal val="#ppt_h"/>
                                          </p:val>
                                        </p:tav>
                                      </p:tavLst>
                                    </p:anim>
                                    <p:animEffect transition="in" filter="fade">
                                      <p:cBhvr>
                                        <p:cTn id="83" dur="250"/>
                                        <p:tgtEl>
                                          <p:spTgt spid="7"/>
                                        </p:tgtEl>
                                      </p:cBhvr>
                                    </p:animEffect>
                                  </p:childTnLst>
                                </p:cTn>
                              </p:par>
                            </p:childTnLst>
                          </p:cTn>
                        </p:par>
                        <p:par>
                          <p:cTn id="84" fill="hold">
                            <p:stCondLst>
                              <p:cond delay="500"/>
                            </p:stCondLst>
                            <p:childTnLst>
                              <p:par>
                                <p:cTn id="85" presetID="53" presetClass="entr" presetSubtype="16"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250" fill="hold"/>
                                        <p:tgtEl>
                                          <p:spTgt spid="11"/>
                                        </p:tgtEl>
                                        <p:attrNameLst>
                                          <p:attrName>ppt_w</p:attrName>
                                        </p:attrNameLst>
                                      </p:cBhvr>
                                      <p:tavLst>
                                        <p:tav tm="0">
                                          <p:val>
                                            <p:fltVal val="0"/>
                                          </p:val>
                                        </p:tav>
                                        <p:tav tm="100000">
                                          <p:val>
                                            <p:strVal val="#ppt_w"/>
                                          </p:val>
                                        </p:tav>
                                      </p:tavLst>
                                    </p:anim>
                                    <p:anim calcmode="lin" valueType="num">
                                      <p:cBhvr>
                                        <p:cTn id="88" dur="250" fill="hold"/>
                                        <p:tgtEl>
                                          <p:spTgt spid="11"/>
                                        </p:tgtEl>
                                        <p:attrNameLst>
                                          <p:attrName>ppt_h</p:attrName>
                                        </p:attrNameLst>
                                      </p:cBhvr>
                                      <p:tavLst>
                                        <p:tav tm="0">
                                          <p:val>
                                            <p:fltVal val="0"/>
                                          </p:val>
                                        </p:tav>
                                        <p:tav tm="100000">
                                          <p:val>
                                            <p:strVal val="#ppt_h"/>
                                          </p:val>
                                        </p:tav>
                                      </p:tavLst>
                                    </p:anim>
                                    <p:animEffect transition="in" filter="fade">
                                      <p:cBhvr>
                                        <p:cTn id="8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2CB42C-EBF2-4181-9E4D-E144FCE4B0A8}"/>
              </a:ext>
            </a:extLst>
          </p:cNvPr>
          <p:cNvSpPr txBox="1">
            <a:spLocks noGrp="1"/>
          </p:cNvSpPr>
          <p:nvPr>
            <p:ph type="title" idx="4294967295"/>
          </p:nvPr>
        </p:nvSpPr>
        <p:spPr>
          <a:xfrm>
            <a:off x="0" y="1338291"/>
            <a:ext cx="12192000" cy="212365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What’s next for digital </a:t>
            </a:r>
            <a:b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br>
            <a: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technology in care</a:t>
            </a:r>
            <a:endParaRPr kumimoji="0" lang="en-US"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sp>
        <p:nvSpPr>
          <p:cNvPr id="6" name="Oval 5">
            <a:extLst>
              <a:ext uri="{FF2B5EF4-FFF2-40B4-BE49-F238E27FC236}">
                <a16:creationId xmlns:a16="http://schemas.microsoft.com/office/drawing/2014/main" id="{C37E6D5B-B3E9-4894-9C23-739E88C5A89A}"/>
              </a:ext>
              <a:ext uri="{C183D7F6-B498-43B3-948B-1728B52AA6E4}">
                <adec:decorative xmlns:adec="http://schemas.microsoft.com/office/drawing/2017/decorative" val="1"/>
              </a:ext>
            </a:extLst>
          </p:cNvPr>
          <p:cNvSpPr/>
          <p:nvPr/>
        </p:nvSpPr>
        <p:spPr>
          <a:xfrm>
            <a:off x="4538969" y="3461949"/>
            <a:ext cx="451824" cy="451824"/>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6">
            <a:extLst>
              <a:ext uri="{FF2B5EF4-FFF2-40B4-BE49-F238E27FC236}">
                <a16:creationId xmlns:a16="http://schemas.microsoft.com/office/drawing/2014/main" id="{B90FCDAE-5079-4E52-863A-39643F6DC0EB}"/>
              </a:ext>
              <a:ext uri="{C183D7F6-B498-43B3-948B-1728B52AA6E4}">
                <adec:decorative xmlns:adec="http://schemas.microsoft.com/office/drawing/2017/decorative" val="1"/>
              </a:ext>
            </a:extLst>
          </p:cNvPr>
          <p:cNvSpPr/>
          <p:nvPr/>
        </p:nvSpPr>
        <p:spPr>
          <a:xfrm>
            <a:off x="5276949" y="3461949"/>
            <a:ext cx="451824" cy="45182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776E6B2E-83AE-4416-8164-F0DEDAA55877}"/>
              </a:ext>
              <a:ext uri="{C183D7F6-B498-43B3-948B-1728B52AA6E4}">
                <adec:decorative xmlns:adec="http://schemas.microsoft.com/office/drawing/2017/decorative" val="1"/>
              </a:ext>
            </a:extLst>
          </p:cNvPr>
          <p:cNvSpPr/>
          <p:nvPr/>
        </p:nvSpPr>
        <p:spPr>
          <a:xfrm>
            <a:off x="6915051" y="3461949"/>
            <a:ext cx="451824" cy="451824"/>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EFA8D9CF-D909-4A56-8F1E-312A551CCD85}"/>
              </a:ext>
              <a:ext uri="{C183D7F6-B498-43B3-948B-1728B52AA6E4}">
                <adec:decorative xmlns:adec="http://schemas.microsoft.com/office/drawing/2017/decorative" val="1"/>
              </a:ext>
            </a:extLst>
          </p:cNvPr>
          <p:cNvSpPr/>
          <p:nvPr/>
        </p:nvSpPr>
        <p:spPr>
          <a:xfrm>
            <a:off x="6096000" y="3461949"/>
            <a:ext cx="451824" cy="451824"/>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482149FD-5C7C-0B0F-A5C9-837383F56516}"/>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873555" y="14514"/>
            <a:ext cx="1318445" cy="1440000"/>
          </a:xfrm>
          <a:prstGeom prst="rect">
            <a:avLst/>
          </a:prstGeom>
        </p:spPr>
      </p:pic>
    </p:spTree>
    <p:extLst>
      <p:ext uri="{BB962C8B-B14F-4D97-AF65-F5344CB8AC3E}">
        <p14:creationId xmlns:p14="http://schemas.microsoft.com/office/powerpoint/2010/main" val="1479374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id="{DBB365B6-43C3-4DE6-843D-D9BD190AD8EB}"/>
              </a:ext>
              <a:ext uri="{C183D7F6-B498-43B3-948B-1728B52AA6E4}">
                <adec:decorative xmlns:adec="http://schemas.microsoft.com/office/drawing/2017/decorative" val="1"/>
              </a:ext>
            </a:extLst>
          </p:cNvPr>
          <p:cNvCxnSpPr/>
          <p:nvPr/>
        </p:nvCxnSpPr>
        <p:spPr>
          <a:xfrm>
            <a:off x="2357901"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F4ED2619-FB4E-4744-80CA-850CE814B9A0}"/>
              </a:ext>
              <a:ext uri="{C183D7F6-B498-43B3-948B-1728B52AA6E4}">
                <adec:decorative xmlns:adec="http://schemas.microsoft.com/office/drawing/2017/decorative" val="1"/>
              </a:ext>
            </a:extLst>
          </p:cNvPr>
          <p:cNvGrpSpPr/>
          <p:nvPr/>
        </p:nvGrpSpPr>
        <p:grpSpPr>
          <a:xfrm>
            <a:off x="2039933" y="3487226"/>
            <a:ext cx="211094" cy="211094"/>
            <a:chOff x="1677812" y="4248152"/>
            <a:chExt cx="211094" cy="211094"/>
          </a:xfrm>
        </p:grpSpPr>
        <p:sp>
          <p:nvSpPr>
            <p:cNvPr id="39" name="Oval 38">
              <a:extLst>
                <a:ext uri="{FF2B5EF4-FFF2-40B4-BE49-F238E27FC236}">
                  <a16:creationId xmlns:a16="http://schemas.microsoft.com/office/drawing/2014/main" id="{A8D127EB-1E25-4885-9582-99C5618F2AF7}"/>
                </a:ext>
              </a:extLst>
            </p:cNvPr>
            <p:cNvSpPr/>
            <p:nvPr/>
          </p:nvSpPr>
          <p:spPr>
            <a:xfrm>
              <a:off x="1677812"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2832D986-AC1D-4645-8DF4-FFEC5B85EFBE}"/>
                </a:ext>
              </a:extLst>
            </p:cNvPr>
            <p:cNvSpPr/>
            <p:nvPr/>
          </p:nvSpPr>
          <p:spPr>
            <a:xfrm>
              <a:off x="1708100" y="4278440"/>
              <a:ext cx="150518" cy="150518"/>
            </a:xfrm>
            <a:prstGeom prst="ellipse">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41" name="Straight Connector 40">
            <a:extLst>
              <a:ext uri="{FF2B5EF4-FFF2-40B4-BE49-F238E27FC236}">
                <a16:creationId xmlns:a16="http://schemas.microsoft.com/office/drawing/2014/main" id="{B8857015-8C14-4834-ADF5-3ED0356AF43F}"/>
              </a:ext>
              <a:ext uri="{C183D7F6-B498-43B3-948B-1728B52AA6E4}">
                <adec:decorative xmlns:adec="http://schemas.microsoft.com/office/drawing/2017/decorative" val="1"/>
              </a:ext>
            </a:extLst>
          </p:cNvPr>
          <p:cNvCxnSpPr/>
          <p:nvPr/>
        </p:nvCxnSpPr>
        <p:spPr>
          <a:xfrm>
            <a:off x="4875796"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4D9DF94B-8AE8-473C-A27F-4E3521F5F1EE}"/>
              </a:ext>
              <a:ext uri="{C183D7F6-B498-43B3-948B-1728B52AA6E4}">
                <adec:decorative xmlns:adec="http://schemas.microsoft.com/office/drawing/2017/decorative" val="1"/>
              </a:ext>
            </a:extLst>
          </p:cNvPr>
          <p:cNvGrpSpPr/>
          <p:nvPr/>
        </p:nvGrpSpPr>
        <p:grpSpPr>
          <a:xfrm>
            <a:off x="4498885" y="3487226"/>
            <a:ext cx="211094" cy="211094"/>
            <a:chOff x="3855819" y="4248152"/>
            <a:chExt cx="211094" cy="211094"/>
          </a:xfrm>
        </p:grpSpPr>
        <p:sp>
          <p:nvSpPr>
            <p:cNvPr id="43" name="Oval 42">
              <a:extLst>
                <a:ext uri="{FF2B5EF4-FFF2-40B4-BE49-F238E27FC236}">
                  <a16:creationId xmlns:a16="http://schemas.microsoft.com/office/drawing/2014/main" id="{E8C68062-C800-4297-9977-926658657E97}"/>
                </a:ext>
              </a:extLst>
            </p:cNvPr>
            <p:cNvSpPr/>
            <p:nvPr/>
          </p:nvSpPr>
          <p:spPr>
            <a:xfrm>
              <a:off x="3855819"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3C07B6AD-D0E2-4E20-876B-80FB39FCC130}"/>
                </a:ext>
              </a:extLst>
            </p:cNvPr>
            <p:cNvSpPr/>
            <p:nvPr/>
          </p:nvSpPr>
          <p:spPr>
            <a:xfrm>
              <a:off x="3886107" y="4278440"/>
              <a:ext cx="150518" cy="150518"/>
            </a:xfrm>
            <a:prstGeom prst="ellipse">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5" name="Group 44">
            <a:extLst>
              <a:ext uri="{FF2B5EF4-FFF2-40B4-BE49-F238E27FC236}">
                <a16:creationId xmlns:a16="http://schemas.microsoft.com/office/drawing/2014/main" id="{458D0B34-5E7E-4FDF-8157-D26FC3520F7A}"/>
              </a:ext>
              <a:ext uri="{C183D7F6-B498-43B3-948B-1728B52AA6E4}">
                <adec:decorative xmlns:adec="http://schemas.microsoft.com/office/drawing/2017/decorative" val="1"/>
              </a:ext>
            </a:extLst>
          </p:cNvPr>
          <p:cNvGrpSpPr/>
          <p:nvPr/>
        </p:nvGrpSpPr>
        <p:grpSpPr>
          <a:xfrm>
            <a:off x="6946384" y="3467581"/>
            <a:ext cx="211094" cy="211094"/>
            <a:chOff x="5973250" y="4248152"/>
            <a:chExt cx="211094" cy="211094"/>
          </a:xfrm>
        </p:grpSpPr>
        <p:sp>
          <p:nvSpPr>
            <p:cNvPr id="46" name="Oval 45">
              <a:extLst>
                <a:ext uri="{FF2B5EF4-FFF2-40B4-BE49-F238E27FC236}">
                  <a16:creationId xmlns:a16="http://schemas.microsoft.com/office/drawing/2014/main" id="{89110154-B239-41C7-B1E3-F5864B1F15BC}"/>
                </a:ext>
              </a:extLst>
            </p:cNvPr>
            <p:cNvSpPr/>
            <p:nvPr/>
          </p:nvSpPr>
          <p:spPr>
            <a:xfrm>
              <a:off x="5973250"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46">
              <a:extLst>
                <a:ext uri="{FF2B5EF4-FFF2-40B4-BE49-F238E27FC236}">
                  <a16:creationId xmlns:a16="http://schemas.microsoft.com/office/drawing/2014/main" id="{8ADB50F0-F24E-4FA7-A567-D7A18A824B29}"/>
                </a:ext>
              </a:extLst>
            </p:cNvPr>
            <p:cNvSpPr/>
            <p:nvPr/>
          </p:nvSpPr>
          <p:spPr>
            <a:xfrm>
              <a:off x="6003538" y="4278440"/>
              <a:ext cx="150518" cy="150518"/>
            </a:xfrm>
            <a:prstGeom prst="ellipse">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4E146A83-5DB9-4383-ADEE-113AAB6D901B}"/>
              </a:ext>
            </a:extLst>
          </p:cNvPr>
          <p:cNvSpPr txBox="1"/>
          <p:nvPr/>
        </p:nvSpPr>
        <p:spPr>
          <a:xfrm>
            <a:off x="995547" y="3678675"/>
            <a:ext cx="2329875"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WEARABLE TECHNOLOGY </a:t>
            </a:r>
          </a:p>
        </p:txBody>
      </p:sp>
      <p:sp>
        <p:nvSpPr>
          <p:cNvPr id="55" name="TextBox 54">
            <a:extLst>
              <a:ext uri="{FF2B5EF4-FFF2-40B4-BE49-F238E27FC236}">
                <a16:creationId xmlns:a16="http://schemas.microsoft.com/office/drawing/2014/main" id="{AE210F32-395F-49C6-B1E4-C74E9B68D9B3}"/>
              </a:ext>
            </a:extLst>
          </p:cNvPr>
          <p:cNvSpPr txBox="1"/>
          <p:nvPr/>
        </p:nvSpPr>
        <p:spPr>
          <a:xfrm>
            <a:off x="3386606" y="3678675"/>
            <a:ext cx="249683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8FAADC"/>
                </a:solidFill>
                <a:effectLst/>
                <a:uLnTx/>
                <a:uFillTx/>
                <a:latin typeface="Tw Cen MT" panose="020B0602020104020603" pitchFamily="34" charset="0"/>
                <a:ea typeface="+mn-ea"/>
                <a:cs typeface="+mn-cs"/>
              </a:rPr>
              <a:t>SMART HOME TECH</a:t>
            </a:r>
          </a:p>
        </p:txBody>
      </p:sp>
      <p:sp>
        <p:nvSpPr>
          <p:cNvPr id="59" name="TextBox 58">
            <a:extLst>
              <a:ext uri="{FF2B5EF4-FFF2-40B4-BE49-F238E27FC236}">
                <a16:creationId xmlns:a16="http://schemas.microsoft.com/office/drawing/2014/main" id="{D7176C20-781A-4B3A-B456-7D1FB4467DF2}"/>
              </a:ext>
            </a:extLst>
          </p:cNvPr>
          <p:cNvSpPr txBox="1"/>
          <p:nvPr/>
        </p:nvSpPr>
        <p:spPr>
          <a:xfrm>
            <a:off x="5913730" y="3659030"/>
            <a:ext cx="249683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D7373"/>
                </a:solidFill>
                <a:effectLst/>
                <a:uLnTx/>
                <a:uFillTx/>
                <a:latin typeface="Tw Cen MT" panose="020B0602020104020603" pitchFamily="34" charset="0"/>
                <a:ea typeface="+mn-ea"/>
                <a:cs typeface="+mn-cs"/>
              </a:rPr>
              <a:t>CCTV</a:t>
            </a:r>
          </a:p>
        </p:txBody>
      </p:sp>
      <p:grpSp>
        <p:nvGrpSpPr>
          <p:cNvPr id="60" name="Group 59">
            <a:extLst>
              <a:ext uri="{FF2B5EF4-FFF2-40B4-BE49-F238E27FC236}">
                <a16:creationId xmlns:a16="http://schemas.microsoft.com/office/drawing/2014/main" id="{E3A084E9-5DAF-4B12-A774-003E52126BE5}"/>
              </a:ext>
              <a:ext uri="{C183D7F6-B498-43B3-948B-1728B52AA6E4}">
                <adec:decorative xmlns:adec="http://schemas.microsoft.com/office/drawing/2017/decorative" val="1"/>
              </a:ext>
            </a:extLst>
          </p:cNvPr>
          <p:cNvGrpSpPr/>
          <p:nvPr/>
        </p:nvGrpSpPr>
        <p:grpSpPr>
          <a:xfrm>
            <a:off x="1502231" y="1725434"/>
            <a:ext cx="1275682" cy="1275682"/>
            <a:chOff x="3063120" y="1755914"/>
            <a:chExt cx="1275682" cy="1275682"/>
          </a:xfrm>
        </p:grpSpPr>
        <p:sp>
          <p:nvSpPr>
            <p:cNvPr id="61" name="Teardrop 60">
              <a:extLst>
                <a:ext uri="{FF2B5EF4-FFF2-40B4-BE49-F238E27FC236}">
                  <a16:creationId xmlns:a16="http://schemas.microsoft.com/office/drawing/2014/main" id="{D73C6296-6AED-4D46-834C-6DA3690FB7BE}"/>
                </a:ext>
              </a:extLst>
            </p:cNvPr>
            <p:cNvSpPr/>
            <p:nvPr/>
          </p:nvSpPr>
          <p:spPr>
            <a:xfrm rot="8100000">
              <a:off x="3063120" y="1755914"/>
              <a:ext cx="1275682" cy="1275682"/>
            </a:xfrm>
            <a:prstGeom prst="teardrop">
              <a:avLst>
                <a:gd name="adj" fmla="val 109962"/>
              </a:avLst>
            </a:prstGeom>
            <a:solidFill>
              <a:srgbClr val="FF5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Oval 61">
              <a:extLst>
                <a:ext uri="{FF2B5EF4-FFF2-40B4-BE49-F238E27FC236}">
                  <a16:creationId xmlns:a16="http://schemas.microsoft.com/office/drawing/2014/main" id="{99400693-A758-499E-B4DB-E42B43C986B2}"/>
                </a:ext>
              </a:extLst>
            </p:cNvPr>
            <p:cNvSpPr/>
            <p:nvPr/>
          </p:nvSpPr>
          <p:spPr>
            <a:xfrm>
              <a:off x="3257469"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3" name="Picture 62">
              <a:extLst>
                <a:ext uri="{FF2B5EF4-FFF2-40B4-BE49-F238E27FC236}">
                  <a16:creationId xmlns:a16="http://schemas.microsoft.com/office/drawing/2014/main" id="{D05CAD30-8C3B-4A19-954F-E6EB68A3E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6696" y="2066644"/>
              <a:ext cx="627392" cy="627390"/>
            </a:xfrm>
            <a:prstGeom prst="rect">
              <a:avLst/>
            </a:prstGeom>
          </p:spPr>
        </p:pic>
      </p:grpSp>
      <p:grpSp>
        <p:nvGrpSpPr>
          <p:cNvPr id="19" name="Group 18">
            <a:extLst>
              <a:ext uri="{FF2B5EF4-FFF2-40B4-BE49-F238E27FC236}">
                <a16:creationId xmlns:a16="http://schemas.microsoft.com/office/drawing/2014/main" id="{8FA15C32-A993-D1E4-4DD8-25541B2BE24C}"/>
              </a:ext>
              <a:ext uri="{C183D7F6-B498-43B3-948B-1728B52AA6E4}">
                <adec:decorative xmlns:adec="http://schemas.microsoft.com/office/drawing/2017/decorative" val="1"/>
              </a:ext>
            </a:extLst>
          </p:cNvPr>
          <p:cNvGrpSpPr/>
          <p:nvPr/>
        </p:nvGrpSpPr>
        <p:grpSpPr>
          <a:xfrm>
            <a:off x="3962496" y="1725434"/>
            <a:ext cx="1275682" cy="1275682"/>
            <a:chOff x="3962496" y="1725434"/>
            <a:chExt cx="1275682" cy="1275682"/>
          </a:xfrm>
        </p:grpSpPr>
        <p:sp>
          <p:nvSpPr>
            <p:cNvPr id="65" name="Teardrop 64">
              <a:extLst>
                <a:ext uri="{FF2B5EF4-FFF2-40B4-BE49-F238E27FC236}">
                  <a16:creationId xmlns:a16="http://schemas.microsoft.com/office/drawing/2014/main" id="{B9DC9BA6-01DC-4EFB-82E3-2717FF8B7CE5}"/>
                </a:ext>
              </a:extLst>
            </p:cNvPr>
            <p:cNvSpPr/>
            <p:nvPr/>
          </p:nvSpPr>
          <p:spPr>
            <a:xfrm rot="8100000">
              <a:off x="3962496" y="1725434"/>
              <a:ext cx="1275682" cy="1275682"/>
            </a:xfrm>
            <a:prstGeom prst="teardrop">
              <a:avLst>
                <a:gd name="adj" fmla="val 109962"/>
              </a:avLst>
            </a:prstGeom>
            <a:solidFill>
              <a:srgbClr val="8FAA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CA935319-4C0B-4B63-9DE3-377694C94B0E}"/>
                </a:ext>
              </a:extLst>
            </p:cNvPr>
            <p:cNvSpPr/>
            <p:nvPr/>
          </p:nvSpPr>
          <p:spPr>
            <a:xfrm>
              <a:off x="4156845" y="191843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7" name="Picture 66">
              <a:extLst>
                <a:ext uri="{FF2B5EF4-FFF2-40B4-BE49-F238E27FC236}">
                  <a16:creationId xmlns:a16="http://schemas.microsoft.com/office/drawing/2014/main" id="{361F359C-E77E-4273-998D-B500B7A8CB17}"/>
                </a:ext>
              </a:extLst>
            </p:cNvPr>
            <p:cNvPicPr>
              <a:picLocks noChangeAspect="1"/>
            </p:cNvPicPr>
            <p:nvPr/>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285737" y="2030684"/>
              <a:ext cx="659146" cy="659144"/>
            </a:xfrm>
            <a:prstGeom prst="rect">
              <a:avLst/>
            </a:prstGeom>
          </p:spPr>
        </p:pic>
      </p:grpSp>
      <p:grpSp>
        <p:nvGrpSpPr>
          <p:cNvPr id="68" name="Group 67">
            <a:extLst>
              <a:ext uri="{FF2B5EF4-FFF2-40B4-BE49-F238E27FC236}">
                <a16:creationId xmlns:a16="http://schemas.microsoft.com/office/drawing/2014/main" id="{5E91A0C4-16D9-4262-BC92-0E8535F56EB2}"/>
              </a:ext>
              <a:ext uri="{C183D7F6-B498-43B3-948B-1728B52AA6E4}">
                <adec:decorative xmlns:adec="http://schemas.microsoft.com/office/drawing/2017/decorative" val="1"/>
              </a:ext>
            </a:extLst>
          </p:cNvPr>
          <p:cNvGrpSpPr/>
          <p:nvPr/>
        </p:nvGrpSpPr>
        <p:grpSpPr>
          <a:xfrm>
            <a:off x="6403305" y="1705789"/>
            <a:ext cx="1275682" cy="1275682"/>
            <a:chOff x="7353181" y="1755914"/>
            <a:chExt cx="1275682" cy="1275682"/>
          </a:xfrm>
        </p:grpSpPr>
        <p:sp>
          <p:nvSpPr>
            <p:cNvPr id="69" name="Teardrop 68">
              <a:extLst>
                <a:ext uri="{FF2B5EF4-FFF2-40B4-BE49-F238E27FC236}">
                  <a16:creationId xmlns:a16="http://schemas.microsoft.com/office/drawing/2014/main" id="{3013F73C-52D7-40FA-AE5E-6E4F53D400F5}"/>
                </a:ext>
              </a:extLst>
            </p:cNvPr>
            <p:cNvSpPr/>
            <p:nvPr/>
          </p:nvSpPr>
          <p:spPr>
            <a:xfrm rot="8100000">
              <a:off x="7353181" y="1755914"/>
              <a:ext cx="1275682" cy="1275682"/>
            </a:xfrm>
            <a:prstGeom prst="teardrop">
              <a:avLst>
                <a:gd name="adj" fmla="val 109962"/>
              </a:avLst>
            </a:prstGeom>
            <a:solidFill>
              <a:srgbClr val="5D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Oval 69">
              <a:extLst>
                <a:ext uri="{FF2B5EF4-FFF2-40B4-BE49-F238E27FC236}">
                  <a16:creationId xmlns:a16="http://schemas.microsoft.com/office/drawing/2014/main" id="{8B5C085C-26ED-4457-A4BB-7BBE95D872FF}"/>
                </a:ext>
              </a:extLst>
            </p:cNvPr>
            <p:cNvSpPr/>
            <p:nvPr/>
          </p:nvSpPr>
          <p:spPr>
            <a:xfrm>
              <a:off x="7547530"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1" name="Picture 70">
              <a:extLst>
                <a:ext uri="{FF2B5EF4-FFF2-40B4-BE49-F238E27FC236}">
                  <a16:creationId xmlns:a16="http://schemas.microsoft.com/office/drawing/2014/main" id="{F7C4E964-A5F3-4163-83E1-B0DF4D48D966}"/>
                </a:ext>
              </a:extLst>
            </p:cNvPr>
            <p:cNvPicPr>
              <a:picLocks noChangeAspect="1"/>
            </p:cNvPicPr>
            <p:nvPr/>
          </p:nvPicPr>
          <p:blipFill>
            <a:blip r:embed="rId5">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7648666" y="2048456"/>
              <a:ext cx="684562" cy="684560"/>
            </a:xfrm>
            <a:prstGeom prst="rect">
              <a:avLst/>
            </a:prstGeom>
          </p:spPr>
        </p:pic>
      </p:grpSp>
      <p:cxnSp>
        <p:nvCxnSpPr>
          <p:cNvPr id="2" name="Straight Connector 1">
            <a:extLst>
              <a:ext uri="{FF2B5EF4-FFF2-40B4-BE49-F238E27FC236}">
                <a16:creationId xmlns:a16="http://schemas.microsoft.com/office/drawing/2014/main" id="{77E1FF2F-8786-92E8-2748-E27299EAB5B8}"/>
              </a:ext>
              <a:ext uri="{C183D7F6-B498-43B3-948B-1728B52AA6E4}">
                <adec:decorative xmlns:adec="http://schemas.microsoft.com/office/drawing/2017/decorative" val="1"/>
              </a:ext>
            </a:extLst>
          </p:cNvPr>
          <p:cNvCxnSpPr/>
          <p:nvPr/>
        </p:nvCxnSpPr>
        <p:spPr>
          <a:xfrm>
            <a:off x="7230201" y="3592773"/>
            <a:ext cx="1966913"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2239A94-E29C-006E-6A91-11F99099BCC3}"/>
              </a:ext>
            </a:extLst>
          </p:cNvPr>
          <p:cNvSpPr txBox="1"/>
          <p:nvPr/>
        </p:nvSpPr>
        <p:spPr>
          <a:xfrm>
            <a:off x="8201050" y="3739251"/>
            <a:ext cx="249683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EC630"/>
                </a:solidFill>
                <a:effectLst/>
                <a:uLnTx/>
                <a:uFillTx/>
                <a:latin typeface="Tw Cen MT" panose="020B0602020104020603" pitchFamily="34" charset="0"/>
                <a:ea typeface="+mn-ea"/>
                <a:cs typeface="+mn-cs"/>
              </a:rPr>
              <a:t>ROBOTICS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EC630"/>
                </a:solidFill>
                <a:effectLst/>
                <a:uLnTx/>
                <a:uFillTx/>
                <a:latin typeface="Tw Cen MT" panose="020B0602020104020603" pitchFamily="34" charset="0"/>
                <a:ea typeface="+mn-ea"/>
                <a:cs typeface="+mn-cs"/>
              </a:rPr>
              <a:t>AUTOMATION</a:t>
            </a:r>
          </a:p>
        </p:txBody>
      </p:sp>
      <p:grpSp>
        <p:nvGrpSpPr>
          <p:cNvPr id="7" name="Group 6">
            <a:extLst>
              <a:ext uri="{FF2B5EF4-FFF2-40B4-BE49-F238E27FC236}">
                <a16:creationId xmlns:a16="http://schemas.microsoft.com/office/drawing/2014/main" id="{B62D600D-FA75-78C4-EC04-80415A80C7DC}"/>
              </a:ext>
              <a:ext uri="{C183D7F6-B498-43B3-948B-1728B52AA6E4}">
                <adec:decorative xmlns:adec="http://schemas.microsoft.com/office/drawing/2017/decorative" val="1"/>
              </a:ext>
            </a:extLst>
          </p:cNvPr>
          <p:cNvGrpSpPr/>
          <p:nvPr/>
        </p:nvGrpSpPr>
        <p:grpSpPr>
          <a:xfrm>
            <a:off x="8811702" y="1705789"/>
            <a:ext cx="1275682" cy="1275682"/>
            <a:chOff x="7353181" y="1755914"/>
            <a:chExt cx="1275682" cy="1275682"/>
          </a:xfrm>
        </p:grpSpPr>
        <p:sp>
          <p:nvSpPr>
            <p:cNvPr id="8" name="Teardrop 7">
              <a:extLst>
                <a:ext uri="{FF2B5EF4-FFF2-40B4-BE49-F238E27FC236}">
                  <a16:creationId xmlns:a16="http://schemas.microsoft.com/office/drawing/2014/main" id="{2A78A393-39A1-F4C5-BBA4-F60AC2BDD589}"/>
                </a:ext>
              </a:extLst>
            </p:cNvPr>
            <p:cNvSpPr/>
            <p:nvPr/>
          </p:nvSpPr>
          <p:spPr>
            <a:xfrm rot="8100000">
              <a:off x="7353181" y="1755914"/>
              <a:ext cx="1275682" cy="1275682"/>
            </a:xfrm>
            <a:prstGeom prst="teardrop">
              <a:avLst>
                <a:gd name="adj" fmla="val 109962"/>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5274F450-F5CC-DE84-FB22-6F30491A6915}"/>
                </a:ext>
              </a:extLst>
            </p:cNvPr>
            <p:cNvSpPr/>
            <p:nvPr/>
          </p:nvSpPr>
          <p:spPr>
            <a:xfrm>
              <a:off x="7547530" y="1948912"/>
              <a:ext cx="889686" cy="8896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F534615C-E87B-C598-1A81-C31B89EC26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8666" y="2048456"/>
              <a:ext cx="684562" cy="684560"/>
            </a:xfrm>
            <a:prstGeom prst="rect">
              <a:avLst/>
            </a:prstGeom>
          </p:spPr>
        </p:pic>
      </p:grpSp>
      <p:grpSp>
        <p:nvGrpSpPr>
          <p:cNvPr id="11" name="Group 10">
            <a:extLst>
              <a:ext uri="{FF2B5EF4-FFF2-40B4-BE49-F238E27FC236}">
                <a16:creationId xmlns:a16="http://schemas.microsoft.com/office/drawing/2014/main" id="{A2910EB2-B778-96BA-B5F7-5BD5E7FBE0B7}"/>
              </a:ext>
              <a:ext uri="{C183D7F6-B498-43B3-948B-1728B52AA6E4}">
                <adec:decorative xmlns:adec="http://schemas.microsoft.com/office/drawing/2017/decorative" val="1"/>
              </a:ext>
            </a:extLst>
          </p:cNvPr>
          <p:cNvGrpSpPr/>
          <p:nvPr/>
        </p:nvGrpSpPr>
        <p:grpSpPr>
          <a:xfrm>
            <a:off x="9354781" y="3517514"/>
            <a:ext cx="211094" cy="211094"/>
            <a:chOff x="5973250" y="4248152"/>
            <a:chExt cx="211094" cy="211094"/>
          </a:xfrm>
        </p:grpSpPr>
        <p:sp>
          <p:nvSpPr>
            <p:cNvPr id="12" name="Oval 11">
              <a:extLst>
                <a:ext uri="{FF2B5EF4-FFF2-40B4-BE49-F238E27FC236}">
                  <a16:creationId xmlns:a16="http://schemas.microsoft.com/office/drawing/2014/main" id="{60F3949D-274E-86D9-6FF3-988C93CD0387}"/>
                </a:ext>
              </a:extLst>
            </p:cNvPr>
            <p:cNvSpPr/>
            <p:nvPr/>
          </p:nvSpPr>
          <p:spPr>
            <a:xfrm>
              <a:off x="5973250" y="4248152"/>
              <a:ext cx="211094" cy="21109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78F0F8D1-7783-46AE-3656-1BB6135DF179}"/>
                </a:ext>
              </a:extLst>
            </p:cNvPr>
            <p:cNvSpPr/>
            <p:nvPr/>
          </p:nvSpPr>
          <p:spPr>
            <a:xfrm>
              <a:off x="6003538" y="4278440"/>
              <a:ext cx="150518" cy="150518"/>
            </a:xfrm>
            <a:prstGeom prst="ellipse">
              <a:avLst/>
            </a:prstGeom>
            <a:solidFill>
              <a:srgbClr val="FEC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8" name="Picture 17">
            <a:extLst>
              <a:ext uri="{FF2B5EF4-FFF2-40B4-BE49-F238E27FC236}">
                <a16:creationId xmlns:a16="http://schemas.microsoft.com/office/drawing/2014/main" id="{30A52482-0E14-0BD1-A9DF-C1DDE9137550}"/>
              </a:ext>
              <a:ext uri="{C183D7F6-B498-43B3-948B-1728B52AA6E4}">
                <adec:decorative xmlns:adec="http://schemas.microsoft.com/office/drawing/2017/decorative" val="1"/>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97886" y="173540"/>
            <a:ext cx="1318445" cy="1440000"/>
          </a:xfrm>
          <a:prstGeom prst="rect">
            <a:avLst/>
          </a:prstGeom>
        </p:spPr>
      </p:pic>
      <p:sp>
        <p:nvSpPr>
          <p:cNvPr id="3" name="Title 3">
            <a:extLst>
              <a:ext uri="{FF2B5EF4-FFF2-40B4-BE49-F238E27FC236}">
                <a16:creationId xmlns:a16="http://schemas.microsoft.com/office/drawing/2014/main" id="{C008027B-1509-8221-124F-A920432F7BAD}"/>
              </a:ext>
            </a:extLst>
          </p:cNvPr>
          <p:cNvSpPr txBox="1">
            <a:spLocks noGrp="1"/>
          </p:cNvSpPr>
          <p:nvPr>
            <p:ph type="title" idx="4294967295"/>
          </p:nvPr>
        </p:nvSpPr>
        <p:spPr>
          <a:xfrm>
            <a:off x="0" y="-835146"/>
            <a:ext cx="12192000"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srgbClr val="FF5969"/>
                </a:solidFill>
                <a:effectLst/>
                <a:uLnTx/>
                <a:uFillTx/>
                <a:latin typeface="Tw Cen MT" panose="020B0602020104020603" pitchFamily="34" charset="0"/>
                <a:ea typeface="+mj-ea"/>
                <a:cs typeface="+mj-cs"/>
              </a:rPr>
              <a:t>What’s next for digital technology in care</a:t>
            </a:r>
            <a:endParaRPr kumimoji="0" lang="en-US" sz="48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spTree>
    <p:extLst>
      <p:ext uri="{BB962C8B-B14F-4D97-AF65-F5344CB8AC3E}">
        <p14:creationId xmlns:p14="http://schemas.microsoft.com/office/powerpoint/2010/main" val="318937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250" fill="hold"/>
                                        <p:tgtEl>
                                          <p:spTgt spid="38"/>
                                        </p:tgtEl>
                                        <p:attrNameLst>
                                          <p:attrName>ppt_w</p:attrName>
                                        </p:attrNameLst>
                                      </p:cBhvr>
                                      <p:tavLst>
                                        <p:tav tm="0">
                                          <p:val>
                                            <p:fltVal val="0"/>
                                          </p:val>
                                        </p:tav>
                                        <p:tav tm="100000">
                                          <p:val>
                                            <p:strVal val="#ppt_w"/>
                                          </p:val>
                                        </p:tav>
                                      </p:tavLst>
                                    </p:anim>
                                    <p:anim calcmode="lin" valueType="num">
                                      <p:cBhvr>
                                        <p:cTn id="8" dur="250" fill="hold"/>
                                        <p:tgtEl>
                                          <p:spTgt spid="38"/>
                                        </p:tgtEl>
                                        <p:attrNameLst>
                                          <p:attrName>ppt_h</p:attrName>
                                        </p:attrNameLst>
                                      </p:cBhvr>
                                      <p:tavLst>
                                        <p:tav tm="0">
                                          <p:val>
                                            <p:fltVal val="0"/>
                                          </p:val>
                                        </p:tav>
                                        <p:tav tm="100000">
                                          <p:val>
                                            <p:strVal val="#ppt_h"/>
                                          </p:val>
                                        </p:tav>
                                      </p:tavLst>
                                    </p:anim>
                                    <p:animEffect transition="in" filter="fade">
                                      <p:cBhvr>
                                        <p:cTn id="9" dur="250"/>
                                        <p:tgtEl>
                                          <p:spTgt spid="38"/>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250" fill="hold"/>
                                        <p:tgtEl>
                                          <p:spTgt spid="51"/>
                                        </p:tgtEl>
                                        <p:attrNameLst>
                                          <p:attrName>ppt_w</p:attrName>
                                        </p:attrNameLst>
                                      </p:cBhvr>
                                      <p:tavLst>
                                        <p:tav tm="0">
                                          <p:val>
                                            <p:fltVal val="0"/>
                                          </p:val>
                                        </p:tav>
                                        <p:tav tm="100000">
                                          <p:val>
                                            <p:strVal val="#ppt_w"/>
                                          </p:val>
                                        </p:tav>
                                      </p:tavLst>
                                    </p:anim>
                                    <p:anim calcmode="lin" valueType="num">
                                      <p:cBhvr>
                                        <p:cTn id="14" dur="250" fill="hold"/>
                                        <p:tgtEl>
                                          <p:spTgt spid="51"/>
                                        </p:tgtEl>
                                        <p:attrNameLst>
                                          <p:attrName>ppt_h</p:attrName>
                                        </p:attrNameLst>
                                      </p:cBhvr>
                                      <p:tavLst>
                                        <p:tav tm="0">
                                          <p:val>
                                            <p:fltVal val="0"/>
                                          </p:val>
                                        </p:tav>
                                        <p:tav tm="100000">
                                          <p:val>
                                            <p:strVal val="#ppt_h"/>
                                          </p:val>
                                        </p:tav>
                                      </p:tavLst>
                                    </p:anim>
                                    <p:animEffect transition="in" filter="fade">
                                      <p:cBhvr>
                                        <p:cTn id="15" dur="250"/>
                                        <p:tgtEl>
                                          <p:spTgt spid="51"/>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p:cTn id="19" dur="250" fill="hold"/>
                                        <p:tgtEl>
                                          <p:spTgt spid="60"/>
                                        </p:tgtEl>
                                        <p:attrNameLst>
                                          <p:attrName>ppt_w</p:attrName>
                                        </p:attrNameLst>
                                      </p:cBhvr>
                                      <p:tavLst>
                                        <p:tav tm="0">
                                          <p:val>
                                            <p:fltVal val="0"/>
                                          </p:val>
                                        </p:tav>
                                        <p:tav tm="100000">
                                          <p:val>
                                            <p:strVal val="#ppt_w"/>
                                          </p:val>
                                        </p:tav>
                                      </p:tavLst>
                                    </p:anim>
                                    <p:anim calcmode="lin" valueType="num">
                                      <p:cBhvr>
                                        <p:cTn id="20" dur="250" fill="hold"/>
                                        <p:tgtEl>
                                          <p:spTgt spid="60"/>
                                        </p:tgtEl>
                                        <p:attrNameLst>
                                          <p:attrName>ppt_h</p:attrName>
                                        </p:attrNameLst>
                                      </p:cBhvr>
                                      <p:tavLst>
                                        <p:tav tm="0">
                                          <p:val>
                                            <p:fltVal val="0"/>
                                          </p:val>
                                        </p:tav>
                                        <p:tav tm="100000">
                                          <p:val>
                                            <p:strVal val="#ppt_h"/>
                                          </p:val>
                                        </p:tav>
                                      </p:tavLst>
                                    </p:anim>
                                    <p:animEffect transition="in" filter="fade">
                                      <p:cBhvr>
                                        <p:cTn id="21" dur="250"/>
                                        <p:tgtEl>
                                          <p:spTgt spid="60"/>
                                        </p:tgtEl>
                                      </p:cBhvr>
                                    </p:animEffect>
                                  </p:childTnLst>
                                </p:cTn>
                              </p:par>
                            </p:childTnLst>
                          </p:cTn>
                        </p:par>
                        <p:par>
                          <p:cTn id="22" fill="hold">
                            <p:stCondLst>
                              <p:cond delay="750"/>
                            </p:stCondLst>
                            <p:childTnLst>
                              <p:par>
                                <p:cTn id="23" presetID="22" presetClass="entr" presetSubtype="8" fill="hold" nodeType="afterEffect">
                                  <p:stCondLst>
                                    <p:cond delay="25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250" fill="hold"/>
                                        <p:tgtEl>
                                          <p:spTgt spid="42"/>
                                        </p:tgtEl>
                                        <p:attrNameLst>
                                          <p:attrName>ppt_w</p:attrName>
                                        </p:attrNameLst>
                                      </p:cBhvr>
                                      <p:tavLst>
                                        <p:tav tm="0">
                                          <p:val>
                                            <p:fltVal val="0"/>
                                          </p:val>
                                        </p:tav>
                                        <p:tav tm="100000">
                                          <p:val>
                                            <p:strVal val="#ppt_w"/>
                                          </p:val>
                                        </p:tav>
                                      </p:tavLst>
                                    </p:anim>
                                    <p:anim calcmode="lin" valueType="num">
                                      <p:cBhvr>
                                        <p:cTn id="31" dur="250" fill="hold"/>
                                        <p:tgtEl>
                                          <p:spTgt spid="42"/>
                                        </p:tgtEl>
                                        <p:attrNameLst>
                                          <p:attrName>ppt_h</p:attrName>
                                        </p:attrNameLst>
                                      </p:cBhvr>
                                      <p:tavLst>
                                        <p:tav tm="0">
                                          <p:val>
                                            <p:fltVal val="0"/>
                                          </p:val>
                                        </p:tav>
                                        <p:tav tm="100000">
                                          <p:val>
                                            <p:strVal val="#ppt_h"/>
                                          </p:val>
                                        </p:tav>
                                      </p:tavLst>
                                    </p:anim>
                                    <p:animEffect transition="in" filter="fade">
                                      <p:cBhvr>
                                        <p:cTn id="32" dur="250"/>
                                        <p:tgtEl>
                                          <p:spTgt spid="42"/>
                                        </p:tgtEl>
                                      </p:cBhvr>
                                    </p:animEffect>
                                  </p:childTnLst>
                                </p:cTn>
                              </p:par>
                              <p:par>
                                <p:cTn id="33" presetID="53" presetClass="entr" presetSubtype="16"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250" fill="hold"/>
                                        <p:tgtEl>
                                          <p:spTgt spid="55"/>
                                        </p:tgtEl>
                                        <p:attrNameLst>
                                          <p:attrName>ppt_w</p:attrName>
                                        </p:attrNameLst>
                                      </p:cBhvr>
                                      <p:tavLst>
                                        <p:tav tm="0">
                                          <p:val>
                                            <p:fltVal val="0"/>
                                          </p:val>
                                        </p:tav>
                                        <p:tav tm="100000">
                                          <p:val>
                                            <p:strVal val="#ppt_w"/>
                                          </p:val>
                                        </p:tav>
                                      </p:tavLst>
                                    </p:anim>
                                    <p:anim calcmode="lin" valueType="num">
                                      <p:cBhvr>
                                        <p:cTn id="42" dur="250" fill="hold"/>
                                        <p:tgtEl>
                                          <p:spTgt spid="55"/>
                                        </p:tgtEl>
                                        <p:attrNameLst>
                                          <p:attrName>ppt_h</p:attrName>
                                        </p:attrNameLst>
                                      </p:cBhvr>
                                      <p:tavLst>
                                        <p:tav tm="0">
                                          <p:val>
                                            <p:fltVal val="0"/>
                                          </p:val>
                                        </p:tav>
                                        <p:tav tm="100000">
                                          <p:val>
                                            <p:strVal val="#ppt_h"/>
                                          </p:val>
                                        </p:tav>
                                      </p:tavLst>
                                    </p:anim>
                                    <p:animEffect transition="in" filter="fade">
                                      <p:cBhvr>
                                        <p:cTn id="43" dur="250"/>
                                        <p:tgtEl>
                                          <p:spTgt spid="55"/>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250" fill="hold"/>
                                        <p:tgtEl>
                                          <p:spTgt spid="45"/>
                                        </p:tgtEl>
                                        <p:attrNameLst>
                                          <p:attrName>ppt_w</p:attrName>
                                        </p:attrNameLst>
                                      </p:cBhvr>
                                      <p:tavLst>
                                        <p:tav tm="0">
                                          <p:val>
                                            <p:fltVal val="0"/>
                                          </p:val>
                                        </p:tav>
                                        <p:tav tm="100000">
                                          <p:val>
                                            <p:strVal val="#ppt_w"/>
                                          </p:val>
                                        </p:tav>
                                      </p:tavLst>
                                    </p:anim>
                                    <p:anim calcmode="lin" valueType="num">
                                      <p:cBhvr>
                                        <p:cTn id="53" dur="250" fill="hold"/>
                                        <p:tgtEl>
                                          <p:spTgt spid="45"/>
                                        </p:tgtEl>
                                        <p:attrNameLst>
                                          <p:attrName>ppt_h</p:attrName>
                                        </p:attrNameLst>
                                      </p:cBhvr>
                                      <p:tavLst>
                                        <p:tav tm="0">
                                          <p:val>
                                            <p:fltVal val="0"/>
                                          </p:val>
                                        </p:tav>
                                        <p:tav tm="100000">
                                          <p:val>
                                            <p:strVal val="#ppt_h"/>
                                          </p:val>
                                        </p:tav>
                                      </p:tavLst>
                                    </p:anim>
                                    <p:animEffect transition="in" filter="fade">
                                      <p:cBhvr>
                                        <p:cTn id="54" dur="250"/>
                                        <p:tgtEl>
                                          <p:spTgt spid="45"/>
                                        </p:tgtEl>
                                      </p:cBhvr>
                                    </p:animEffect>
                                  </p:childTnLst>
                                </p:cTn>
                              </p:par>
                            </p:childTnLst>
                          </p:cTn>
                        </p:par>
                        <p:par>
                          <p:cTn id="55" fill="hold">
                            <p:stCondLst>
                              <p:cond delay="250"/>
                            </p:stCondLst>
                            <p:childTnLst>
                              <p:par>
                                <p:cTn id="56" presetID="5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250" fill="hold"/>
                                        <p:tgtEl>
                                          <p:spTgt spid="59"/>
                                        </p:tgtEl>
                                        <p:attrNameLst>
                                          <p:attrName>ppt_w</p:attrName>
                                        </p:attrNameLst>
                                      </p:cBhvr>
                                      <p:tavLst>
                                        <p:tav tm="0">
                                          <p:val>
                                            <p:fltVal val="0"/>
                                          </p:val>
                                        </p:tav>
                                        <p:tav tm="100000">
                                          <p:val>
                                            <p:strVal val="#ppt_w"/>
                                          </p:val>
                                        </p:tav>
                                      </p:tavLst>
                                    </p:anim>
                                    <p:anim calcmode="lin" valueType="num">
                                      <p:cBhvr>
                                        <p:cTn id="59" dur="250" fill="hold"/>
                                        <p:tgtEl>
                                          <p:spTgt spid="59"/>
                                        </p:tgtEl>
                                        <p:attrNameLst>
                                          <p:attrName>ppt_h</p:attrName>
                                        </p:attrNameLst>
                                      </p:cBhvr>
                                      <p:tavLst>
                                        <p:tav tm="0">
                                          <p:val>
                                            <p:fltVal val="0"/>
                                          </p:val>
                                        </p:tav>
                                        <p:tav tm="100000">
                                          <p:val>
                                            <p:strVal val="#ppt_h"/>
                                          </p:val>
                                        </p:tav>
                                      </p:tavLst>
                                    </p:anim>
                                    <p:animEffect transition="in" filter="fade">
                                      <p:cBhvr>
                                        <p:cTn id="60" dur="250"/>
                                        <p:tgtEl>
                                          <p:spTgt spid="59"/>
                                        </p:tgtEl>
                                      </p:cBhvr>
                                    </p:animEffect>
                                  </p:childTnLst>
                                </p:cTn>
                              </p:par>
                            </p:childTnLst>
                          </p:cTn>
                        </p:par>
                        <p:par>
                          <p:cTn id="61" fill="hold">
                            <p:stCondLst>
                              <p:cond delay="500"/>
                            </p:stCondLst>
                            <p:childTnLst>
                              <p:par>
                                <p:cTn id="62" presetID="53" presetClass="entr" presetSubtype="16"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p:cTn id="64" dur="250" fill="hold"/>
                                        <p:tgtEl>
                                          <p:spTgt spid="68"/>
                                        </p:tgtEl>
                                        <p:attrNameLst>
                                          <p:attrName>ppt_w</p:attrName>
                                        </p:attrNameLst>
                                      </p:cBhvr>
                                      <p:tavLst>
                                        <p:tav tm="0">
                                          <p:val>
                                            <p:fltVal val="0"/>
                                          </p:val>
                                        </p:tav>
                                        <p:tav tm="100000">
                                          <p:val>
                                            <p:strVal val="#ppt_w"/>
                                          </p:val>
                                        </p:tav>
                                      </p:tavLst>
                                    </p:anim>
                                    <p:anim calcmode="lin" valueType="num">
                                      <p:cBhvr>
                                        <p:cTn id="65" dur="250" fill="hold"/>
                                        <p:tgtEl>
                                          <p:spTgt spid="68"/>
                                        </p:tgtEl>
                                        <p:attrNameLst>
                                          <p:attrName>ppt_h</p:attrName>
                                        </p:attrNameLst>
                                      </p:cBhvr>
                                      <p:tavLst>
                                        <p:tav tm="0">
                                          <p:val>
                                            <p:fltVal val="0"/>
                                          </p:val>
                                        </p:tav>
                                        <p:tav tm="100000">
                                          <p:val>
                                            <p:strVal val="#ppt_h"/>
                                          </p:val>
                                        </p:tav>
                                      </p:tavLst>
                                    </p:anim>
                                    <p:animEffect transition="in" filter="fade">
                                      <p:cBhvr>
                                        <p:cTn id="66" dur="250"/>
                                        <p:tgtEl>
                                          <p:spTgt spid="68"/>
                                        </p:tgtEl>
                                      </p:cBhvr>
                                    </p:animEffect>
                                  </p:childTnLst>
                                </p:cTn>
                              </p:par>
                            </p:childTnLst>
                          </p:cTn>
                        </p:par>
                        <p:par>
                          <p:cTn id="67" fill="hold">
                            <p:stCondLst>
                              <p:cond delay="750"/>
                            </p:stCondLst>
                            <p:childTnLst>
                              <p:par>
                                <p:cTn id="68" presetID="22" presetClass="entr" presetSubtype="8" fill="hold" nodeType="afterEffect">
                                  <p:stCondLst>
                                    <p:cond delay="250"/>
                                  </p:stCondLst>
                                  <p:childTnLst>
                                    <p:set>
                                      <p:cBhvr>
                                        <p:cTn id="69" dur="1" fill="hold">
                                          <p:stCondLst>
                                            <p:cond delay="0"/>
                                          </p:stCondLst>
                                        </p:cTn>
                                        <p:tgtEl>
                                          <p:spTgt spid="2"/>
                                        </p:tgtEl>
                                        <p:attrNameLst>
                                          <p:attrName>style.visibility</p:attrName>
                                        </p:attrNameLst>
                                      </p:cBhvr>
                                      <p:to>
                                        <p:strVal val="visible"/>
                                      </p:to>
                                    </p:set>
                                    <p:animEffect transition="in" filter="wipe(left)">
                                      <p:cBhvr>
                                        <p:cTn id="70" dur="500"/>
                                        <p:tgtEl>
                                          <p:spTgt spid="2"/>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p:cTn id="75" dur="250" fill="hold"/>
                                        <p:tgtEl>
                                          <p:spTgt spid="6"/>
                                        </p:tgtEl>
                                        <p:attrNameLst>
                                          <p:attrName>ppt_w</p:attrName>
                                        </p:attrNameLst>
                                      </p:cBhvr>
                                      <p:tavLst>
                                        <p:tav tm="0">
                                          <p:val>
                                            <p:fltVal val="0"/>
                                          </p:val>
                                        </p:tav>
                                        <p:tav tm="100000">
                                          <p:val>
                                            <p:strVal val="#ppt_w"/>
                                          </p:val>
                                        </p:tav>
                                      </p:tavLst>
                                    </p:anim>
                                    <p:anim calcmode="lin" valueType="num">
                                      <p:cBhvr>
                                        <p:cTn id="76" dur="250" fill="hold"/>
                                        <p:tgtEl>
                                          <p:spTgt spid="6"/>
                                        </p:tgtEl>
                                        <p:attrNameLst>
                                          <p:attrName>ppt_h</p:attrName>
                                        </p:attrNameLst>
                                      </p:cBhvr>
                                      <p:tavLst>
                                        <p:tav tm="0">
                                          <p:val>
                                            <p:fltVal val="0"/>
                                          </p:val>
                                        </p:tav>
                                        <p:tav tm="100000">
                                          <p:val>
                                            <p:strVal val="#ppt_h"/>
                                          </p:val>
                                        </p:tav>
                                      </p:tavLst>
                                    </p:anim>
                                    <p:animEffect transition="in" filter="fade">
                                      <p:cBhvr>
                                        <p:cTn id="77" dur="250"/>
                                        <p:tgtEl>
                                          <p:spTgt spid="6"/>
                                        </p:tgtEl>
                                      </p:cBhvr>
                                    </p:animEffect>
                                  </p:childTnLst>
                                </p:cTn>
                              </p:par>
                            </p:childTnLst>
                          </p:cTn>
                        </p:par>
                        <p:par>
                          <p:cTn id="78" fill="hold">
                            <p:stCondLst>
                              <p:cond delay="250"/>
                            </p:stCondLst>
                            <p:childTnLst>
                              <p:par>
                                <p:cTn id="79" presetID="53" presetClass="entr" presetSubtype="16"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250" fill="hold"/>
                                        <p:tgtEl>
                                          <p:spTgt spid="7"/>
                                        </p:tgtEl>
                                        <p:attrNameLst>
                                          <p:attrName>ppt_w</p:attrName>
                                        </p:attrNameLst>
                                      </p:cBhvr>
                                      <p:tavLst>
                                        <p:tav tm="0">
                                          <p:val>
                                            <p:fltVal val="0"/>
                                          </p:val>
                                        </p:tav>
                                        <p:tav tm="100000">
                                          <p:val>
                                            <p:strVal val="#ppt_w"/>
                                          </p:val>
                                        </p:tav>
                                      </p:tavLst>
                                    </p:anim>
                                    <p:anim calcmode="lin" valueType="num">
                                      <p:cBhvr>
                                        <p:cTn id="82" dur="250" fill="hold"/>
                                        <p:tgtEl>
                                          <p:spTgt spid="7"/>
                                        </p:tgtEl>
                                        <p:attrNameLst>
                                          <p:attrName>ppt_h</p:attrName>
                                        </p:attrNameLst>
                                      </p:cBhvr>
                                      <p:tavLst>
                                        <p:tav tm="0">
                                          <p:val>
                                            <p:fltVal val="0"/>
                                          </p:val>
                                        </p:tav>
                                        <p:tav tm="100000">
                                          <p:val>
                                            <p:strVal val="#ppt_h"/>
                                          </p:val>
                                        </p:tav>
                                      </p:tavLst>
                                    </p:anim>
                                    <p:animEffect transition="in" filter="fade">
                                      <p:cBhvr>
                                        <p:cTn id="83" dur="250"/>
                                        <p:tgtEl>
                                          <p:spTgt spid="7"/>
                                        </p:tgtEl>
                                      </p:cBhvr>
                                    </p:animEffect>
                                  </p:childTnLst>
                                </p:cTn>
                              </p:par>
                            </p:childTnLst>
                          </p:cTn>
                        </p:par>
                        <p:par>
                          <p:cTn id="84" fill="hold">
                            <p:stCondLst>
                              <p:cond delay="500"/>
                            </p:stCondLst>
                            <p:childTnLst>
                              <p:par>
                                <p:cTn id="85" presetID="53" presetClass="entr" presetSubtype="16"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250" fill="hold"/>
                                        <p:tgtEl>
                                          <p:spTgt spid="11"/>
                                        </p:tgtEl>
                                        <p:attrNameLst>
                                          <p:attrName>ppt_w</p:attrName>
                                        </p:attrNameLst>
                                      </p:cBhvr>
                                      <p:tavLst>
                                        <p:tav tm="0">
                                          <p:val>
                                            <p:fltVal val="0"/>
                                          </p:val>
                                        </p:tav>
                                        <p:tav tm="100000">
                                          <p:val>
                                            <p:strVal val="#ppt_w"/>
                                          </p:val>
                                        </p:tav>
                                      </p:tavLst>
                                    </p:anim>
                                    <p:anim calcmode="lin" valueType="num">
                                      <p:cBhvr>
                                        <p:cTn id="88" dur="250" fill="hold"/>
                                        <p:tgtEl>
                                          <p:spTgt spid="11"/>
                                        </p:tgtEl>
                                        <p:attrNameLst>
                                          <p:attrName>ppt_h</p:attrName>
                                        </p:attrNameLst>
                                      </p:cBhvr>
                                      <p:tavLst>
                                        <p:tav tm="0">
                                          <p:val>
                                            <p:fltVal val="0"/>
                                          </p:val>
                                        </p:tav>
                                        <p:tav tm="100000">
                                          <p:val>
                                            <p:strVal val="#ppt_h"/>
                                          </p:val>
                                        </p:tav>
                                      </p:tavLst>
                                    </p:anim>
                                    <p:animEffect transition="in" filter="fade">
                                      <p:cBhvr>
                                        <p:cTn id="8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P spid="59" grpId="0"/>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0A52482-0E14-0BD1-A9DF-C1DDE9137550}"/>
              </a:ext>
              <a:ext uri="{C183D7F6-B498-43B3-948B-1728B52AA6E4}">
                <adec:decorative xmlns:adec="http://schemas.microsoft.com/office/drawing/2017/decorative" val="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97886" y="173540"/>
            <a:ext cx="1318445" cy="1440000"/>
          </a:xfrm>
          <a:prstGeom prst="rect">
            <a:avLst/>
          </a:prstGeom>
        </p:spPr>
      </p:pic>
      <p:sp>
        <p:nvSpPr>
          <p:cNvPr id="3" name="Title 2">
            <a:extLst>
              <a:ext uri="{FF2B5EF4-FFF2-40B4-BE49-F238E27FC236}">
                <a16:creationId xmlns:a16="http://schemas.microsoft.com/office/drawing/2014/main" id="{9B866088-B47A-42E1-EED4-F44BE3D6A9A5}"/>
              </a:ext>
            </a:extLst>
          </p:cNvPr>
          <p:cNvSpPr txBox="1">
            <a:spLocks noGrp="1"/>
          </p:cNvSpPr>
          <p:nvPr>
            <p:ph type="title" idx="4294967295"/>
          </p:nvPr>
        </p:nvSpPr>
        <p:spPr>
          <a:xfrm>
            <a:off x="437322" y="339542"/>
            <a:ext cx="11754678"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Challenges</a:t>
            </a:r>
            <a:endParaRPr kumimoji="0" lang="en-US"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spTree>
    <p:extLst>
      <p:ext uri="{BB962C8B-B14F-4D97-AF65-F5344CB8AC3E}">
        <p14:creationId xmlns:p14="http://schemas.microsoft.com/office/powerpoint/2010/main" val="207561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0EEF0"/>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0A52482-0E14-0BD1-A9DF-C1DDE9137550}"/>
              </a:ext>
              <a:ext uri="{C183D7F6-B498-43B3-948B-1728B52AA6E4}">
                <adec:decorative xmlns:adec="http://schemas.microsoft.com/office/drawing/2017/decorative" val="1"/>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1653" b="68320" l="4331" r="95669">
                        <a14:foregroundMark x1="12598" y1="27824" x2="46850" y2="5234"/>
                        <a14:foregroundMark x1="50787" y1="1928" x2="50787" y2="1928"/>
                        <a14:foregroundMark x1="83465" y1="23140" x2="83465" y2="23140"/>
                        <a14:foregroundMark x1="48031" y1="25895" x2="48031" y2="25895"/>
                        <a14:foregroundMark x1="48819" y1="39669" x2="48819" y2="39669"/>
                        <a14:foregroundMark x1="48425" y1="31956" x2="48031" y2="21763"/>
                        <a14:foregroundMark x1="35433" y1="63912" x2="41732" y2="50964"/>
                        <a14:foregroundMark x1="41732" y1="50964" x2="56693" y2="48209"/>
                        <a14:foregroundMark x1="56693" y1="48209" x2="65748" y2="56749"/>
                        <a14:foregroundMark x1="65748" y1="56749" x2="66929" y2="59780"/>
                        <a14:foregroundMark x1="4331" y1="30028" x2="13386" y2="27273"/>
                        <a14:foregroundMark x1="95669" y1="28099" x2="95669" y2="28099"/>
                      </a14:backgroundRemoval>
                    </a14:imgEffect>
                  </a14:imgLayer>
                </a14:imgProps>
              </a:ext>
              <a:ext uri="{28A0092B-C50C-407E-A947-70E740481C1C}">
                <a14:useLocalDpi xmlns:a14="http://schemas.microsoft.com/office/drawing/2010/main" val="0"/>
              </a:ext>
            </a:extLst>
          </a:blip>
          <a:srcRect b="23577"/>
          <a:stretch/>
        </p:blipFill>
        <p:spPr>
          <a:xfrm>
            <a:off x="10697886" y="173540"/>
            <a:ext cx="1318445" cy="1440000"/>
          </a:xfrm>
          <a:prstGeom prst="rect">
            <a:avLst/>
          </a:prstGeom>
        </p:spPr>
      </p:pic>
      <p:sp>
        <p:nvSpPr>
          <p:cNvPr id="3" name="Title 2">
            <a:extLst>
              <a:ext uri="{FF2B5EF4-FFF2-40B4-BE49-F238E27FC236}">
                <a16:creationId xmlns:a16="http://schemas.microsoft.com/office/drawing/2014/main" id="{9B866088-B47A-42E1-EED4-F44BE3D6A9A5}"/>
              </a:ext>
            </a:extLst>
          </p:cNvPr>
          <p:cNvSpPr txBox="1">
            <a:spLocks noGrp="1"/>
          </p:cNvSpPr>
          <p:nvPr>
            <p:ph type="title" idx="4294967295"/>
          </p:nvPr>
        </p:nvSpPr>
        <p:spPr>
          <a:xfrm>
            <a:off x="437322" y="339542"/>
            <a:ext cx="11754678" cy="110799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rPr>
              <a:t>Challenges</a:t>
            </a:r>
            <a:endParaRPr kumimoji="0" lang="en-US" sz="6600" b="0" i="0" u="none" strike="noStrike" kern="1200" cap="none" spc="0" normalizeH="0" baseline="0" noProof="0" dirty="0">
              <a:ln>
                <a:noFill/>
              </a:ln>
              <a:solidFill>
                <a:srgbClr val="FF5969"/>
              </a:solidFill>
              <a:effectLst/>
              <a:uLnTx/>
              <a:uFillTx/>
              <a:latin typeface="Tw Cen MT" panose="020B0602020104020603" pitchFamily="34" charset="0"/>
              <a:ea typeface="+mn-ea"/>
              <a:cs typeface="+mn-cs"/>
            </a:endParaRPr>
          </a:p>
        </p:txBody>
      </p:sp>
      <p:pic>
        <p:nvPicPr>
          <p:cNvPr id="4" name="20240904-0737-46.3787463">
            <a:hlinkClick r:id="" action="ppaction://media"/>
            <a:extLst>
              <a:ext uri="{FF2B5EF4-FFF2-40B4-BE49-F238E27FC236}">
                <a16:creationId xmlns:a16="http://schemas.microsoft.com/office/drawing/2014/main" id="{1C6AAA17-F2B7-B4A0-9F2F-041109D401EC}"/>
              </a:ext>
              <a:ext uri="{C183D7F6-B498-43B3-948B-1728B52AA6E4}">
                <adec:decorative xmlns:adec="http://schemas.microsoft.com/office/drawing/2017/decorative" val="1"/>
              </a:ext>
            </a:extLst>
          </p:cNvPr>
          <p:cNvPicPr>
            <a:picLocks noChangeAspect="1"/>
          </p:cNvPicPr>
          <p:nvPr>
            <a:videoFile r:link="rId1"/>
            <p:extLst>
              <p:ext uri="{DAA4B4D4-6D71-4841-9C94-3DE7FCFB9230}">
                <p14:media xmlns:p14="http://schemas.microsoft.com/office/powerpoint/2010/main" r:embed="rId2">
                  <p14:trim st="1520" end="30.2916"/>
                </p14:media>
              </p:ext>
            </p:extLst>
          </p:nvPr>
        </p:nvPicPr>
        <p:blipFill>
          <a:blip r:embed="rId7"/>
          <a:stretch>
            <a:fillRect/>
          </a:stretch>
        </p:blipFill>
        <p:spPr>
          <a:xfrm>
            <a:off x="1897770" y="1554695"/>
            <a:ext cx="7339668" cy="4644747"/>
          </a:xfrm>
          <a:prstGeom prst="rect">
            <a:avLst/>
          </a:prstGeom>
        </p:spPr>
      </p:pic>
    </p:spTree>
    <p:extLst>
      <p:ext uri="{BB962C8B-B14F-4D97-AF65-F5344CB8AC3E}">
        <p14:creationId xmlns:p14="http://schemas.microsoft.com/office/powerpoint/2010/main" val="303578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6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2E3D7-43CC-C0E1-7C5B-FC42E7FA2FF1}"/>
              </a:ext>
            </a:extLst>
          </p:cNvPr>
          <p:cNvSpPr>
            <a:spLocks noGrp="1"/>
          </p:cNvSpPr>
          <p:nvPr>
            <p:ph type="title"/>
          </p:nvPr>
        </p:nvSpPr>
        <p:spPr>
          <a:xfrm>
            <a:off x="523446" y="599632"/>
            <a:ext cx="8425170" cy="1234800"/>
          </a:xfrm>
        </p:spPr>
        <p:txBody>
          <a:bodyPr anchor="ctr">
            <a:normAutofit/>
          </a:bodyPr>
          <a:lstStyle/>
          <a:p>
            <a:r>
              <a:rPr lang="en-GB" sz="4000">
                <a:solidFill>
                  <a:srgbClr val="7030A0"/>
                </a:solidFill>
              </a:rPr>
              <a:t>Your feedback</a:t>
            </a:r>
            <a:br>
              <a:rPr lang="en-GB" sz="4000">
                <a:solidFill>
                  <a:srgbClr val="7030A0"/>
                </a:solidFill>
              </a:rPr>
            </a:br>
            <a:endParaRPr lang="en-US" sz="4000">
              <a:solidFill>
                <a:srgbClr val="7030A0"/>
              </a:solidFill>
            </a:endParaRPr>
          </a:p>
        </p:txBody>
      </p:sp>
      <p:sp>
        <p:nvSpPr>
          <p:cNvPr id="11" name="TextBox 10">
            <a:extLst>
              <a:ext uri="{FF2B5EF4-FFF2-40B4-BE49-F238E27FC236}">
                <a16:creationId xmlns:a16="http://schemas.microsoft.com/office/drawing/2014/main" id="{B6E242BF-A6E2-CBB4-BD11-56A8066A4818}"/>
              </a:ext>
            </a:extLst>
          </p:cNvPr>
          <p:cNvSpPr txBox="1"/>
          <p:nvPr/>
        </p:nvSpPr>
        <p:spPr>
          <a:xfrm>
            <a:off x="523445" y="2642295"/>
            <a:ext cx="11035509" cy="9202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defTabSz="622300">
              <a:spcBef>
                <a:spcPct val="0"/>
              </a:spcBef>
              <a:spcAft>
                <a:spcPct val="35000"/>
              </a:spcAft>
            </a:pPr>
            <a:r>
              <a:rPr lang="en-GB" sz="2000" b="0" i="0" kern="1200"/>
              <a:t>We have listened and acted on your feedback from last year’</a:t>
            </a:r>
            <a:r>
              <a:rPr lang="en-GB" sz="2000"/>
              <a:t>s </a:t>
            </a:r>
            <a:r>
              <a:rPr lang="en-GB" sz="2000" b="0" i="0" kern="1200"/>
              <a:t>conference to make this year’s event even better:</a:t>
            </a:r>
          </a:p>
          <a:p>
            <a:pPr defTabSz="622300">
              <a:spcBef>
                <a:spcPct val="0"/>
              </a:spcBef>
              <a:spcAft>
                <a:spcPct val="35000"/>
              </a:spcAft>
            </a:pPr>
            <a:endParaRPr lang="en-GB" b="1">
              <a:solidFill>
                <a:srgbClr val="7030A0"/>
              </a:solidFill>
            </a:endParaRPr>
          </a:p>
          <a:p>
            <a:pPr marL="285750" indent="-285750" defTabSz="622300">
              <a:spcBef>
                <a:spcPct val="0"/>
              </a:spcBef>
              <a:spcAft>
                <a:spcPct val="35000"/>
              </a:spcAft>
              <a:buFont typeface="Arial" panose="020B0604020202020204" pitchFamily="34" charset="0"/>
              <a:buChar char="•"/>
            </a:pPr>
            <a:r>
              <a:rPr lang="en-GB" sz="2000" b="1">
                <a:solidFill>
                  <a:srgbClr val="7030A0"/>
                </a:solidFill>
                <a:effectLst/>
                <a:ea typeface="Times New Roman" panose="02020603050405020304" pitchFamily="18" charset="0"/>
                <a:cs typeface="Times New Roman" panose="02020603050405020304" pitchFamily="18" charset="0"/>
              </a:rPr>
              <a:t>Reduced marketplace size to allow more time to speak with suppliers, and time for </a:t>
            </a:r>
            <a:r>
              <a:rPr lang="en-US" sz="2000" b="1">
                <a:solidFill>
                  <a:srgbClr val="7030A0"/>
                </a:solidFill>
                <a:effectLst/>
                <a:ea typeface="Times New Roman" panose="02020603050405020304" pitchFamily="18" charset="0"/>
                <a:cs typeface="Times New Roman" panose="02020603050405020304" pitchFamily="18" charset="0"/>
              </a:rPr>
              <a:t>networking</a:t>
            </a:r>
            <a:endParaRPr lang="en-GB" sz="2000">
              <a:solidFill>
                <a:srgbClr val="7030A0"/>
              </a:solidFill>
              <a:effectLst/>
              <a:ea typeface="Aptos" panose="020B0004020202020204" pitchFamily="34" charset="0"/>
              <a:cs typeface="Times New Roman" panose="02020603050405020304" pitchFamily="18" charset="0"/>
            </a:endParaRPr>
          </a:p>
          <a:p>
            <a:pPr marL="285750" indent="-285750" defTabSz="622300">
              <a:spcBef>
                <a:spcPct val="0"/>
              </a:spcBef>
              <a:spcAft>
                <a:spcPct val="35000"/>
              </a:spcAft>
              <a:buFont typeface="Arial" panose="020B0604020202020204" pitchFamily="34" charset="0"/>
              <a:buChar char="•"/>
            </a:pPr>
            <a:r>
              <a:rPr lang="en-US" sz="2000" b="1" kern="1200">
                <a:solidFill>
                  <a:srgbClr val="7030A0"/>
                </a:solidFill>
              </a:rPr>
              <a:t>Evaluation form available in paper format or online to complete before you leave</a:t>
            </a:r>
          </a:p>
          <a:p>
            <a:pPr marL="285750" indent="-285750" defTabSz="622300">
              <a:spcBef>
                <a:spcPct val="0"/>
              </a:spcBef>
              <a:spcAft>
                <a:spcPct val="35000"/>
              </a:spcAft>
              <a:buFont typeface="Arial" panose="020B0604020202020204" pitchFamily="34" charset="0"/>
              <a:buChar char="•"/>
            </a:pPr>
            <a:r>
              <a:rPr lang="en-US" sz="2000" b="1">
                <a:solidFill>
                  <a:srgbClr val="7030A0"/>
                </a:solidFill>
              </a:rPr>
              <a:t>Interactive sessions – panel discussion, workshops and masterclass</a:t>
            </a:r>
          </a:p>
          <a:p>
            <a:pPr marL="285750" indent="-285750" defTabSz="622300">
              <a:spcBef>
                <a:spcPct val="0"/>
              </a:spcBef>
              <a:spcAft>
                <a:spcPct val="35000"/>
              </a:spcAft>
              <a:buFont typeface="Arial" panose="020B0604020202020204" pitchFamily="34" charset="0"/>
              <a:buChar char="•"/>
            </a:pPr>
            <a:r>
              <a:rPr lang="en-US" sz="2000" b="1" kern="1200">
                <a:solidFill>
                  <a:srgbClr val="7030A0"/>
                </a:solidFill>
              </a:rPr>
              <a:t>The opportunity to see some of the technology and to speak directly with the tech suppliers.</a:t>
            </a:r>
            <a:endParaRPr lang="en-GB" sz="2000" b="1" kern="1200">
              <a:solidFill>
                <a:srgbClr val="7030A0"/>
              </a:solidFill>
            </a:endParaRPr>
          </a:p>
        </p:txBody>
      </p:sp>
      <p:sp>
        <p:nvSpPr>
          <p:cNvPr id="4" name="Footer Placeholder 3">
            <a:extLst>
              <a:ext uri="{FF2B5EF4-FFF2-40B4-BE49-F238E27FC236}">
                <a16:creationId xmlns:a16="http://schemas.microsoft.com/office/drawing/2014/main" id="{E7DB0948-2349-0D8D-5C98-3DA4E4EC636A}"/>
              </a:ext>
            </a:extLst>
          </p:cNvPr>
          <p:cNvSpPr>
            <a:spLocks noGrp="1"/>
          </p:cNvSpPr>
          <p:nvPr>
            <p:ph type="ftr" sz="quarter" idx="11"/>
          </p:nvPr>
        </p:nvSpPr>
        <p:spPr>
          <a:xfrm>
            <a:off x="523445" y="6321714"/>
            <a:ext cx="7403008" cy="365125"/>
          </a:xfrm>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6</a:t>
            </a:fld>
            <a:endParaRPr lang="en-GB"/>
          </a:p>
        </p:txBody>
      </p:sp>
    </p:spTree>
    <p:extLst>
      <p:ext uri="{BB962C8B-B14F-4D97-AF65-F5344CB8AC3E}">
        <p14:creationId xmlns:p14="http://schemas.microsoft.com/office/powerpoint/2010/main" val="18478224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9180EC3-F1E1-0AFF-D9AC-4432BE42F5CC}"/>
              </a:ext>
            </a:extLst>
          </p:cNvPr>
          <p:cNvSpPr txBox="1">
            <a:spLocks noGrp="1"/>
          </p:cNvSpPr>
          <p:nvPr>
            <p:ph type="title" idx="4294967295"/>
          </p:nvPr>
        </p:nvSpPr>
        <p:spPr>
          <a:xfrm>
            <a:off x="599190" y="1640368"/>
            <a:ext cx="4430011" cy="1362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7030A0"/>
                </a:solidFill>
                <a:effectLst/>
                <a:uLnTx/>
                <a:uFillTx/>
                <a:latin typeface="+mj-lt"/>
                <a:ea typeface="+mj-ea"/>
                <a:cs typeface="+mj-cs"/>
              </a:rPr>
              <a:t>Provider stories</a:t>
            </a:r>
          </a:p>
        </p:txBody>
      </p:sp>
      <p:pic>
        <p:nvPicPr>
          <p:cNvPr id="2" name="Picture 1" descr="Ian Stewart, Roses Homecare Ltd&#10;">
            <a:extLst>
              <a:ext uri="{FF2B5EF4-FFF2-40B4-BE49-F238E27FC236}">
                <a16:creationId xmlns:a16="http://schemas.microsoft.com/office/drawing/2014/main" id="{0EF7ED04-16FB-4037-F3FC-855B6775F5EF}"/>
              </a:ext>
            </a:extLst>
          </p:cNvPr>
          <p:cNvPicPr>
            <a:picLocks noChangeAspect="1"/>
          </p:cNvPicPr>
          <p:nvPr/>
        </p:nvPicPr>
        <p:blipFill rotWithShape="1">
          <a:blip r:embed="rId2"/>
          <a:srcRect t="5619" r="16267" b="10179"/>
          <a:stretch/>
        </p:blipFill>
        <p:spPr>
          <a:xfrm>
            <a:off x="707721" y="3254855"/>
            <a:ext cx="1823999" cy="1828800"/>
          </a:xfrm>
          <a:prstGeom prst="rect">
            <a:avLst/>
          </a:prstGeom>
        </p:spPr>
      </p:pic>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2705100" y="3486701"/>
            <a:ext cx="5010150" cy="1464155"/>
          </a:xfrm>
        </p:spPr>
        <p:txBody>
          <a:bodyPr>
            <a:noAutofit/>
          </a:bodyPr>
          <a:lstStyle/>
          <a:p>
            <a:r>
              <a:rPr lang="en-GB" sz="1800" b="1">
                <a:solidFill>
                  <a:schemeClr val="tx1"/>
                </a:solidFill>
              </a:rPr>
              <a:t>Ian Stewart </a:t>
            </a:r>
          </a:p>
          <a:p>
            <a:r>
              <a:rPr lang="en-GB" sz="1800">
                <a:solidFill>
                  <a:schemeClr val="tx1"/>
                </a:solidFill>
              </a:rPr>
              <a:t>Manager</a:t>
            </a:r>
            <a:br>
              <a:rPr lang="en-GB" sz="1800" b="1">
                <a:solidFill>
                  <a:schemeClr val="tx1"/>
                </a:solidFill>
              </a:rPr>
            </a:br>
            <a:r>
              <a:rPr lang="en-GB" sz="1800" b="1">
                <a:solidFill>
                  <a:schemeClr val="accent1"/>
                </a:solidFill>
              </a:rPr>
              <a:t>Roses Homecare Ltd</a:t>
            </a:r>
          </a:p>
        </p:txBody>
      </p:sp>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60</a:t>
            </a:fld>
            <a:endParaRPr lang="en-GB"/>
          </a:p>
        </p:txBody>
      </p:sp>
      <p:pic>
        <p:nvPicPr>
          <p:cNvPr id="7" name="Picture 6">
            <a:extLst>
              <a:ext uri="{FF2B5EF4-FFF2-40B4-BE49-F238E27FC236}">
                <a16:creationId xmlns:a16="http://schemas.microsoft.com/office/drawing/2014/main" id="{47EA6FF2-6DBF-5A1D-4AA5-16A7CC107BF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9532" y="4326021"/>
            <a:ext cx="4430011" cy="1249670"/>
          </a:xfrm>
          <a:prstGeom prst="rect">
            <a:avLst/>
          </a:prstGeom>
        </p:spPr>
      </p:pic>
      <p:sp>
        <p:nvSpPr>
          <p:cNvPr id="3" name="Footer Placeholder 4">
            <a:extLst>
              <a:ext uri="{FF2B5EF4-FFF2-40B4-BE49-F238E27FC236}">
                <a16:creationId xmlns:a16="http://schemas.microsoft.com/office/drawing/2014/main" id="{49150F00-2609-0830-655A-DAAC80D316D8}"/>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30608481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27245-214F-44D2-8E69-2D1300B9EB57}"/>
              </a:ext>
            </a:extLst>
          </p:cNvPr>
          <p:cNvSpPr>
            <a:spLocks noGrp="1"/>
          </p:cNvSpPr>
          <p:nvPr>
            <p:ph type="title"/>
          </p:nvPr>
        </p:nvSpPr>
        <p:spPr/>
        <p:txBody>
          <a:bodyPr/>
          <a:lstStyle/>
          <a:p>
            <a:r>
              <a:rPr lang="en-GB">
                <a:solidFill>
                  <a:schemeClr val="tx1"/>
                </a:solidFill>
              </a:rPr>
              <a:t>Who are Roses Homecare</a:t>
            </a:r>
          </a:p>
        </p:txBody>
      </p:sp>
      <p:sp>
        <p:nvSpPr>
          <p:cNvPr id="3" name="Footer Placeholder 2">
            <a:extLst>
              <a:ext uri="{FF2B5EF4-FFF2-40B4-BE49-F238E27FC236}">
                <a16:creationId xmlns:a16="http://schemas.microsoft.com/office/drawing/2014/main" id="{4CF4A3CA-2FD7-47F4-83D4-ABB91DBBB086}"/>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8C86B4A2-9AD0-47E5-A2A0-D9CB0C45DDF3}"/>
              </a:ext>
            </a:extLst>
          </p:cNvPr>
          <p:cNvSpPr>
            <a:spLocks noGrp="1"/>
          </p:cNvSpPr>
          <p:nvPr>
            <p:ph type="sldNum" sz="quarter" idx="12"/>
          </p:nvPr>
        </p:nvSpPr>
        <p:spPr/>
        <p:txBody>
          <a:bodyPr/>
          <a:lstStyle/>
          <a:p>
            <a:fld id="{30A60DCE-9105-48A5-8A92-25C9283756D1}" type="slidenum">
              <a:rPr lang="en-GB" smtClean="0"/>
              <a:pPr/>
              <a:t>61</a:t>
            </a:fld>
            <a:endParaRPr lang="en-GB"/>
          </a:p>
        </p:txBody>
      </p:sp>
      <p:pic>
        <p:nvPicPr>
          <p:cNvPr id="20" name="Picture 19">
            <a:extLst>
              <a:ext uri="{FF2B5EF4-FFF2-40B4-BE49-F238E27FC236}">
                <a16:creationId xmlns:a16="http://schemas.microsoft.com/office/drawing/2014/main" id="{0A9BD35A-5250-4BED-AA89-803F7A42A5D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4777" y="2103501"/>
            <a:ext cx="5164091" cy="3437348"/>
          </a:xfrm>
          <a:prstGeom prst="ellipse">
            <a:avLst/>
          </a:prstGeom>
          <a:ln>
            <a:noFill/>
          </a:ln>
          <a:effectLst>
            <a:softEdge rad="112500"/>
          </a:effectLst>
        </p:spPr>
      </p:pic>
    </p:spTree>
    <p:extLst>
      <p:ext uri="{BB962C8B-B14F-4D97-AF65-F5344CB8AC3E}">
        <p14:creationId xmlns:p14="http://schemas.microsoft.com/office/powerpoint/2010/main" val="11181648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3D179-C721-4398-8035-05B474F48792}"/>
              </a:ext>
            </a:extLst>
          </p:cNvPr>
          <p:cNvSpPr>
            <a:spLocks noGrp="1"/>
          </p:cNvSpPr>
          <p:nvPr>
            <p:ph type="title"/>
          </p:nvPr>
        </p:nvSpPr>
        <p:spPr/>
        <p:txBody>
          <a:bodyPr>
            <a:normAutofit/>
          </a:bodyPr>
          <a:lstStyle/>
          <a:p>
            <a:r>
              <a:rPr lang="en-GB" b="1" dirty="0">
                <a:solidFill>
                  <a:schemeClr val="tx1"/>
                </a:solidFill>
                <a:effectLst/>
                <a:ea typeface="Calibri" panose="020F0502020204030204" pitchFamily="34" charset="0"/>
              </a:rPr>
              <a:t>Digital Social Care Records (DSCR)</a:t>
            </a:r>
            <a:endParaRPr lang="en-GB" dirty="0">
              <a:solidFill>
                <a:schemeClr val="tx1"/>
              </a:solidFill>
            </a:endParaRPr>
          </a:p>
        </p:txBody>
      </p:sp>
      <p:sp>
        <p:nvSpPr>
          <p:cNvPr id="3" name="Footer Placeholder 2">
            <a:extLst>
              <a:ext uri="{FF2B5EF4-FFF2-40B4-BE49-F238E27FC236}">
                <a16:creationId xmlns:a16="http://schemas.microsoft.com/office/drawing/2014/main" id="{5D700BBA-4A09-4020-A474-EBC28C42C51C}"/>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27FF6987-7750-479A-958B-908E7D96F4A4}"/>
              </a:ext>
            </a:extLst>
          </p:cNvPr>
          <p:cNvSpPr>
            <a:spLocks noGrp="1"/>
          </p:cNvSpPr>
          <p:nvPr>
            <p:ph type="sldNum" sz="quarter" idx="12"/>
          </p:nvPr>
        </p:nvSpPr>
        <p:spPr/>
        <p:txBody>
          <a:bodyPr/>
          <a:lstStyle/>
          <a:p>
            <a:fld id="{30A60DCE-9105-48A5-8A92-25C9283756D1}" type="slidenum">
              <a:rPr lang="en-GB" smtClean="0"/>
              <a:pPr/>
              <a:t>62</a:t>
            </a:fld>
            <a:endParaRPr lang="en-GB"/>
          </a:p>
        </p:txBody>
      </p:sp>
      <p:sp>
        <p:nvSpPr>
          <p:cNvPr id="11" name="TextBox 10">
            <a:extLst>
              <a:ext uri="{FF2B5EF4-FFF2-40B4-BE49-F238E27FC236}">
                <a16:creationId xmlns:a16="http://schemas.microsoft.com/office/drawing/2014/main" id="{FDF6AE24-DD31-89BB-F23D-9E3AC184086B}"/>
              </a:ext>
            </a:extLst>
          </p:cNvPr>
          <p:cNvSpPr txBox="1"/>
          <p:nvPr/>
        </p:nvSpPr>
        <p:spPr>
          <a:xfrm>
            <a:off x="791110" y="2085654"/>
            <a:ext cx="10592656" cy="2246769"/>
          </a:xfrm>
          <a:prstGeom prst="rect">
            <a:avLst/>
          </a:prstGeom>
          <a:noFill/>
        </p:spPr>
        <p:txBody>
          <a:bodyPr wrap="square" rtlCol="0">
            <a:spAutoFit/>
          </a:bodyPr>
          <a:lstStyle/>
          <a:p>
            <a:pPr lvl="1"/>
            <a:r>
              <a:rPr lang="en-GB" sz="2800">
                <a:effectLst/>
                <a:latin typeface="Aptos" panose="020B0004020202020204" pitchFamily="34" charset="0"/>
                <a:ea typeface="Times New Roman" panose="02020603050405020304" pitchFamily="18" charset="0"/>
                <a:cs typeface="Aptos" panose="020B0004020202020204" pitchFamily="34" charset="0"/>
              </a:rPr>
              <a:t> </a:t>
            </a:r>
            <a:r>
              <a:rPr lang="en-GB" sz="2800" u="sng">
                <a:effectLst/>
                <a:latin typeface="Aptos" panose="020B0004020202020204" pitchFamily="34" charset="0"/>
                <a:ea typeface="Times New Roman" panose="02020603050405020304" pitchFamily="18" charset="0"/>
                <a:cs typeface="Aptos" panose="020B0004020202020204" pitchFamily="34" charset="0"/>
              </a:rPr>
              <a:t>Birdie: </a:t>
            </a:r>
          </a:p>
          <a:p>
            <a:pPr marL="914400" lvl="1" indent="-457200">
              <a:buFont typeface="Arial" panose="020B0604020202020204" pitchFamily="34" charset="0"/>
              <a:buChar char="•"/>
            </a:pPr>
            <a:endParaRPr lang="en-GB" sz="2800">
              <a:effectLst/>
              <a:latin typeface="Aptos" panose="020B0004020202020204" pitchFamily="34" charset="0"/>
              <a:ea typeface="Aptos" panose="020B0004020202020204" pitchFamily="34" charset="0"/>
              <a:cs typeface="Aptos" panose="020B0004020202020204" pitchFamily="34" charset="0"/>
            </a:endParaRPr>
          </a:p>
          <a:p>
            <a:pPr lvl="2"/>
            <a:r>
              <a:rPr lang="en-GB" sz="2800">
                <a:effectLst/>
                <a:latin typeface="Aptos" panose="020B0004020202020204" pitchFamily="34" charset="0"/>
                <a:ea typeface="Aptos" panose="020B0004020202020204" pitchFamily="34" charset="0"/>
                <a:cs typeface="Aptos" panose="020B0004020202020204" pitchFamily="34" charset="0"/>
              </a:rPr>
              <a:t>Roses Homecare have </a:t>
            </a:r>
            <a:r>
              <a:rPr lang="en-GB" sz="2800">
                <a:latin typeface="Aptos" panose="020B0004020202020204" pitchFamily="34" charset="0"/>
                <a:ea typeface="Aptos" panose="020B0004020202020204" pitchFamily="34" charset="0"/>
                <a:cs typeface="Aptos" panose="020B0004020202020204" pitchFamily="34" charset="0"/>
              </a:rPr>
              <a:t>been using Birdie since Jan 2020. Why?</a:t>
            </a:r>
            <a:endParaRPr lang="en-GB" sz="2800">
              <a:effectLst/>
              <a:latin typeface="Aptos" panose="020B0004020202020204" pitchFamily="34" charset="0"/>
              <a:ea typeface="Aptos" panose="020B0004020202020204" pitchFamily="34" charset="0"/>
              <a:cs typeface="Aptos" panose="020B0004020202020204" pitchFamily="34" charset="0"/>
            </a:endParaRPr>
          </a:p>
          <a:p>
            <a:pPr marL="1600200" lvl="3" indent="-228600">
              <a:buFont typeface="+mj-lt"/>
              <a:buAutoNum type="romanLcPeriod"/>
            </a:pPr>
            <a:r>
              <a:rPr lang="en-GB" sz="2800">
                <a:latin typeface="Aptos" panose="020B0004020202020204" pitchFamily="34" charset="0"/>
                <a:ea typeface="Aptos" panose="020B0004020202020204" pitchFamily="34" charset="0"/>
                <a:cs typeface="Aptos" panose="020B0004020202020204" pitchFamily="34" charset="0"/>
              </a:rPr>
              <a:t> Assessments/Reviews/Real Time info/data/Performance</a:t>
            </a:r>
            <a:endParaRPr lang="en-GB" sz="2800">
              <a:effectLst/>
              <a:latin typeface="Aptos" panose="020B0004020202020204" pitchFamily="34" charset="0"/>
              <a:ea typeface="Aptos" panose="020B0004020202020204" pitchFamily="34" charset="0"/>
              <a:cs typeface="Aptos" panose="020B0004020202020204" pitchFamily="34" charset="0"/>
            </a:endParaRPr>
          </a:p>
          <a:p>
            <a:pPr marL="1600200" lvl="3" indent="-228600">
              <a:buFont typeface="+mj-lt"/>
              <a:buAutoNum type="romanLcPeriod"/>
            </a:pPr>
            <a:r>
              <a:rPr lang="en-GB" sz="2800">
                <a:effectLst/>
                <a:latin typeface="Aptos" panose="020B0004020202020204" pitchFamily="34" charset="0"/>
                <a:ea typeface="Aptos" panose="020B0004020202020204" pitchFamily="34" charset="0"/>
                <a:cs typeface="Aptos" panose="020B0004020202020204" pitchFamily="34" charset="0"/>
              </a:rPr>
              <a:t>E-Signatures. Birdie/Looker</a:t>
            </a:r>
          </a:p>
        </p:txBody>
      </p:sp>
    </p:spTree>
    <p:extLst>
      <p:ext uri="{BB962C8B-B14F-4D97-AF65-F5344CB8AC3E}">
        <p14:creationId xmlns:p14="http://schemas.microsoft.com/office/powerpoint/2010/main" val="14159696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01210-3BFB-546E-2998-43FB00FDAE86}"/>
              </a:ext>
            </a:extLst>
          </p:cNvPr>
          <p:cNvSpPr>
            <a:spLocks noGrp="1"/>
          </p:cNvSpPr>
          <p:nvPr>
            <p:ph type="title"/>
          </p:nvPr>
        </p:nvSpPr>
        <p:spPr/>
        <p:txBody>
          <a:bodyPr/>
          <a:lstStyle/>
          <a:p>
            <a:r>
              <a:rPr lang="en-GB">
                <a:solidFill>
                  <a:schemeClr val="tx1"/>
                </a:solidFill>
              </a:rPr>
              <a:t>Introduction to Birdie</a:t>
            </a:r>
          </a:p>
        </p:txBody>
      </p:sp>
      <p:sp>
        <p:nvSpPr>
          <p:cNvPr id="3" name="Footer Placeholder 2">
            <a:extLst>
              <a:ext uri="{FF2B5EF4-FFF2-40B4-BE49-F238E27FC236}">
                <a16:creationId xmlns:a16="http://schemas.microsoft.com/office/drawing/2014/main" id="{0794280D-6FFB-E8EF-D0F0-2347463EE191}"/>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7C517329-7564-54CF-BC7C-F50A4FEF7BDE}"/>
              </a:ext>
            </a:extLst>
          </p:cNvPr>
          <p:cNvSpPr>
            <a:spLocks noGrp="1"/>
          </p:cNvSpPr>
          <p:nvPr>
            <p:ph type="sldNum" sz="quarter" idx="12"/>
          </p:nvPr>
        </p:nvSpPr>
        <p:spPr/>
        <p:txBody>
          <a:bodyPr/>
          <a:lstStyle/>
          <a:p>
            <a:fld id="{30A60DCE-9105-48A5-8A92-25C9283756D1}" type="slidenum">
              <a:rPr lang="en-GB" smtClean="0"/>
              <a:pPr/>
              <a:t>63</a:t>
            </a:fld>
            <a:endParaRPr lang="en-GB"/>
          </a:p>
        </p:txBody>
      </p:sp>
      <p:pic>
        <p:nvPicPr>
          <p:cNvPr id="6" name="Picture 5">
            <a:extLst>
              <a:ext uri="{FF2B5EF4-FFF2-40B4-BE49-F238E27FC236}">
                <a16:creationId xmlns:a16="http://schemas.microsoft.com/office/drawing/2014/main" id="{D512AD32-2878-6397-EE0F-AE60CD5580EE}"/>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061" b="6376"/>
          <a:stretch/>
        </p:blipFill>
        <p:spPr>
          <a:xfrm>
            <a:off x="156259" y="2270589"/>
            <a:ext cx="5810206" cy="2763748"/>
          </a:xfrm>
          <a:prstGeom prst="rect">
            <a:avLst/>
          </a:prstGeom>
        </p:spPr>
      </p:pic>
      <p:pic>
        <p:nvPicPr>
          <p:cNvPr id="8" name="Picture 7">
            <a:extLst>
              <a:ext uri="{FF2B5EF4-FFF2-40B4-BE49-F238E27FC236}">
                <a16:creationId xmlns:a16="http://schemas.microsoft.com/office/drawing/2014/main" id="{65708DB6-EAB2-BE52-0164-7C25C6C677A5}"/>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061" b="6376"/>
          <a:stretch/>
        </p:blipFill>
        <p:spPr>
          <a:xfrm>
            <a:off x="5858348" y="2270589"/>
            <a:ext cx="5810207" cy="2763748"/>
          </a:xfrm>
          <a:prstGeom prst="rect">
            <a:avLst/>
          </a:prstGeom>
        </p:spPr>
      </p:pic>
    </p:spTree>
    <p:extLst>
      <p:ext uri="{BB962C8B-B14F-4D97-AF65-F5344CB8AC3E}">
        <p14:creationId xmlns:p14="http://schemas.microsoft.com/office/powerpoint/2010/main" val="20884938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122731-58F8-FDB5-D174-4B6A446D4214}"/>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t="10273" b="6651"/>
          <a:stretch/>
        </p:blipFill>
        <p:spPr>
          <a:xfrm>
            <a:off x="1226061" y="1438382"/>
            <a:ext cx="9190223" cy="4294598"/>
          </a:xfrm>
          <a:prstGeom prst="rect">
            <a:avLst/>
          </a:prstGeom>
        </p:spPr>
      </p:pic>
      <p:sp>
        <p:nvSpPr>
          <p:cNvPr id="2" name="Title 1">
            <a:extLst>
              <a:ext uri="{FF2B5EF4-FFF2-40B4-BE49-F238E27FC236}">
                <a16:creationId xmlns:a16="http://schemas.microsoft.com/office/drawing/2014/main" id="{26A2BF31-05D6-461C-2227-1172514E894B}"/>
              </a:ext>
            </a:extLst>
          </p:cNvPr>
          <p:cNvSpPr>
            <a:spLocks noGrp="1"/>
          </p:cNvSpPr>
          <p:nvPr>
            <p:ph type="title"/>
          </p:nvPr>
        </p:nvSpPr>
        <p:spPr/>
        <p:txBody>
          <a:bodyPr/>
          <a:lstStyle/>
          <a:p>
            <a:r>
              <a:rPr lang="en-GB">
                <a:solidFill>
                  <a:schemeClr val="tx1"/>
                </a:solidFill>
              </a:rPr>
              <a:t>DSCR</a:t>
            </a:r>
          </a:p>
        </p:txBody>
      </p:sp>
      <p:sp>
        <p:nvSpPr>
          <p:cNvPr id="3" name="Footer Placeholder 2">
            <a:extLst>
              <a:ext uri="{FF2B5EF4-FFF2-40B4-BE49-F238E27FC236}">
                <a16:creationId xmlns:a16="http://schemas.microsoft.com/office/drawing/2014/main" id="{93B4654C-3169-1B89-3255-4E403AEED08F}"/>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D9143AC3-3CEB-23A3-6DF8-28834D8FC0C2}"/>
              </a:ext>
            </a:extLst>
          </p:cNvPr>
          <p:cNvSpPr>
            <a:spLocks noGrp="1"/>
          </p:cNvSpPr>
          <p:nvPr>
            <p:ph type="sldNum" sz="quarter" idx="12"/>
          </p:nvPr>
        </p:nvSpPr>
        <p:spPr/>
        <p:txBody>
          <a:bodyPr/>
          <a:lstStyle/>
          <a:p>
            <a:fld id="{30A60DCE-9105-48A5-8A92-25C9283756D1}" type="slidenum">
              <a:rPr lang="en-GB" smtClean="0"/>
              <a:pPr/>
              <a:t>64</a:t>
            </a:fld>
            <a:endParaRPr lang="en-GB"/>
          </a:p>
        </p:txBody>
      </p:sp>
    </p:spTree>
    <p:extLst>
      <p:ext uri="{BB962C8B-B14F-4D97-AF65-F5344CB8AC3E}">
        <p14:creationId xmlns:p14="http://schemas.microsoft.com/office/powerpoint/2010/main" val="12685194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EB269-78FE-0D4A-85BB-E10EF26C296B}"/>
              </a:ext>
            </a:extLst>
          </p:cNvPr>
          <p:cNvSpPr>
            <a:spLocks noGrp="1"/>
          </p:cNvSpPr>
          <p:nvPr>
            <p:ph type="title"/>
          </p:nvPr>
        </p:nvSpPr>
        <p:spPr/>
        <p:txBody>
          <a:bodyPr/>
          <a:lstStyle/>
          <a:p>
            <a:r>
              <a:rPr lang="en-GB">
                <a:solidFill>
                  <a:schemeClr val="tx1"/>
                </a:solidFill>
              </a:rPr>
              <a:t>DSCR</a:t>
            </a:r>
          </a:p>
        </p:txBody>
      </p:sp>
      <p:sp>
        <p:nvSpPr>
          <p:cNvPr id="3" name="Footer Placeholder 2">
            <a:extLst>
              <a:ext uri="{FF2B5EF4-FFF2-40B4-BE49-F238E27FC236}">
                <a16:creationId xmlns:a16="http://schemas.microsoft.com/office/drawing/2014/main" id="{95F8973C-1BD4-D627-D3BD-91F03DDA3108}"/>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40FA3EF8-B34F-399C-80A9-E915BD91DA04}"/>
              </a:ext>
            </a:extLst>
          </p:cNvPr>
          <p:cNvSpPr>
            <a:spLocks noGrp="1"/>
          </p:cNvSpPr>
          <p:nvPr>
            <p:ph type="sldNum" sz="quarter" idx="12"/>
          </p:nvPr>
        </p:nvSpPr>
        <p:spPr/>
        <p:txBody>
          <a:bodyPr/>
          <a:lstStyle/>
          <a:p>
            <a:fld id="{30A60DCE-9105-48A5-8A92-25C9283756D1}" type="slidenum">
              <a:rPr lang="en-GB" smtClean="0"/>
              <a:pPr/>
              <a:t>65</a:t>
            </a:fld>
            <a:endParaRPr lang="en-GB"/>
          </a:p>
        </p:txBody>
      </p:sp>
      <p:pic>
        <p:nvPicPr>
          <p:cNvPr id="6" name="Picture 5">
            <a:extLst>
              <a:ext uri="{FF2B5EF4-FFF2-40B4-BE49-F238E27FC236}">
                <a16:creationId xmlns:a16="http://schemas.microsoft.com/office/drawing/2014/main" id="{95F96346-C3E6-C61B-14AC-592D9004346E}"/>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t="8940" b="6220"/>
          <a:stretch/>
        </p:blipFill>
        <p:spPr>
          <a:xfrm>
            <a:off x="1345914" y="1489751"/>
            <a:ext cx="9862654" cy="4706665"/>
          </a:xfrm>
          <a:prstGeom prst="rect">
            <a:avLst/>
          </a:prstGeom>
        </p:spPr>
      </p:pic>
    </p:spTree>
    <p:extLst>
      <p:ext uri="{BB962C8B-B14F-4D97-AF65-F5344CB8AC3E}">
        <p14:creationId xmlns:p14="http://schemas.microsoft.com/office/powerpoint/2010/main" val="31863608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6D761-5F6A-28D4-76A0-FDA264D337AD}"/>
              </a:ext>
            </a:extLst>
          </p:cNvPr>
          <p:cNvSpPr>
            <a:spLocks noGrp="1"/>
          </p:cNvSpPr>
          <p:nvPr>
            <p:ph type="title"/>
          </p:nvPr>
        </p:nvSpPr>
        <p:spPr/>
        <p:txBody>
          <a:bodyPr/>
          <a:lstStyle/>
          <a:p>
            <a:r>
              <a:rPr lang="en-GB">
                <a:solidFill>
                  <a:schemeClr val="tx1"/>
                </a:solidFill>
              </a:rPr>
              <a:t>DSCR</a:t>
            </a:r>
          </a:p>
        </p:txBody>
      </p:sp>
      <p:sp>
        <p:nvSpPr>
          <p:cNvPr id="3" name="Footer Placeholder 2">
            <a:extLst>
              <a:ext uri="{FF2B5EF4-FFF2-40B4-BE49-F238E27FC236}">
                <a16:creationId xmlns:a16="http://schemas.microsoft.com/office/drawing/2014/main" id="{8BF965A8-D3B4-7FE0-D166-DD9730F24023}"/>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E87AE451-B62A-9F3F-D816-33CAC168B788}"/>
              </a:ext>
            </a:extLst>
          </p:cNvPr>
          <p:cNvSpPr>
            <a:spLocks noGrp="1"/>
          </p:cNvSpPr>
          <p:nvPr>
            <p:ph type="sldNum" sz="quarter" idx="12"/>
          </p:nvPr>
        </p:nvSpPr>
        <p:spPr/>
        <p:txBody>
          <a:bodyPr/>
          <a:lstStyle/>
          <a:p>
            <a:fld id="{30A60DCE-9105-48A5-8A92-25C9283756D1}" type="slidenum">
              <a:rPr lang="en-GB" smtClean="0"/>
              <a:pPr/>
              <a:t>66</a:t>
            </a:fld>
            <a:endParaRPr lang="en-GB"/>
          </a:p>
        </p:txBody>
      </p:sp>
      <p:pic>
        <p:nvPicPr>
          <p:cNvPr id="6" name="Picture 5">
            <a:extLst>
              <a:ext uri="{FF2B5EF4-FFF2-40B4-BE49-F238E27FC236}">
                <a16:creationId xmlns:a16="http://schemas.microsoft.com/office/drawing/2014/main" id="{186F1B12-BC9D-E134-47AA-9C4070F35047}"/>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t="10786" b="7315"/>
          <a:stretch/>
        </p:blipFill>
        <p:spPr>
          <a:xfrm>
            <a:off x="965771" y="1484799"/>
            <a:ext cx="10106346" cy="4655793"/>
          </a:xfrm>
          <a:prstGeom prst="rect">
            <a:avLst/>
          </a:prstGeom>
        </p:spPr>
      </p:pic>
    </p:spTree>
    <p:extLst>
      <p:ext uri="{BB962C8B-B14F-4D97-AF65-F5344CB8AC3E}">
        <p14:creationId xmlns:p14="http://schemas.microsoft.com/office/powerpoint/2010/main" val="4532072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B5036-00C7-4075-A749-5120B3B911B3}"/>
              </a:ext>
            </a:extLst>
          </p:cNvPr>
          <p:cNvSpPr>
            <a:spLocks noGrp="1"/>
          </p:cNvSpPr>
          <p:nvPr>
            <p:ph type="title"/>
          </p:nvPr>
        </p:nvSpPr>
        <p:spPr>
          <a:xfrm>
            <a:off x="252516" y="273902"/>
            <a:ext cx="8812915" cy="1234800"/>
          </a:xfrm>
        </p:spPr>
        <p:txBody>
          <a:bodyPr/>
          <a:lstStyle/>
          <a:p>
            <a:r>
              <a:rPr lang="en-GB">
                <a:solidFill>
                  <a:schemeClr val="tx1"/>
                </a:solidFill>
              </a:rPr>
              <a:t>DSCR</a:t>
            </a:r>
          </a:p>
        </p:txBody>
      </p:sp>
      <p:sp>
        <p:nvSpPr>
          <p:cNvPr id="3" name="Footer Placeholder 2">
            <a:extLst>
              <a:ext uri="{FF2B5EF4-FFF2-40B4-BE49-F238E27FC236}">
                <a16:creationId xmlns:a16="http://schemas.microsoft.com/office/drawing/2014/main" id="{7DBE1E74-9244-4F87-A126-698009DDF20A}"/>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CC43E64B-977B-4AED-863F-36D7C82EDD53}"/>
              </a:ext>
            </a:extLst>
          </p:cNvPr>
          <p:cNvSpPr>
            <a:spLocks noGrp="1"/>
          </p:cNvSpPr>
          <p:nvPr>
            <p:ph type="sldNum" sz="quarter" idx="12"/>
          </p:nvPr>
        </p:nvSpPr>
        <p:spPr/>
        <p:txBody>
          <a:bodyPr/>
          <a:lstStyle/>
          <a:p>
            <a:fld id="{30A60DCE-9105-48A5-8A92-25C9283756D1}" type="slidenum">
              <a:rPr lang="en-GB" smtClean="0"/>
              <a:pPr/>
              <a:t>67</a:t>
            </a:fld>
            <a:endParaRPr lang="en-GB"/>
          </a:p>
        </p:txBody>
      </p:sp>
      <p:pic>
        <p:nvPicPr>
          <p:cNvPr id="5" name="Picture 4">
            <a:extLst>
              <a:ext uri="{FF2B5EF4-FFF2-40B4-BE49-F238E27FC236}">
                <a16:creationId xmlns:a16="http://schemas.microsoft.com/office/drawing/2014/main" id="{A9075DC2-786A-4374-B79B-8B99755DDEC5}"/>
              </a:ext>
              <a:ext uri="{C183D7F6-B498-43B3-948B-1728B52AA6E4}">
                <adec:decorative xmlns:adec="http://schemas.microsoft.com/office/drawing/2017/decorative" val="1"/>
              </a:ext>
            </a:extLst>
          </p:cNvPr>
          <p:cNvPicPr>
            <a:picLocks noChangeAspect="1"/>
          </p:cNvPicPr>
          <p:nvPr/>
        </p:nvPicPr>
        <p:blipFill rotWithShape="1">
          <a:blip r:embed="rId2"/>
          <a:srcRect t="15880" r="2078" b="5575"/>
          <a:stretch/>
        </p:blipFill>
        <p:spPr>
          <a:xfrm>
            <a:off x="684031" y="1380843"/>
            <a:ext cx="10768141" cy="4858502"/>
          </a:xfrm>
          <a:prstGeom prst="rect">
            <a:avLst/>
          </a:prstGeom>
        </p:spPr>
      </p:pic>
    </p:spTree>
    <p:extLst>
      <p:ext uri="{BB962C8B-B14F-4D97-AF65-F5344CB8AC3E}">
        <p14:creationId xmlns:p14="http://schemas.microsoft.com/office/powerpoint/2010/main" val="36515617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BC3E7-BEA1-4FB5-9719-3BFB5EAA7EC1}"/>
              </a:ext>
            </a:extLst>
          </p:cNvPr>
          <p:cNvSpPr>
            <a:spLocks noGrp="1"/>
          </p:cNvSpPr>
          <p:nvPr>
            <p:ph type="title"/>
          </p:nvPr>
        </p:nvSpPr>
        <p:spPr/>
        <p:txBody>
          <a:bodyPr>
            <a:normAutofit/>
          </a:bodyPr>
          <a:lstStyle/>
          <a:p>
            <a:r>
              <a:rPr lang="en-GB" b="1" dirty="0">
                <a:solidFill>
                  <a:schemeClr val="tx1"/>
                </a:solidFill>
                <a:effectLst/>
                <a:ea typeface="Calibri" panose="020F0502020204030204" pitchFamily="34" charset="0"/>
              </a:rPr>
              <a:t>Remote Health Monitoring</a:t>
            </a:r>
            <a:endParaRPr lang="en-GB" dirty="0">
              <a:solidFill>
                <a:schemeClr val="tx1"/>
              </a:solidFill>
            </a:endParaRPr>
          </a:p>
        </p:txBody>
      </p:sp>
      <p:sp>
        <p:nvSpPr>
          <p:cNvPr id="3" name="Footer Placeholder 2">
            <a:extLst>
              <a:ext uri="{FF2B5EF4-FFF2-40B4-BE49-F238E27FC236}">
                <a16:creationId xmlns:a16="http://schemas.microsoft.com/office/drawing/2014/main" id="{70400B2B-BDCA-4B4E-BB92-E2B957F9BBB5}"/>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D31C56E8-FD86-46DF-9598-71B16231662E}"/>
              </a:ext>
            </a:extLst>
          </p:cNvPr>
          <p:cNvSpPr>
            <a:spLocks noGrp="1"/>
          </p:cNvSpPr>
          <p:nvPr>
            <p:ph type="sldNum" sz="quarter" idx="12"/>
          </p:nvPr>
        </p:nvSpPr>
        <p:spPr/>
        <p:txBody>
          <a:bodyPr/>
          <a:lstStyle/>
          <a:p>
            <a:fld id="{30A60DCE-9105-48A5-8A92-25C9283756D1}" type="slidenum">
              <a:rPr lang="en-GB" smtClean="0"/>
              <a:pPr/>
              <a:t>68</a:t>
            </a:fld>
            <a:endParaRPr lang="en-GB"/>
          </a:p>
        </p:txBody>
      </p:sp>
      <p:pic>
        <p:nvPicPr>
          <p:cNvPr id="8" name="Picture 7">
            <a:extLst>
              <a:ext uri="{FF2B5EF4-FFF2-40B4-BE49-F238E27FC236}">
                <a16:creationId xmlns:a16="http://schemas.microsoft.com/office/drawing/2014/main" id="{E657F1C8-FD10-49B0-9495-FD4DF4D8BE23}"/>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070" y="3347177"/>
            <a:ext cx="1272302" cy="1244509"/>
          </a:xfrm>
          <a:prstGeom prst="rect">
            <a:avLst/>
          </a:prstGeom>
        </p:spPr>
      </p:pic>
      <p:pic>
        <p:nvPicPr>
          <p:cNvPr id="9" name="Picture 8">
            <a:extLst>
              <a:ext uri="{FF2B5EF4-FFF2-40B4-BE49-F238E27FC236}">
                <a16:creationId xmlns:a16="http://schemas.microsoft.com/office/drawing/2014/main" id="{14632771-859D-4F71-B370-58FC89B7D00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6306" y="3429000"/>
            <a:ext cx="1294382" cy="1266107"/>
          </a:xfrm>
          <a:prstGeom prst="rect">
            <a:avLst/>
          </a:prstGeom>
        </p:spPr>
      </p:pic>
      <p:sp>
        <p:nvSpPr>
          <p:cNvPr id="7" name="TextBox 6">
            <a:extLst>
              <a:ext uri="{FF2B5EF4-FFF2-40B4-BE49-F238E27FC236}">
                <a16:creationId xmlns:a16="http://schemas.microsoft.com/office/drawing/2014/main" id="{46DD12BC-3A40-4FD6-A003-F0BF848FE758}"/>
              </a:ext>
            </a:extLst>
          </p:cNvPr>
          <p:cNvSpPr txBox="1"/>
          <p:nvPr/>
        </p:nvSpPr>
        <p:spPr>
          <a:xfrm>
            <a:off x="1417372" y="3601876"/>
            <a:ext cx="4425498" cy="1262846"/>
          </a:xfrm>
          <a:prstGeom prst="rect">
            <a:avLst/>
          </a:prstGeom>
          <a:noFill/>
        </p:spPr>
        <p:txBody>
          <a:bodyPr wrap="square" rtlCol="0">
            <a:spAutoFit/>
          </a:bodyPr>
          <a:lstStyle/>
          <a:p>
            <a:pPr lvl="0">
              <a:lnSpc>
                <a:spcPct val="107000"/>
              </a:lnSpc>
              <a:spcAft>
                <a:spcPts val="800"/>
              </a:spcAft>
            </a:pPr>
            <a:r>
              <a:rPr lang="en-GB" b="1">
                <a:effectLst/>
                <a:latin typeface="Arial" panose="020B0604020202020204" pitchFamily="34" charset="0"/>
                <a:ea typeface="Calibri" panose="020F0502020204030204" pitchFamily="34" charset="0"/>
                <a:cs typeface="Times New Roman" panose="02020603050405020304" pitchFamily="18" charset="0"/>
              </a:rPr>
              <a:t>MiiCare:</a:t>
            </a:r>
            <a:r>
              <a:rPr lang="en-GB">
                <a:effectLst/>
                <a:latin typeface="Arial" panose="020B0604020202020204" pitchFamily="34" charset="0"/>
                <a:ea typeface="Calibri" panose="020F0502020204030204" pitchFamily="34" charset="0"/>
                <a:cs typeface="Times New Roman" panose="02020603050405020304" pitchFamily="18" charset="0"/>
              </a:rPr>
              <a:t> a remote monitoring system that includes a ‘virtual assistant’ to check a person’s wellbeing and daily routines to help them stay safe and well at home</a:t>
            </a:r>
            <a:endParaRPr lang="en-GB">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6A22456B-2DE1-4E99-B92F-10E874223E88}"/>
              </a:ext>
            </a:extLst>
          </p:cNvPr>
          <p:cNvSpPr txBox="1"/>
          <p:nvPr/>
        </p:nvSpPr>
        <p:spPr>
          <a:xfrm>
            <a:off x="7500688" y="3564724"/>
            <a:ext cx="3707880" cy="1559209"/>
          </a:xfrm>
          <a:prstGeom prst="rect">
            <a:avLst/>
          </a:prstGeom>
          <a:noFill/>
        </p:spPr>
        <p:txBody>
          <a:bodyPr wrap="square" rtlCol="0">
            <a:spAutoFit/>
          </a:bodyPr>
          <a:lstStyle/>
          <a:p>
            <a:pPr lvl="0">
              <a:lnSpc>
                <a:spcPct val="107000"/>
              </a:lnSpc>
              <a:spcAft>
                <a:spcPts val="800"/>
              </a:spcAft>
            </a:pPr>
            <a:r>
              <a:rPr lang="en-GB" b="1">
                <a:effectLst/>
                <a:latin typeface="Arial" panose="020B0604020202020204" pitchFamily="34" charset="0"/>
                <a:ea typeface="Calibri" panose="020F0502020204030204" pitchFamily="34" charset="0"/>
                <a:cs typeface="Times New Roman" panose="02020603050405020304" pitchFamily="18" charset="0"/>
              </a:rPr>
              <a:t>Whzan</a:t>
            </a:r>
            <a:r>
              <a:rPr lang="en-GB">
                <a:effectLst/>
                <a:latin typeface="Arial" panose="020B0604020202020204" pitchFamily="34" charset="0"/>
                <a:ea typeface="Calibri" panose="020F0502020204030204" pitchFamily="34" charset="0"/>
                <a:cs typeface="Times New Roman" panose="02020603050405020304" pitchFamily="18" charset="0"/>
              </a:rPr>
              <a:t> </a:t>
            </a:r>
            <a:r>
              <a:rPr lang="en-GB" b="1">
                <a:effectLst/>
                <a:latin typeface="Arial" panose="020B0604020202020204" pitchFamily="34" charset="0"/>
                <a:ea typeface="Calibri" panose="020F0502020204030204" pitchFamily="34" charset="0"/>
                <a:cs typeface="Times New Roman" panose="02020603050405020304" pitchFamily="18" charset="0"/>
              </a:rPr>
              <a:t>Blue Box:</a:t>
            </a:r>
            <a:r>
              <a:rPr lang="en-GB">
                <a:effectLst/>
                <a:latin typeface="Arial" panose="020B0604020202020204" pitchFamily="34" charset="0"/>
                <a:ea typeface="Calibri" panose="020F0502020204030204" pitchFamily="34" charset="0"/>
                <a:cs typeface="Times New Roman" panose="02020603050405020304" pitchFamily="18" charset="0"/>
              </a:rPr>
              <a:t> a system that helps care home staff closely monitor the health of residents, enabling them to catch problems early</a:t>
            </a:r>
            <a:endParaRPr lang="en-GB">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0451331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1995-C432-41AF-AA30-0EA3820970DD}"/>
              </a:ext>
            </a:extLst>
          </p:cNvPr>
          <p:cNvSpPr>
            <a:spLocks noGrp="1"/>
          </p:cNvSpPr>
          <p:nvPr>
            <p:ph type="title"/>
          </p:nvPr>
        </p:nvSpPr>
        <p:spPr/>
        <p:txBody>
          <a:bodyPr>
            <a:normAutofit/>
          </a:bodyPr>
          <a:lstStyle/>
          <a:p>
            <a:r>
              <a:rPr lang="en-GB" b="1" dirty="0">
                <a:solidFill>
                  <a:schemeClr val="tx1"/>
                </a:solidFill>
                <a:effectLst/>
                <a:ea typeface="Calibri" panose="020F0502020204030204" pitchFamily="34" charset="0"/>
              </a:rPr>
              <a:t>Falls Prevention</a:t>
            </a:r>
            <a:endParaRPr lang="en-GB" dirty="0">
              <a:solidFill>
                <a:schemeClr val="tx1"/>
              </a:solidFill>
            </a:endParaRPr>
          </a:p>
        </p:txBody>
      </p:sp>
      <p:sp>
        <p:nvSpPr>
          <p:cNvPr id="3" name="Footer Placeholder 2">
            <a:extLst>
              <a:ext uri="{FF2B5EF4-FFF2-40B4-BE49-F238E27FC236}">
                <a16:creationId xmlns:a16="http://schemas.microsoft.com/office/drawing/2014/main" id="{A91368FB-9727-4858-BD49-E04A23C82CBF}"/>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9BA5783B-5B7A-4C37-83C9-00BEA766139D}"/>
              </a:ext>
            </a:extLst>
          </p:cNvPr>
          <p:cNvSpPr>
            <a:spLocks noGrp="1"/>
          </p:cNvSpPr>
          <p:nvPr>
            <p:ph type="sldNum" sz="quarter" idx="12"/>
          </p:nvPr>
        </p:nvSpPr>
        <p:spPr/>
        <p:txBody>
          <a:bodyPr/>
          <a:lstStyle/>
          <a:p>
            <a:fld id="{30A60DCE-9105-48A5-8A92-25C9283756D1}" type="slidenum">
              <a:rPr lang="en-GB" smtClean="0"/>
              <a:pPr/>
              <a:t>69</a:t>
            </a:fld>
            <a:endParaRPr lang="en-GB"/>
          </a:p>
        </p:txBody>
      </p:sp>
      <p:sp>
        <p:nvSpPr>
          <p:cNvPr id="10" name="TextBox 9">
            <a:extLst>
              <a:ext uri="{FF2B5EF4-FFF2-40B4-BE49-F238E27FC236}">
                <a16:creationId xmlns:a16="http://schemas.microsoft.com/office/drawing/2014/main" id="{9F4265E5-BD26-4AC7-A7F5-12CE636312C7}"/>
              </a:ext>
            </a:extLst>
          </p:cNvPr>
          <p:cNvSpPr txBox="1"/>
          <p:nvPr/>
        </p:nvSpPr>
        <p:spPr>
          <a:xfrm>
            <a:off x="4415243" y="2913052"/>
            <a:ext cx="5417126" cy="1056379"/>
          </a:xfrm>
          <a:prstGeom prst="rect">
            <a:avLst/>
          </a:prstGeom>
          <a:noFill/>
        </p:spPr>
        <p:txBody>
          <a:bodyPr wrap="square" rtlCol="0">
            <a:spAutoFit/>
          </a:bodyPr>
          <a:lstStyle/>
          <a:p>
            <a:pPr lvl="0">
              <a:lnSpc>
                <a:spcPct val="107000"/>
              </a:lnSpc>
              <a:spcAft>
                <a:spcPts val="800"/>
              </a:spcAft>
            </a:pPr>
            <a:r>
              <a:rPr lang="en-GB" sz="2000" b="1" i="0">
                <a:solidFill>
                  <a:srgbClr val="3B3B3B"/>
                </a:solidFill>
                <a:effectLst/>
                <a:latin typeface="Arial" panose="020B0604020202020204" pitchFamily="34" charset="0"/>
                <a:cs typeface="Arial" panose="020B0604020202020204" pitchFamily="34" charset="0"/>
              </a:rPr>
              <a:t>Raizer II: </a:t>
            </a:r>
            <a:r>
              <a:rPr lang="en-GB" sz="2000">
                <a:effectLst/>
                <a:latin typeface="Arial" panose="020B0604020202020204" pitchFamily="34" charset="0"/>
                <a:ea typeface="Calibri" panose="020F0502020204030204" pitchFamily="34" charset="0"/>
                <a:cs typeface="Arial" panose="020B0604020202020204" pitchFamily="34" charset="0"/>
              </a:rPr>
              <a:t>a chair that can be built around a person to lift them from the floor after a fall where there’s no injury</a:t>
            </a:r>
          </a:p>
        </p:txBody>
      </p:sp>
      <p:pic>
        <p:nvPicPr>
          <p:cNvPr id="11" name="Picture 10">
            <a:extLst>
              <a:ext uri="{FF2B5EF4-FFF2-40B4-BE49-F238E27FC236}">
                <a16:creationId xmlns:a16="http://schemas.microsoft.com/office/drawing/2014/main" id="{73B884C2-4A03-41A2-9C1E-13A15DE4BD2C}"/>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0567" y="2703324"/>
            <a:ext cx="1294382" cy="1266107"/>
          </a:xfrm>
          <a:prstGeom prst="rect">
            <a:avLst/>
          </a:prstGeom>
        </p:spPr>
      </p:pic>
    </p:spTree>
    <p:extLst>
      <p:ext uri="{BB962C8B-B14F-4D97-AF65-F5344CB8AC3E}">
        <p14:creationId xmlns:p14="http://schemas.microsoft.com/office/powerpoint/2010/main" val="3774638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F681C-989E-B4B6-C7D1-0629D0C681CA}"/>
              </a:ext>
            </a:extLst>
          </p:cNvPr>
          <p:cNvSpPr txBox="1">
            <a:spLocks noGrp="1"/>
          </p:cNvSpPr>
          <p:nvPr>
            <p:ph type="title" idx="4294967295"/>
          </p:nvPr>
        </p:nvSpPr>
        <p:spPr>
          <a:xfrm>
            <a:off x="523445" y="534749"/>
            <a:ext cx="8812915" cy="12348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7030A0"/>
                </a:solidFill>
                <a:effectLst/>
                <a:uLnTx/>
                <a:uFillTx/>
                <a:latin typeface="+mj-lt"/>
                <a:ea typeface="+mj-ea"/>
                <a:cs typeface="+mj-cs"/>
              </a:rPr>
              <a:t>Programme </a:t>
            </a:r>
            <a:br>
              <a:rPr kumimoji="0" lang="en-US" sz="4000" b="1" i="0" u="none" strike="noStrike" kern="1200" cap="none" spc="0" normalizeH="0" baseline="0" noProof="0" dirty="0">
                <a:ln>
                  <a:noFill/>
                </a:ln>
                <a:solidFill>
                  <a:srgbClr val="7030A0"/>
                </a:solidFill>
                <a:effectLst/>
                <a:uLnTx/>
                <a:uFillTx/>
                <a:latin typeface="+mj-lt"/>
                <a:ea typeface="+mj-ea"/>
                <a:cs typeface="+mj-cs"/>
              </a:rPr>
            </a:br>
            <a:endParaRPr kumimoji="0" lang="en-US" sz="4000" b="1" i="0" u="none" strike="noStrike" kern="1200" cap="none" spc="0" normalizeH="0" baseline="0" noProof="0" dirty="0">
              <a:ln>
                <a:noFill/>
              </a:ln>
              <a:solidFill>
                <a:srgbClr val="7030A0"/>
              </a:solidFill>
              <a:effectLst/>
              <a:uLnTx/>
              <a:uFillTx/>
              <a:latin typeface="+mj-lt"/>
              <a:ea typeface="+mj-ea"/>
              <a:cs typeface="+mj-cs"/>
            </a:endParaRPr>
          </a:p>
        </p:txBody>
      </p:sp>
      <p:sp>
        <p:nvSpPr>
          <p:cNvPr id="8" name="Content Placeholder 1">
            <a:extLst>
              <a:ext uri="{FF2B5EF4-FFF2-40B4-BE49-F238E27FC236}">
                <a16:creationId xmlns:a16="http://schemas.microsoft.com/office/drawing/2014/main" id="{F8868B77-1DF0-8225-50A9-B2AFA4B0EFA9}"/>
              </a:ext>
            </a:extLst>
          </p:cNvPr>
          <p:cNvSpPr>
            <a:spLocks noGrp="1"/>
          </p:cNvSpPr>
          <p:nvPr>
            <p:ph sz="half" idx="1"/>
          </p:nvPr>
        </p:nvSpPr>
        <p:spPr>
          <a:xfrm>
            <a:off x="529481" y="1495168"/>
            <a:ext cx="11166295" cy="5012862"/>
          </a:xfrm>
        </p:spPr>
        <p:txBody>
          <a:bodyPr vert="horz" lIns="0" tIns="0" rIns="0" bIns="0" rtlCol="0" anchor="t">
            <a:noAutofit/>
          </a:bodyPr>
          <a:lstStyle/>
          <a:p>
            <a:pPr marL="0" indent="0">
              <a:buNone/>
            </a:pPr>
            <a:r>
              <a:rPr lang="en-GB" sz="1800">
                <a:solidFill>
                  <a:srgbClr val="000000"/>
                </a:solidFill>
                <a:latin typeface="Century Gothic"/>
              </a:rPr>
              <a:t>We have speakers and suppliers in the marketplace from:</a:t>
            </a:r>
            <a:endParaRPr lang="en-GB" sz="1800">
              <a:solidFill>
                <a:srgbClr val="000000"/>
              </a:solidFill>
              <a:latin typeface="Century Gothic" panose="020B0502020202020204" pitchFamily="34" charset="0"/>
            </a:endParaRPr>
          </a:p>
          <a:p>
            <a:pPr marL="0" indent="0">
              <a:buNone/>
            </a:pPr>
            <a:endParaRPr lang="en-US" sz="1800" b="1">
              <a:solidFill>
                <a:srgbClr val="7030A0"/>
              </a:solidFill>
              <a:highlight>
                <a:srgbClr val="FFFF00"/>
              </a:highlight>
              <a:latin typeface="Century Gothic" panose="020B0502020202020204" pitchFamily="34" charset="0"/>
            </a:endParaRPr>
          </a:p>
          <a:p>
            <a:pPr marL="0" indent="0">
              <a:buNone/>
            </a:pPr>
            <a:endParaRPr lang="en-US" sz="1800" b="1">
              <a:solidFill>
                <a:srgbClr val="7030A0"/>
              </a:solidFill>
              <a:highlight>
                <a:srgbClr val="FFFF00"/>
              </a:highlight>
              <a:latin typeface="Century Gothic" panose="020B0502020202020204" pitchFamily="34" charset="0"/>
            </a:endParaRPr>
          </a:p>
        </p:txBody>
      </p:sp>
      <p:pic>
        <p:nvPicPr>
          <p:cNvPr id="1026" name="Picture 2" descr="MiiCare logo">
            <a:extLst>
              <a:ext uri="{FF2B5EF4-FFF2-40B4-BE49-F238E27FC236}">
                <a16:creationId xmlns:a16="http://schemas.microsoft.com/office/drawing/2014/main" id="{4E1F2B9C-FF91-382E-7810-86B6DB141B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057" y="4806432"/>
            <a:ext cx="2626155" cy="16613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edfordshire, Luton and Milton Keynes Health and Care Partnership logo">
            <a:extLst>
              <a:ext uri="{FF2B5EF4-FFF2-40B4-BE49-F238E27FC236}">
                <a16:creationId xmlns:a16="http://schemas.microsoft.com/office/drawing/2014/main" id="{4CCF6DCF-2D03-1118-0EB7-FC7BA2832F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10" y="2094721"/>
            <a:ext cx="3400425" cy="13430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Bedfordshire, Luton and Milton Keynes Integrated Care Board logo&#10;">
            <a:extLst>
              <a:ext uri="{FF2B5EF4-FFF2-40B4-BE49-F238E27FC236}">
                <a16:creationId xmlns:a16="http://schemas.microsoft.com/office/drawing/2014/main" id="{BC24D072-1035-DE13-2373-146746ED9EE4}"/>
              </a:ext>
            </a:extLst>
          </p:cNvPr>
          <p:cNvPicPr>
            <a:picLocks noChangeAspect="1"/>
          </p:cNvPicPr>
          <p:nvPr/>
        </p:nvPicPr>
        <p:blipFill>
          <a:blip r:embed="rId4"/>
          <a:stretch>
            <a:fillRect/>
          </a:stretch>
        </p:blipFill>
        <p:spPr>
          <a:xfrm>
            <a:off x="4642577" y="2120870"/>
            <a:ext cx="2626156" cy="1406551"/>
          </a:xfrm>
          <a:prstGeom prst="rect">
            <a:avLst/>
          </a:prstGeom>
        </p:spPr>
      </p:pic>
      <p:pic>
        <p:nvPicPr>
          <p:cNvPr id="1032" name="Picture 8" descr="Ally logo">
            <a:extLst>
              <a:ext uri="{FF2B5EF4-FFF2-40B4-BE49-F238E27FC236}">
                <a16:creationId xmlns:a16="http://schemas.microsoft.com/office/drawing/2014/main" id="{9987FEA7-8AEB-6BE7-1C03-C8A020F8C9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1702" y="4870556"/>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Whzan logo">
            <a:extLst>
              <a:ext uri="{FF2B5EF4-FFF2-40B4-BE49-F238E27FC236}">
                <a16:creationId xmlns:a16="http://schemas.microsoft.com/office/drawing/2014/main" id="{4E0F11B4-2D2E-C612-A6BC-29DCFD7B1E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23775" y="3860906"/>
            <a:ext cx="2476500" cy="10096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elgains logo">
            <a:extLst>
              <a:ext uri="{FF2B5EF4-FFF2-40B4-BE49-F238E27FC236}">
                <a16:creationId xmlns:a16="http://schemas.microsoft.com/office/drawing/2014/main" id="{9AE65F63-4467-458B-9E6D-B82FAD34B2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54732" y="3719085"/>
            <a:ext cx="2295525" cy="125667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HS England logo">
            <a:extLst>
              <a:ext uri="{FF2B5EF4-FFF2-40B4-BE49-F238E27FC236}">
                <a16:creationId xmlns:a16="http://schemas.microsoft.com/office/drawing/2014/main" id="{46719E49-A955-E9F2-EB5C-5B091DCFCD9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1601" t="9418" r="22905" b="11842"/>
          <a:stretch/>
        </p:blipFill>
        <p:spPr bwMode="auto">
          <a:xfrm>
            <a:off x="689260" y="3793697"/>
            <a:ext cx="2149540" cy="14005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PainChek logo">
            <a:extLst>
              <a:ext uri="{FF2B5EF4-FFF2-40B4-BE49-F238E27FC236}">
                <a16:creationId xmlns:a16="http://schemas.microsoft.com/office/drawing/2014/main" id="{E99C3861-EDAB-76EA-5E85-0832764DD0F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126776" y="1911262"/>
            <a:ext cx="3188815" cy="1343025"/>
          </a:xfrm>
          <a:prstGeom prst="rect">
            <a:avLst/>
          </a:prstGeom>
        </p:spPr>
      </p:pic>
      <p:sp>
        <p:nvSpPr>
          <p:cNvPr id="4" name="Footer Placeholder 3">
            <a:extLst>
              <a:ext uri="{FF2B5EF4-FFF2-40B4-BE49-F238E27FC236}">
                <a16:creationId xmlns:a16="http://schemas.microsoft.com/office/drawing/2014/main" id="{E7DB0948-2349-0D8D-5C98-3DA4E4EC636A}"/>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p:txBody>
          <a:bodyPr/>
          <a:lstStyle/>
          <a:p>
            <a:fld id="{30A60DCE-9105-48A5-8A92-25C9283756D1}" type="slidenum">
              <a:rPr lang="en-GB" smtClean="0"/>
              <a:pPr/>
              <a:t>7</a:t>
            </a:fld>
            <a:endParaRPr lang="en-GB"/>
          </a:p>
        </p:txBody>
      </p:sp>
    </p:spTree>
    <p:extLst>
      <p:ext uri="{BB962C8B-B14F-4D97-AF65-F5344CB8AC3E}">
        <p14:creationId xmlns:p14="http://schemas.microsoft.com/office/powerpoint/2010/main" val="7287020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2BDB8-E01C-4E18-81F1-03125D5F3A32}"/>
              </a:ext>
            </a:extLst>
          </p:cNvPr>
          <p:cNvSpPr>
            <a:spLocks noGrp="1"/>
          </p:cNvSpPr>
          <p:nvPr>
            <p:ph type="title"/>
          </p:nvPr>
        </p:nvSpPr>
        <p:spPr/>
        <p:txBody>
          <a:bodyPr/>
          <a:lstStyle/>
          <a:p>
            <a:r>
              <a:rPr lang="en-GB" dirty="0">
                <a:solidFill>
                  <a:schemeClr val="tx1"/>
                </a:solidFill>
              </a:rPr>
              <a:t>Contact details </a:t>
            </a:r>
          </a:p>
        </p:txBody>
      </p:sp>
      <p:sp>
        <p:nvSpPr>
          <p:cNvPr id="3" name="Footer Placeholder 2">
            <a:extLst>
              <a:ext uri="{FF2B5EF4-FFF2-40B4-BE49-F238E27FC236}">
                <a16:creationId xmlns:a16="http://schemas.microsoft.com/office/drawing/2014/main" id="{FAF17DCE-9C49-45AE-9A75-0ACF462ADEFF}"/>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4" name="Slide Number Placeholder 3">
            <a:extLst>
              <a:ext uri="{FF2B5EF4-FFF2-40B4-BE49-F238E27FC236}">
                <a16:creationId xmlns:a16="http://schemas.microsoft.com/office/drawing/2014/main" id="{0A03C2BB-54FE-474F-A0F1-5A607E62351A}"/>
              </a:ext>
            </a:extLst>
          </p:cNvPr>
          <p:cNvSpPr>
            <a:spLocks noGrp="1"/>
          </p:cNvSpPr>
          <p:nvPr>
            <p:ph type="sldNum" sz="quarter" idx="12"/>
          </p:nvPr>
        </p:nvSpPr>
        <p:spPr/>
        <p:txBody>
          <a:bodyPr/>
          <a:lstStyle/>
          <a:p>
            <a:fld id="{30A60DCE-9105-48A5-8A92-25C9283756D1}" type="slidenum">
              <a:rPr lang="en-GB" smtClean="0"/>
              <a:pPr/>
              <a:t>70</a:t>
            </a:fld>
            <a:endParaRPr lang="en-GB"/>
          </a:p>
        </p:txBody>
      </p:sp>
      <p:pic>
        <p:nvPicPr>
          <p:cNvPr id="11" name="Picture 10">
            <a:extLst>
              <a:ext uri="{FF2B5EF4-FFF2-40B4-BE49-F238E27FC236}">
                <a16:creationId xmlns:a16="http://schemas.microsoft.com/office/drawing/2014/main" id="{03F1B8FF-2EBC-4AF7-97D1-0FE98DCFEB9B}"/>
              </a:ext>
              <a:ext uri="{C183D7F6-B498-43B3-948B-1728B52AA6E4}">
                <adec:decorative xmlns:adec="http://schemas.microsoft.com/office/drawing/2017/decorative" val="1"/>
              </a:ext>
            </a:extLst>
          </p:cNvPr>
          <p:cNvPicPr>
            <a:picLocks noChangeAspect="1"/>
          </p:cNvPicPr>
          <p:nvPr/>
        </p:nvPicPr>
        <p:blipFill>
          <a:blip r:embed="rId2"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9834147" y="2370466"/>
            <a:ext cx="1861629" cy="18616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a:extLst>
              <a:ext uri="{FF2B5EF4-FFF2-40B4-BE49-F238E27FC236}">
                <a16:creationId xmlns:a16="http://schemas.microsoft.com/office/drawing/2014/main" id="{D22D0A9C-02B4-66FD-9B0F-1E7F0370C3CE}"/>
              </a:ext>
            </a:extLst>
          </p:cNvPr>
          <p:cNvSpPr txBox="1"/>
          <p:nvPr/>
        </p:nvSpPr>
        <p:spPr>
          <a:xfrm>
            <a:off x="863029" y="2075380"/>
            <a:ext cx="8229600" cy="1754326"/>
          </a:xfrm>
          <a:prstGeom prst="rect">
            <a:avLst/>
          </a:prstGeom>
          <a:noFill/>
        </p:spPr>
        <p:txBody>
          <a:bodyPr wrap="square" rtlCol="0">
            <a:spAutoFit/>
          </a:bodyPr>
          <a:lstStyle/>
          <a:p>
            <a:r>
              <a:rPr lang="en-GB" b="1" dirty="0"/>
              <a:t>Email - </a:t>
            </a:r>
            <a:r>
              <a:rPr lang="en-GB" b="1" dirty="0">
                <a:hlinkClick r:id="rId3"/>
              </a:rPr>
              <a:t>ian.stewart@roseshomecare.com</a:t>
            </a:r>
            <a:r>
              <a:rPr lang="en-GB" b="1" dirty="0"/>
              <a:t> or </a:t>
            </a:r>
            <a:r>
              <a:rPr lang="en-GB" b="1" dirty="0">
                <a:hlinkClick r:id="rId4"/>
              </a:rPr>
              <a:t>ian.stewart14@nhs.net</a:t>
            </a:r>
            <a:endParaRPr lang="en-GB" b="1" dirty="0"/>
          </a:p>
          <a:p>
            <a:endParaRPr lang="en-GB" b="1" dirty="0"/>
          </a:p>
          <a:p>
            <a:r>
              <a:rPr lang="en-GB" b="1" dirty="0"/>
              <a:t>Phone - 01582453800</a:t>
            </a:r>
          </a:p>
          <a:p>
            <a:endParaRPr lang="en-GB" b="1" dirty="0"/>
          </a:p>
          <a:p>
            <a:r>
              <a:rPr lang="en-GB" b="1" dirty="0"/>
              <a:t>Website - </a:t>
            </a:r>
            <a:r>
              <a:rPr lang="en-GB" b="1" dirty="0">
                <a:hlinkClick r:id="rId5"/>
              </a:rPr>
              <a:t>www.roseshomecareuk.com</a:t>
            </a:r>
            <a:endParaRPr lang="en-GB" b="1" dirty="0"/>
          </a:p>
          <a:p>
            <a:endParaRPr lang="en-GB" b="1" dirty="0"/>
          </a:p>
        </p:txBody>
      </p:sp>
      <p:pic>
        <p:nvPicPr>
          <p:cNvPr id="9" name="Picture 8">
            <a:extLst>
              <a:ext uri="{FF2B5EF4-FFF2-40B4-BE49-F238E27FC236}">
                <a16:creationId xmlns:a16="http://schemas.microsoft.com/office/drawing/2014/main" id="{5494AD38-7A90-D78F-D7C2-BD129A66642E}"/>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9739" y="3744549"/>
            <a:ext cx="8012698" cy="2260317"/>
          </a:xfrm>
          <a:prstGeom prst="rect">
            <a:avLst/>
          </a:prstGeom>
        </p:spPr>
      </p:pic>
    </p:spTree>
    <p:extLst>
      <p:ext uri="{BB962C8B-B14F-4D97-AF65-F5344CB8AC3E}">
        <p14:creationId xmlns:p14="http://schemas.microsoft.com/office/powerpoint/2010/main" val="29305807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AAD8F-6D67-4862-883B-F843091FE62F}"/>
              </a:ext>
            </a:extLst>
          </p:cNvPr>
          <p:cNvSpPr>
            <a:spLocks noGrp="1"/>
          </p:cNvSpPr>
          <p:nvPr>
            <p:ph type="title"/>
          </p:nvPr>
        </p:nvSpPr>
        <p:spPr>
          <a:xfrm>
            <a:off x="599190" y="1985020"/>
            <a:ext cx="7485591" cy="1362075"/>
          </a:xfrm>
        </p:spPr>
        <p:txBody>
          <a:bodyPr>
            <a:noAutofit/>
          </a:bodyPr>
          <a:lstStyle/>
          <a:p>
            <a:r>
              <a:rPr lang="en-GB" sz="6000" b="1" dirty="0" err="1">
                <a:solidFill>
                  <a:srgbClr val="7030A0"/>
                </a:solidFill>
              </a:rPr>
              <a:t>DiSC</a:t>
            </a:r>
            <a:r>
              <a:rPr lang="en-GB" sz="6000" b="1" dirty="0">
                <a:solidFill>
                  <a:srgbClr val="7030A0"/>
                </a:solidFill>
              </a:rPr>
              <a:t> Team</a:t>
            </a:r>
          </a:p>
        </p:txBody>
      </p:sp>
      <p:sp>
        <p:nvSpPr>
          <p:cNvPr id="4" name="Text Placeholder 2">
            <a:extLst>
              <a:ext uri="{FF2B5EF4-FFF2-40B4-BE49-F238E27FC236}">
                <a16:creationId xmlns:a16="http://schemas.microsoft.com/office/drawing/2014/main" id="{EB813AD3-073F-5BBF-1FE2-8231ED65BC6E}"/>
              </a:ext>
            </a:extLst>
          </p:cNvPr>
          <p:cNvSpPr txBox="1">
            <a:spLocks/>
          </p:cNvSpPr>
          <p:nvPr/>
        </p:nvSpPr>
        <p:spPr>
          <a:xfrm>
            <a:off x="599190" y="3510906"/>
            <a:ext cx="8582910" cy="1784994"/>
          </a:xfrm>
          <a:prstGeom prst="rect">
            <a:avLst/>
          </a:prstGeom>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000" b="1">
                <a:solidFill>
                  <a:schemeClr val="tx2"/>
                </a:solidFill>
              </a:rPr>
              <a:t>Digitising Social Care Programme update</a:t>
            </a:r>
          </a:p>
        </p:txBody>
      </p:sp>
      <p:sp>
        <p:nvSpPr>
          <p:cNvPr id="3" name="Footer Placeholder 4">
            <a:extLst>
              <a:ext uri="{FF2B5EF4-FFF2-40B4-BE49-F238E27FC236}">
                <a16:creationId xmlns:a16="http://schemas.microsoft.com/office/drawing/2014/main" id="{F35DF6E2-3F2C-2667-5791-5B69D6F52F57}"/>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pPr>
            <a:r>
              <a:rPr lang="en-GB" b="1"/>
              <a:t>Bedfordshire, Luton and Milton Keynes Health and Care Partnership</a:t>
            </a:r>
            <a:endParaRPr lang="en-GB"/>
          </a:p>
        </p:txBody>
      </p:sp>
    </p:spTree>
    <p:extLst>
      <p:ext uri="{BB962C8B-B14F-4D97-AF65-F5344CB8AC3E}">
        <p14:creationId xmlns:p14="http://schemas.microsoft.com/office/powerpoint/2010/main" val="21263279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31AF3-CDAC-79FA-901B-93348F638977}"/>
              </a:ext>
            </a:extLst>
          </p:cNvPr>
          <p:cNvSpPr>
            <a:spLocks noGrp="1"/>
          </p:cNvSpPr>
          <p:nvPr>
            <p:ph type="title"/>
          </p:nvPr>
        </p:nvSpPr>
        <p:spPr>
          <a:xfrm>
            <a:off x="450465" y="142548"/>
            <a:ext cx="8812915" cy="913364"/>
          </a:xfrm>
        </p:spPr>
        <p:txBody>
          <a:bodyPr/>
          <a:lstStyle/>
          <a:p>
            <a:r>
              <a:rPr lang="en-US"/>
              <a:t>Meet The Team </a:t>
            </a:r>
          </a:p>
        </p:txBody>
      </p:sp>
      <p:sp>
        <p:nvSpPr>
          <p:cNvPr id="4" name="Footer Placeholder 3">
            <a:extLst>
              <a:ext uri="{FF2B5EF4-FFF2-40B4-BE49-F238E27FC236}">
                <a16:creationId xmlns:a16="http://schemas.microsoft.com/office/drawing/2014/main" id="{6BFE9EC1-90CC-1A6C-CA54-2BFD41192CE4}"/>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6DA3C569-F6B3-0746-2F4D-A22C4F6ABE43}"/>
              </a:ext>
            </a:extLst>
          </p:cNvPr>
          <p:cNvSpPr>
            <a:spLocks noGrp="1"/>
          </p:cNvSpPr>
          <p:nvPr>
            <p:ph type="sldNum" sz="quarter" idx="12"/>
          </p:nvPr>
        </p:nvSpPr>
        <p:spPr/>
        <p:txBody>
          <a:bodyPr/>
          <a:lstStyle/>
          <a:p>
            <a:fld id="{30A60DCE-9105-48A5-8A92-25C9283756D1}" type="slidenum">
              <a:rPr lang="en-GB" smtClean="0"/>
              <a:pPr/>
              <a:t>72</a:t>
            </a:fld>
            <a:endParaRPr lang="en-GB"/>
          </a:p>
        </p:txBody>
      </p:sp>
      <p:pic>
        <p:nvPicPr>
          <p:cNvPr id="12" name="Picture 27">
            <a:extLst>
              <a:ext uri="{FF2B5EF4-FFF2-40B4-BE49-F238E27FC236}">
                <a16:creationId xmlns:a16="http://schemas.microsoft.com/office/drawing/2014/main" id="{778A8FE8-A0E2-8216-BC4F-2602B0CE871A}"/>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8181" y="1016128"/>
            <a:ext cx="793166" cy="7761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TextBox 12">
            <a:extLst>
              <a:ext uri="{FF2B5EF4-FFF2-40B4-BE49-F238E27FC236}">
                <a16:creationId xmlns:a16="http://schemas.microsoft.com/office/drawing/2014/main" id="{ECB53442-F6A6-D5EB-FC20-92D86AD23F04}"/>
              </a:ext>
            </a:extLst>
          </p:cNvPr>
          <p:cNvSpPr txBox="1"/>
          <p:nvPr/>
        </p:nvSpPr>
        <p:spPr>
          <a:xfrm>
            <a:off x="6454200" y="1984431"/>
            <a:ext cx="1761128"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Century Gothic" panose="020F0302020204030204"/>
                <a:ea typeface="+mn-ea"/>
                <a:cs typeface="+mn-cs"/>
              </a:rPr>
              <a:t>Amtar Ali</a:t>
            </a:r>
            <a:br>
              <a:rPr kumimoji="0" lang="en-GB" sz="1000" b="1" i="0" u="none" strike="noStrike" kern="1200" cap="none" spc="0" normalizeH="0" baseline="0" noProof="0">
                <a:ln>
                  <a:noFill/>
                </a:ln>
                <a:solidFill>
                  <a:srgbClr val="000000"/>
                </a:solidFill>
                <a:effectLst/>
                <a:uLnTx/>
                <a:uFillTx/>
                <a:latin typeface="Century Gothic" panose="020F0302020204030204"/>
                <a:ea typeface="+mn-ea"/>
                <a:cs typeface="+mn-cs"/>
              </a:rPr>
            </a:br>
            <a:r>
              <a:rPr lang="en-GB" sz="1000">
                <a:solidFill>
                  <a:srgbClr val="000000"/>
                </a:solidFill>
                <a:latin typeface="Century Gothic" panose="020F0302020204030204"/>
              </a:rPr>
              <a:t>ASC Tech Fund</a:t>
            </a: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 Programme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Manager</a:t>
            </a:r>
          </a:p>
        </p:txBody>
      </p:sp>
      <p:pic>
        <p:nvPicPr>
          <p:cNvPr id="14" name="Picture 2">
            <a:extLst>
              <a:ext uri="{FF2B5EF4-FFF2-40B4-BE49-F238E27FC236}">
                <a16:creationId xmlns:a16="http://schemas.microsoft.com/office/drawing/2014/main" id="{5A0990BE-EEF0-FFFA-3DCD-7E160ED5BA12}"/>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7816"/>
          <a:stretch/>
        </p:blipFill>
        <p:spPr bwMode="auto">
          <a:xfrm>
            <a:off x="5307585" y="925491"/>
            <a:ext cx="942164" cy="8709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Rectangle 14">
            <a:extLst>
              <a:ext uri="{FF2B5EF4-FFF2-40B4-BE49-F238E27FC236}">
                <a16:creationId xmlns:a16="http://schemas.microsoft.com/office/drawing/2014/main" id="{56A9FA05-207B-AA54-92C5-B3E4088091FB}"/>
              </a:ext>
            </a:extLst>
          </p:cNvPr>
          <p:cNvSpPr/>
          <p:nvPr/>
        </p:nvSpPr>
        <p:spPr>
          <a:xfrm>
            <a:off x="5125810" y="1974704"/>
            <a:ext cx="1370140" cy="535136"/>
          </a:xfrm>
          <a:prstGeom prst="rect">
            <a:avLst/>
          </a:prstGeom>
          <a:no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Anna Ellis</a:t>
            </a:r>
            <a:b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DiSC Programme Manager </a:t>
            </a:r>
          </a:p>
        </p:txBody>
      </p:sp>
      <p:pic>
        <p:nvPicPr>
          <p:cNvPr id="16" name="Picture 31">
            <a:extLst>
              <a:ext uri="{FF2B5EF4-FFF2-40B4-BE49-F238E27FC236}">
                <a16:creationId xmlns:a16="http://schemas.microsoft.com/office/drawing/2014/main" id="{3DD703C3-AE5A-98C1-B065-C84A1F2CD3F2}"/>
              </a:ext>
              <a:ext uri="{C183D7F6-B498-43B3-948B-1728B52AA6E4}">
                <adec:decorative xmlns:adec="http://schemas.microsoft.com/office/drawing/2017/decorative" val="1"/>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835330" y="2799547"/>
            <a:ext cx="930819" cy="7656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Rectangle 16">
            <a:extLst>
              <a:ext uri="{FF2B5EF4-FFF2-40B4-BE49-F238E27FC236}">
                <a16:creationId xmlns:a16="http://schemas.microsoft.com/office/drawing/2014/main" id="{134F3200-F996-CC79-E572-442330DBCC4A}"/>
              </a:ext>
            </a:extLst>
          </p:cNvPr>
          <p:cNvSpPr/>
          <p:nvPr/>
        </p:nvSpPr>
        <p:spPr>
          <a:xfrm>
            <a:off x="258613" y="3598146"/>
            <a:ext cx="1887723" cy="540000"/>
          </a:xfrm>
          <a:prstGeom prst="rect">
            <a:avLst/>
          </a:prstGeom>
          <a:no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Lisa Burke </a:t>
            </a:r>
            <a:b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Digital Project Manager </a:t>
            </a:r>
          </a:p>
        </p:txBody>
      </p:sp>
      <p:pic>
        <p:nvPicPr>
          <p:cNvPr id="18" name="Picture 2">
            <a:extLst>
              <a:ext uri="{FF2B5EF4-FFF2-40B4-BE49-F238E27FC236}">
                <a16:creationId xmlns:a16="http://schemas.microsoft.com/office/drawing/2014/main" id="{4F9827B6-096B-6C0B-8763-50389AEF9099}"/>
              </a:ext>
              <a:ext uri="{C183D7F6-B498-43B3-948B-1728B52AA6E4}">
                <adec:decorative xmlns:adec="http://schemas.microsoft.com/office/drawing/2017/decorative" val="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515" t="6787" r="19250" b="21978"/>
          <a:stretch/>
        </p:blipFill>
        <p:spPr bwMode="auto">
          <a:xfrm>
            <a:off x="2745601" y="2799547"/>
            <a:ext cx="800059" cy="8287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9" name="Rectangle 18">
            <a:extLst>
              <a:ext uri="{FF2B5EF4-FFF2-40B4-BE49-F238E27FC236}">
                <a16:creationId xmlns:a16="http://schemas.microsoft.com/office/drawing/2014/main" id="{A5ACA5B4-FB6B-9B7F-7CF5-6A65D6E776BD}"/>
              </a:ext>
            </a:extLst>
          </p:cNvPr>
          <p:cNvSpPr/>
          <p:nvPr/>
        </p:nvSpPr>
        <p:spPr>
          <a:xfrm>
            <a:off x="2483860" y="3614331"/>
            <a:ext cx="1370140" cy="535136"/>
          </a:xfrm>
          <a:prstGeom prst="rect">
            <a:avLst/>
          </a:prstGeom>
          <a:no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Joanne Harlen</a:t>
            </a:r>
            <a:b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Digital Project Officer </a:t>
            </a:r>
          </a:p>
        </p:txBody>
      </p:sp>
      <p:pic>
        <p:nvPicPr>
          <p:cNvPr id="20" name="Picture 4">
            <a:extLst>
              <a:ext uri="{FF2B5EF4-FFF2-40B4-BE49-F238E27FC236}">
                <a16:creationId xmlns:a16="http://schemas.microsoft.com/office/drawing/2014/main" id="{42A68349-22DF-125A-8FBD-062F52320A49}"/>
              </a:ext>
              <a:ext uri="{C183D7F6-B498-43B3-948B-1728B52AA6E4}">
                <adec:decorative xmlns:adec="http://schemas.microsoft.com/office/drawing/2017/decorative" val="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03243" y="2832110"/>
            <a:ext cx="800059" cy="8000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1" name="Rectangle 20">
            <a:extLst>
              <a:ext uri="{FF2B5EF4-FFF2-40B4-BE49-F238E27FC236}">
                <a16:creationId xmlns:a16="http://schemas.microsoft.com/office/drawing/2014/main" id="{A74AD54B-91CA-48FE-6DE5-D942941F9876}"/>
              </a:ext>
            </a:extLst>
          </p:cNvPr>
          <p:cNvSpPr/>
          <p:nvPr/>
        </p:nvSpPr>
        <p:spPr>
          <a:xfrm>
            <a:off x="4497384" y="3646360"/>
            <a:ext cx="1784038" cy="540000"/>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Terry Wright </a:t>
            </a:r>
            <a:b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Digital Project Manager </a:t>
            </a:r>
          </a:p>
        </p:txBody>
      </p:sp>
      <p:pic>
        <p:nvPicPr>
          <p:cNvPr id="22" name="Picture 2">
            <a:extLst>
              <a:ext uri="{FF2B5EF4-FFF2-40B4-BE49-F238E27FC236}">
                <a16:creationId xmlns:a16="http://schemas.microsoft.com/office/drawing/2014/main" id="{59F1201B-DB80-9DDF-EBEB-88C3C306687A}"/>
              </a:ext>
              <a:ext uri="{C183D7F6-B498-43B3-948B-1728B52AA6E4}">
                <adec:decorative xmlns:adec="http://schemas.microsoft.com/office/drawing/2017/decorative" val="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60973" y="2851120"/>
            <a:ext cx="708940" cy="8000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3" name="Rectangle 22">
            <a:extLst>
              <a:ext uri="{FF2B5EF4-FFF2-40B4-BE49-F238E27FC236}">
                <a16:creationId xmlns:a16="http://schemas.microsoft.com/office/drawing/2014/main" id="{0BC40910-F3B2-956C-0BF8-E7F5EE2B20AA}"/>
              </a:ext>
            </a:extLst>
          </p:cNvPr>
          <p:cNvSpPr/>
          <p:nvPr/>
        </p:nvSpPr>
        <p:spPr>
          <a:xfrm>
            <a:off x="6492315" y="3701365"/>
            <a:ext cx="1370140" cy="459691"/>
          </a:xfrm>
          <a:prstGeom prst="rect">
            <a:avLst/>
          </a:prstGeom>
          <a:no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Nigel Murray </a:t>
            </a:r>
            <a:b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Digital Project Officer </a:t>
            </a:r>
          </a:p>
        </p:txBody>
      </p:sp>
      <p:sp>
        <p:nvSpPr>
          <p:cNvPr id="24" name="Rectangle 23">
            <a:extLst>
              <a:ext uri="{FF2B5EF4-FFF2-40B4-BE49-F238E27FC236}">
                <a16:creationId xmlns:a16="http://schemas.microsoft.com/office/drawing/2014/main" id="{5FC83CF9-B519-1926-2B9F-C177863B9F9A}"/>
              </a:ext>
              <a:ext uri="{C183D7F6-B498-43B3-948B-1728B52AA6E4}">
                <adec:decorative xmlns:adec="http://schemas.microsoft.com/office/drawing/2017/decorative" val="1"/>
              </a:ext>
            </a:extLst>
          </p:cNvPr>
          <p:cNvSpPr/>
          <p:nvPr/>
        </p:nvSpPr>
        <p:spPr>
          <a:xfrm>
            <a:off x="8459713" y="1135395"/>
            <a:ext cx="668417" cy="6677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5" name="Rectangle 24">
            <a:extLst>
              <a:ext uri="{FF2B5EF4-FFF2-40B4-BE49-F238E27FC236}">
                <a16:creationId xmlns:a16="http://schemas.microsoft.com/office/drawing/2014/main" id="{1AE1B247-4030-0A94-4172-F8C1D798537F}"/>
              </a:ext>
            </a:extLst>
          </p:cNvPr>
          <p:cNvSpPr/>
          <p:nvPr/>
        </p:nvSpPr>
        <p:spPr>
          <a:xfrm>
            <a:off x="8291017" y="2030815"/>
            <a:ext cx="1005807" cy="399190"/>
          </a:xfrm>
          <a:prstGeom prst="rect">
            <a:avLst/>
          </a:prstGeom>
          <a:noFill/>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lang="en-GB" sz="1000" b="1">
                <a:solidFill>
                  <a:srgbClr val="000000">
                    <a:lumMod val="75000"/>
                    <a:lumOff val="25000"/>
                  </a:srgbClr>
                </a:solidFill>
                <a:latin typeface="Century Gothic" panose="020F0302020204030204"/>
              </a:rPr>
              <a:t>Serifat Adeboye</a:t>
            </a:r>
            <a:b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Programme Support Officer</a:t>
            </a:r>
          </a:p>
        </p:txBody>
      </p:sp>
      <p:pic>
        <p:nvPicPr>
          <p:cNvPr id="26" name="Picture 2">
            <a:extLst>
              <a:ext uri="{FF2B5EF4-FFF2-40B4-BE49-F238E27FC236}">
                <a16:creationId xmlns:a16="http://schemas.microsoft.com/office/drawing/2014/main" id="{8E1AD95B-B05E-C9B1-E21A-66F0205F8CAD}"/>
              </a:ext>
              <a:ext uri="{C183D7F6-B498-43B3-948B-1728B52AA6E4}">
                <adec:decorative xmlns:adec="http://schemas.microsoft.com/office/drawing/2017/decorative" val="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07587" y="2848298"/>
            <a:ext cx="805701" cy="8057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7" name="Rectangle 26">
            <a:extLst>
              <a:ext uri="{FF2B5EF4-FFF2-40B4-BE49-F238E27FC236}">
                <a16:creationId xmlns:a16="http://schemas.microsoft.com/office/drawing/2014/main" id="{4B1C6C31-DF9B-F106-C8C9-88C21867DD07}"/>
              </a:ext>
            </a:extLst>
          </p:cNvPr>
          <p:cNvSpPr/>
          <p:nvPr/>
        </p:nvSpPr>
        <p:spPr>
          <a:xfrm>
            <a:off x="8938331" y="3707044"/>
            <a:ext cx="1451231" cy="535136"/>
          </a:xfrm>
          <a:prstGeom prst="rect">
            <a:avLst/>
          </a:prstGeom>
          <a:no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ctr"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lang="en-GB" sz="1000" b="1">
                <a:solidFill>
                  <a:srgbClr val="000000"/>
                </a:solidFill>
                <a:latin typeface="Century Gothic" panose="020F0302020204030204"/>
              </a:rPr>
              <a:t>Cheryl Stimson</a:t>
            </a:r>
            <a:br>
              <a:rPr lang="en-GB" sz="1000" b="1">
                <a:solidFill>
                  <a:srgbClr val="000000"/>
                </a:solidFill>
                <a:latin typeface="Century Gothic" panose="020F0302020204030204"/>
              </a:rPr>
            </a:br>
            <a: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Digital Project Manager</a:t>
            </a:r>
          </a:p>
        </p:txBody>
      </p:sp>
      <p:pic>
        <p:nvPicPr>
          <p:cNvPr id="28" name="Picture 27" descr="DSPT">
            <a:extLst>
              <a:ext uri="{FF2B5EF4-FFF2-40B4-BE49-F238E27FC236}">
                <a16:creationId xmlns:a16="http://schemas.microsoft.com/office/drawing/2014/main" id="{FF9C39F9-F253-F794-D09F-C563734938C8}"/>
              </a:ext>
            </a:extLst>
          </p:cNvPr>
          <p:cNvPicPr>
            <a:picLocks noChangeAspect="1"/>
          </p:cNvPicPr>
          <p:nvPr/>
        </p:nvPicPr>
        <p:blipFill>
          <a:blip r:embed="rId9"/>
          <a:stretch>
            <a:fillRect/>
          </a:stretch>
        </p:blipFill>
        <p:spPr>
          <a:xfrm>
            <a:off x="8938331" y="4272317"/>
            <a:ext cx="956227" cy="1399695"/>
          </a:xfrm>
          <a:prstGeom prst="rect">
            <a:avLst/>
          </a:prstGeom>
        </p:spPr>
      </p:pic>
      <p:pic>
        <p:nvPicPr>
          <p:cNvPr id="29" name="Picture 28" descr="NHSMail">
            <a:extLst>
              <a:ext uri="{FF2B5EF4-FFF2-40B4-BE49-F238E27FC236}">
                <a16:creationId xmlns:a16="http://schemas.microsoft.com/office/drawing/2014/main" id="{6874907A-4B45-2663-4592-F3A3D3822378}"/>
              </a:ext>
            </a:extLst>
          </p:cNvPr>
          <p:cNvPicPr>
            <a:picLocks noChangeAspect="1"/>
          </p:cNvPicPr>
          <p:nvPr/>
        </p:nvPicPr>
        <p:blipFill>
          <a:blip r:embed="rId10"/>
          <a:stretch>
            <a:fillRect/>
          </a:stretch>
        </p:blipFill>
        <p:spPr>
          <a:xfrm>
            <a:off x="5895618" y="4179977"/>
            <a:ext cx="790532" cy="1166036"/>
          </a:xfrm>
          <a:prstGeom prst="rect">
            <a:avLst/>
          </a:prstGeom>
        </p:spPr>
      </p:pic>
      <p:pic>
        <p:nvPicPr>
          <p:cNvPr id="30" name="Picture 29" descr="Proxy Access">
            <a:extLst>
              <a:ext uri="{FF2B5EF4-FFF2-40B4-BE49-F238E27FC236}">
                <a16:creationId xmlns:a16="http://schemas.microsoft.com/office/drawing/2014/main" id="{BE24EB93-6361-52D8-4D0D-115DC654340E}"/>
              </a:ext>
            </a:extLst>
          </p:cNvPr>
          <p:cNvPicPr>
            <a:picLocks noChangeAspect="1"/>
          </p:cNvPicPr>
          <p:nvPr/>
        </p:nvPicPr>
        <p:blipFill>
          <a:blip r:embed="rId11"/>
          <a:stretch>
            <a:fillRect/>
          </a:stretch>
        </p:blipFill>
        <p:spPr>
          <a:xfrm>
            <a:off x="5124114" y="4151867"/>
            <a:ext cx="809561" cy="1241785"/>
          </a:xfrm>
          <a:prstGeom prst="rect">
            <a:avLst/>
          </a:prstGeom>
        </p:spPr>
      </p:pic>
      <p:pic>
        <p:nvPicPr>
          <p:cNvPr id="31" name="Picture 30" descr="DSCR">
            <a:extLst>
              <a:ext uri="{FF2B5EF4-FFF2-40B4-BE49-F238E27FC236}">
                <a16:creationId xmlns:a16="http://schemas.microsoft.com/office/drawing/2014/main" id="{231B8A06-38CD-3985-435C-C3D0D25A9A20}"/>
              </a:ext>
            </a:extLst>
          </p:cNvPr>
          <p:cNvPicPr>
            <a:picLocks noChangeAspect="1"/>
          </p:cNvPicPr>
          <p:nvPr/>
        </p:nvPicPr>
        <p:blipFill>
          <a:blip r:embed="rId12"/>
          <a:stretch>
            <a:fillRect/>
          </a:stretch>
        </p:blipFill>
        <p:spPr>
          <a:xfrm>
            <a:off x="4157195" y="4143457"/>
            <a:ext cx="1068505" cy="1327335"/>
          </a:xfrm>
          <a:prstGeom prst="rect">
            <a:avLst/>
          </a:prstGeom>
        </p:spPr>
      </p:pic>
      <p:pic>
        <p:nvPicPr>
          <p:cNvPr id="32" name="Picture 31" descr="Whzan">
            <a:extLst>
              <a:ext uri="{FF2B5EF4-FFF2-40B4-BE49-F238E27FC236}">
                <a16:creationId xmlns:a16="http://schemas.microsoft.com/office/drawing/2014/main" id="{DC3BC32E-40D1-81B0-B99F-7B34B9511EA3}"/>
              </a:ext>
            </a:extLst>
          </p:cNvPr>
          <p:cNvPicPr>
            <a:picLocks noChangeAspect="1"/>
          </p:cNvPicPr>
          <p:nvPr/>
        </p:nvPicPr>
        <p:blipFill>
          <a:blip r:embed="rId13"/>
          <a:stretch>
            <a:fillRect/>
          </a:stretch>
        </p:blipFill>
        <p:spPr>
          <a:xfrm>
            <a:off x="2544202" y="4237055"/>
            <a:ext cx="803684" cy="1108958"/>
          </a:xfrm>
          <a:prstGeom prst="rect">
            <a:avLst/>
          </a:prstGeom>
        </p:spPr>
      </p:pic>
      <p:pic>
        <p:nvPicPr>
          <p:cNvPr id="33" name="Picture 32" descr="MiiCare">
            <a:extLst>
              <a:ext uri="{FF2B5EF4-FFF2-40B4-BE49-F238E27FC236}">
                <a16:creationId xmlns:a16="http://schemas.microsoft.com/office/drawing/2014/main" id="{4B0C1949-FE92-4EA6-5545-137ADA2AB670}"/>
              </a:ext>
            </a:extLst>
          </p:cNvPr>
          <p:cNvPicPr>
            <a:picLocks noChangeAspect="1"/>
          </p:cNvPicPr>
          <p:nvPr/>
        </p:nvPicPr>
        <p:blipFill>
          <a:blip r:embed="rId14"/>
          <a:stretch>
            <a:fillRect/>
          </a:stretch>
        </p:blipFill>
        <p:spPr>
          <a:xfrm>
            <a:off x="1494315" y="4203996"/>
            <a:ext cx="766876" cy="1234801"/>
          </a:xfrm>
          <a:prstGeom prst="rect">
            <a:avLst/>
          </a:prstGeom>
        </p:spPr>
      </p:pic>
      <p:pic>
        <p:nvPicPr>
          <p:cNvPr id="34" name="Picture 33" descr="PainChek">
            <a:extLst>
              <a:ext uri="{FF2B5EF4-FFF2-40B4-BE49-F238E27FC236}">
                <a16:creationId xmlns:a16="http://schemas.microsoft.com/office/drawing/2014/main" id="{D293E00A-9FF3-6D71-8052-749EE1659263}"/>
              </a:ext>
            </a:extLst>
          </p:cNvPr>
          <p:cNvPicPr>
            <a:picLocks noChangeAspect="1"/>
          </p:cNvPicPr>
          <p:nvPr/>
        </p:nvPicPr>
        <p:blipFill>
          <a:blip r:embed="rId15"/>
          <a:stretch>
            <a:fillRect/>
          </a:stretch>
        </p:blipFill>
        <p:spPr>
          <a:xfrm>
            <a:off x="450465" y="4201123"/>
            <a:ext cx="1008478" cy="1026814"/>
          </a:xfrm>
          <a:prstGeom prst="rect">
            <a:avLst/>
          </a:prstGeom>
        </p:spPr>
      </p:pic>
      <p:pic>
        <p:nvPicPr>
          <p:cNvPr id="35" name="Picture 34" descr="RoboPets">
            <a:extLst>
              <a:ext uri="{FF2B5EF4-FFF2-40B4-BE49-F238E27FC236}">
                <a16:creationId xmlns:a16="http://schemas.microsoft.com/office/drawing/2014/main" id="{DD1B30D7-F3C4-1804-F10D-03E1FD29D33E}"/>
              </a:ext>
            </a:extLst>
          </p:cNvPr>
          <p:cNvPicPr>
            <a:picLocks noChangeAspect="1"/>
          </p:cNvPicPr>
          <p:nvPr/>
        </p:nvPicPr>
        <p:blipFill>
          <a:blip r:embed="rId16"/>
          <a:stretch>
            <a:fillRect/>
          </a:stretch>
        </p:blipFill>
        <p:spPr>
          <a:xfrm>
            <a:off x="6575489" y="4139196"/>
            <a:ext cx="1079908" cy="1166036"/>
          </a:xfrm>
          <a:prstGeom prst="rect">
            <a:avLst/>
          </a:prstGeom>
        </p:spPr>
      </p:pic>
      <p:pic>
        <p:nvPicPr>
          <p:cNvPr id="37" name="Picture 36" descr="Acoustic monitoring">
            <a:extLst>
              <a:ext uri="{FF2B5EF4-FFF2-40B4-BE49-F238E27FC236}">
                <a16:creationId xmlns:a16="http://schemas.microsoft.com/office/drawing/2014/main" id="{78763C81-F333-B1CE-6136-1C473EBD1E07}"/>
              </a:ext>
            </a:extLst>
          </p:cNvPr>
          <p:cNvPicPr>
            <a:picLocks noChangeAspect="1"/>
          </p:cNvPicPr>
          <p:nvPr/>
        </p:nvPicPr>
        <p:blipFill>
          <a:blip r:embed="rId17"/>
          <a:stretch>
            <a:fillRect/>
          </a:stretch>
        </p:blipFill>
        <p:spPr>
          <a:xfrm>
            <a:off x="7511208" y="4245548"/>
            <a:ext cx="948505" cy="1251806"/>
          </a:xfrm>
          <a:prstGeom prst="rect">
            <a:avLst/>
          </a:prstGeom>
        </p:spPr>
      </p:pic>
      <p:pic>
        <p:nvPicPr>
          <p:cNvPr id="39" name="Picture 38" descr="Raizer Chairs">
            <a:extLst>
              <a:ext uri="{FF2B5EF4-FFF2-40B4-BE49-F238E27FC236}">
                <a16:creationId xmlns:a16="http://schemas.microsoft.com/office/drawing/2014/main" id="{CA9D8093-B066-5364-398A-FE9D44A4FCC7}"/>
              </a:ext>
            </a:extLst>
          </p:cNvPr>
          <p:cNvPicPr>
            <a:picLocks noChangeAspect="1"/>
          </p:cNvPicPr>
          <p:nvPr/>
        </p:nvPicPr>
        <p:blipFill>
          <a:blip r:embed="rId18"/>
          <a:stretch>
            <a:fillRect/>
          </a:stretch>
        </p:blipFill>
        <p:spPr>
          <a:xfrm>
            <a:off x="10013288" y="4303980"/>
            <a:ext cx="686012" cy="1034832"/>
          </a:xfrm>
          <a:prstGeom prst="rect">
            <a:avLst/>
          </a:prstGeom>
        </p:spPr>
      </p:pic>
      <p:sp>
        <p:nvSpPr>
          <p:cNvPr id="41" name="TextBox 40">
            <a:extLst>
              <a:ext uri="{FF2B5EF4-FFF2-40B4-BE49-F238E27FC236}">
                <a16:creationId xmlns:a16="http://schemas.microsoft.com/office/drawing/2014/main" id="{9CD4E699-7D57-286C-3782-FC76D0450EC9}"/>
              </a:ext>
            </a:extLst>
          </p:cNvPr>
          <p:cNvSpPr txBox="1"/>
          <p:nvPr/>
        </p:nvSpPr>
        <p:spPr>
          <a:xfrm>
            <a:off x="523445" y="5699908"/>
            <a:ext cx="3351405" cy="307777"/>
          </a:xfrm>
          <a:prstGeom prst="rect">
            <a:avLst/>
          </a:prstGeom>
          <a:noFill/>
          <a:ln>
            <a:solidFill>
              <a:schemeClr val="tx1"/>
            </a:solidFill>
          </a:ln>
        </p:spPr>
        <p:txBody>
          <a:bodyPr wrap="square" rtlCol="0">
            <a:spAutoFit/>
          </a:bodyPr>
          <a:lstStyle/>
          <a:p>
            <a:r>
              <a:rPr lang="en-GB" sz="1400"/>
              <a:t>Relationship: </a:t>
            </a:r>
            <a:r>
              <a:rPr lang="en-GB" sz="1400" b="1"/>
              <a:t>Luton &amp; Central Beds</a:t>
            </a:r>
          </a:p>
        </p:txBody>
      </p:sp>
      <p:sp>
        <p:nvSpPr>
          <p:cNvPr id="43" name="TextBox 42">
            <a:extLst>
              <a:ext uri="{FF2B5EF4-FFF2-40B4-BE49-F238E27FC236}">
                <a16:creationId xmlns:a16="http://schemas.microsoft.com/office/drawing/2014/main" id="{0E0B3412-BD55-E6E8-272B-64C1D431A2D2}"/>
              </a:ext>
            </a:extLst>
          </p:cNvPr>
          <p:cNvSpPr txBox="1"/>
          <p:nvPr/>
        </p:nvSpPr>
        <p:spPr>
          <a:xfrm>
            <a:off x="4465648" y="5699908"/>
            <a:ext cx="3631548" cy="307777"/>
          </a:xfrm>
          <a:prstGeom prst="rect">
            <a:avLst/>
          </a:prstGeom>
          <a:noFill/>
          <a:ln>
            <a:solidFill>
              <a:schemeClr val="tx1"/>
            </a:solidFill>
          </a:ln>
        </p:spPr>
        <p:txBody>
          <a:bodyPr wrap="square" rtlCol="0">
            <a:spAutoFit/>
          </a:bodyPr>
          <a:lstStyle/>
          <a:p>
            <a:r>
              <a:rPr lang="en-GB" sz="1400"/>
              <a:t>Relationship: </a:t>
            </a:r>
            <a:r>
              <a:rPr lang="en-GB" sz="1400" b="1"/>
              <a:t>Milton Keynes and Bedford </a:t>
            </a:r>
          </a:p>
        </p:txBody>
      </p:sp>
      <p:sp>
        <p:nvSpPr>
          <p:cNvPr id="44" name="TextBox 43">
            <a:extLst>
              <a:ext uri="{FF2B5EF4-FFF2-40B4-BE49-F238E27FC236}">
                <a16:creationId xmlns:a16="http://schemas.microsoft.com/office/drawing/2014/main" id="{51739EF8-67F8-470A-A4BE-3CBE9C6D506C}"/>
              </a:ext>
            </a:extLst>
          </p:cNvPr>
          <p:cNvSpPr txBox="1"/>
          <p:nvPr/>
        </p:nvSpPr>
        <p:spPr>
          <a:xfrm>
            <a:off x="8731989" y="5720176"/>
            <a:ext cx="2158780" cy="307777"/>
          </a:xfrm>
          <a:prstGeom prst="rect">
            <a:avLst/>
          </a:prstGeom>
          <a:noFill/>
          <a:ln>
            <a:solidFill>
              <a:schemeClr val="tx1"/>
            </a:solidFill>
          </a:ln>
        </p:spPr>
        <p:txBody>
          <a:bodyPr wrap="square" rtlCol="0">
            <a:spAutoFit/>
          </a:bodyPr>
          <a:lstStyle/>
          <a:p>
            <a:r>
              <a:rPr lang="en-GB" sz="1400"/>
              <a:t>Relationship: </a:t>
            </a:r>
            <a:r>
              <a:rPr lang="en-GB" sz="1400" b="1"/>
              <a:t>BLMK</a:t>
            </a:r>
          </a:p>
        </p:txBody>
      </p:sp>
      <p:pic>
        <p:nvPicPr>
          <p:cNvPr id="3" name="Picture 10">
            <a:extLst>
              <a:ext uri="{FF2B5EF4-FFF2-40B4-BE49-F238E27FC236}">
                <a16:creationId xmlns:a16="http://schemas.microsoft.com/office/drawing/2014/main" id="{3F7846AD-B5DC-32DC-85DB-EC6812D211EA}"/>
              </a:ext>
              <a:ext uri="{C183D7F6-B498-43B3-948B-1728B52AA6E4}">
                <adec:decorative xmlns:adec="http://schemas.microsoft.com/office/drawing/2017/decorative" val="1"/>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408198" y="1111811"/>
            <a:ext cx="841545" cy="6963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a:extLst>
              <a:ext uri="{FF2B5EF4-FFF2-40B4-BE49-F238E27FC236}">
                <a16:creationId xmlns:a16="http://schemas.microsoft.com/office/drawing/2014/main" id="{9547B1F6-EBB3-0498-9E8E-68DBFD35EF50}"/>
              </a:ext>
              <a:ext uri="{C183D7F6-B498-43B3-948B-1728B52AA6E4}">
                <adec:decorative xmlns:adec="http://schemas.microsoft.com/office/drawing/2017/decorative" val="1"/>
              </a:ext>
            </a:extLst>
          </p:cNvPr>
          <p:cNvPicPr>
            <a:picLocks noChangeAspect="1"/>
          </p:cNvPicPr>
          <p:nvPr/>
        </p:nvPicPr>
        <p:blipFill>
          <a:blip r:embed="rId20"/>
          <a:stretch>
            <a:fillRect/>
          </a:stretch>
        </p:blipFill>
        <p:spPr>
          <a:xfrm>
            <a:off x="924607" y="1104627"/>
            <a:ext cx="793166" cy="1407071"/>
          </a:xfrm>
          <a:prstGeom prst="rect">
            <a:avLst/>
          </a:prstGeom>
          <a:effectLst/>
        </p:spPr>
      </p:pic>
      <p:sp>
        <p:nvSpPr>
          <p:cNvPr id="7" name="Rectangle 6">
            <a:extLst>
              <a:ext uri="{FF2B5EF4-FFF2-40B4-BE49-F238E27FC236}">
                <a16:creationId xmlns:a16="http://schemas.microsoft.com/office/drawing/2014/main" id="{115C862B-E5CE-3D93-6A18-AFD6B7F1F149}"/>
              </a:ext>
            </a:extLst>
          </p:cNvPr>
          <p:cNvSpPr/>
          <p:nvPr/>
        </p:nvSpPr>
        <p:spPr>
          <a:xfrm>
            <a:off x="2184907" y="2033750"/>
            <a:ext cx="1267386" cy="390595"/>
          </a:xfrm>
          <a:prstGeom prst="rect">
            <a:avLst/>
          </a:prstGeom>
          <a:noFill/>
          <a:ln>
            <a:noFill/>
          </a:ln>
        </p:spPr>
        <p:style>
          <a:lnRef idx="2">
            <a:schemeClr val="lt1">
              <a:shade val="80000"/>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t"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Clare Steward </a:t>
            </a:r>
            <a:b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Programme </a:t>
            </a:r>
            <a:b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Director</a:t>
            </a:r>
          </a:p>
          <a:p>
            <a:pPr marL="0" marR="0" lvl="0" indent="0" algn="ctr" defTabSz="622300" rtl="0" eaLnBrk="1" fontAlgn="auto" latinLnBrk="0" hangingPunct="1">
              <a:lnSpc>
                <a:spcPct val="90000"/>
              </a:lnSpc>
              <a:spcBef>
                <a:spcPct val="0"/>
              </a:spcBef>
              <a:spcAft>
                <a:spcPct val="35000"/>
              </a:spcAft>
              <a:buClrTx/>
              <a:buSzTx/>
              <a:buFontTx/>
              <a:buNone/>
              <a:tabLst/>
              <a:defRPr/>
            </a:pPr>
            <a:endPar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endParaRPr>
          </a:p>
        </p:txBody>
      </p:sp>
      <p:sp>
        <p:nvSpPr>
          <p:cNvPr id="8" name="Rectangle 7">
            <a:extLst>
              <a:ext uri="{FF2B5EF4-FFF2-40B4-BE49-F238E27FC236}">
                <a16:creationId xmlns:a16="http://schemas.microsoft.com/office/drawing/2014/main" id="{DE630FC5-0C8B-CE56-8961-3744B97EDEAF}"/>
              </a:ext>
            </a:extLst>
          </p:cNvPr>
          <p:cNvSpPr/>
          <p:nvPr/>
        </p:nvSpPr>
        <p:spPr>
          <a:xfrm>
            <a:off x="667478" y="2027151"/>
            <a:ext cx="1322004" cy="390595"/>
          </a:xfrm>
          <a:prstGeom prst="rect">
            <a:avLst/>
          </a:prstGeom>
          <a:noFill/>
          <a:ln>
            <a:noFill/>
          </a:ln>
        </p:spPr>
        <p:style>
          <a:lnRef idx="2">
            <a:schemeClr val="lt1">
              <a:shade val="80000"/>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rtlCol="0" anchor="t" anchorCtr="0">
            <a:noAutofit/>
          </a:bodyPr>
          <a:lstStyle/>
          <a:p>
            <a:pPr marL="0" marR="0" lvl="0" indent="0" algn="ctr" defTabSz="622300" rtl="0" eaLnBrk="1" fontAlgn="auto" latinLnBrk="0" hangingPunct="1">
              <a:lnSpc>
                <a:spcPct val="90000"/>
              </a:lnSpc>
              <a:spcBef>
                <a:spcPct val="0"/>
              </a:spcBef>
              <a:spcAft>
                <a:spcPct val="35000"/>
              </a:spcAft>
              <a:buClrTx/>
              <a:buSzTx/>
              <a:buFontTx/>
              <a:buNone/>
              <a:tabLst/>
              <a:defRPr/>
            </a:pPr>
            <a:r>
              <a:rPr kumimoji="0" lang="en-GB" sz="1000" b="1"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t>Patricia Coker </a:t>
            </a:r>
            <a:br>
              <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Local Authority </a:t>
            </a:r>
            <a:b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br>
            <a:r>
              <a:rPr kumimoji="0" lang="en-GB" sz="1000" b="0" i="0" u="none" strike="noStrike" kern="1200" cap="none" spc="0" normalizeH="0" baseline="0" noProof="0">
                <a:ln>
                  <a:noFill/>
                </a:ln>
                <a:solidFill>
                  <a:srgbClr val="000000"/>
                </a:solidFill>
                <a:effectLst/>
                <a:uLnTx/>
                <a:uFillTx/>
                <a:latin typeface="Century Gothic" panose="020F0302020204030204"/>
                <a:ea typeface="+mn-ea"/>
                <a:cs typeface="+mn-cs"/>
              </a:rPr>
              <a:t>SRO</a:t>
            </a:r>
          </a:p>
          <a:p>
            <a:pPr marL="0" marR="0" lvl="0" indent="0" algn="ctr" defTabSz="622300" rtl="0" eaLnBrk="1" fontAlgn="auto" latinLnBrk="0" hangingPunct="1">
              <a:lnSpc>
                <a:spcPct val="90000"/>
              </a:lnSpc>
              <a:spcBef>
                <a:spcPct val="0"/>
              </a:spcBef>
              <a:spcAft>
                <a:spcPct val="35000"/>
              </a:spcAft>
              <a:buClrTx/>
              <a:buSzTx/>
              <a:buFontTx/>
              <a:buNone/>
              <a:tabLst/>
              <a:defRPr/>
            </a:pPr>
            <a:endParaRPr kumimoji="0" lang="en-GB" sz="1000" b="0" i="0" u="none" strike="noStrike" kern="1200" cap="none" spc="0" normalizeH="0" baseline="0" noProof="0">
              <a:ln>
                <a:noFill/>
              </a:ln>
              <a:solidFill>
                <a:srgbClr val="000000">
                  <a:lumMod val="75000"/>
                  <a:lumOff val="25000"/>
                </a:srgb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265786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E985B-DD59-A57F-BA0A-7BE0092B8A4C}"/>
              </a:ext>
            </a:extLst>
          </p:cNvPr>
          <p:cNvSpPr>
            <a:spLocks noGrp="1"/>
          </p:cNvSpPr>
          <p:nvPr>
            <p:ph type="title"/>
          </p:nvPr>
        </p:nvSpPr>
        <p:spPr>
          <a:xfrm>
            <a:off x="516865" y="513593"/>
            <a:ext cx="9455580" cy="971436"/>
          </a:xfrm>
        </p:spPr>
        <p:txBody>
          <a:bodyPr vert="horz" lIns="0" tIns="0" rIns="0" bIns="0" rtlCol="0" anchor="ctr">
            <a:normAutofit/>
          </a:bodyPr>
          <a:lstStyle/>
          <a:p>
            <a:r>
              <a:rPr lang="en-GB" dirty="0">
                <a:solidFill>
                  <a:srgbClr val="7030A0"/>
                </a:solidFill>
              </a:rPr>
              <a:t>Current programme overview</a:t>
            </a:r>
          </a:p>
        </p:txBody>
      </p:sp>
      <p:grpSp>
        <p:nvGrpSpPr>
          <p:cNvPr id="7" name="Group 6" descr="Diagram showing the three workstreams: remote monitoring, falls prevention and digital records">
            <a:extLst>
              <a:ext uri="{FF2B5EF4-FFF2-40B4-BE49-F238E27FC236}">
                <a16:creationId xmlns:a16="http://schemas.microsoft.com/office/drawing/2014/main" id="{A7A294FB-137B-32FF-027D-3425981629C3}"/>
              </a:ext>
            </a:extLst>
          </p:cNvPr>
          <p:cNvGrpSpPr/>
          <p:nvPr/>
        </p:nvGrpSpPr>
        <p:grpSpPr>
          <a:xfrm>
            <a:off x="2410497" y="1727174"/>
            <a:ext cx="4495558" cy="4178307"/>
            <a:chOff x="-96688" y="2691160"/>
            <a:chExt cx="5144120" cy="3474145"/>
          </a:xfrm>
        </p:grpSpPr>
        <p:grpSp>
          <p:nvGrpSpPr>
            <p:cNvPr id="8" name="Group 7">
              <a:extLst>
                <a:ext uri="{FF2B5EF4-FFF2-40B4-BE49-F238E27FC236}">
                  <a16:creationId xmlns:a16="http://schemas.microsoft.com/office/drawing/2014/main" id="{1F1D3D41-94CB-0A44-8E22-0DFAE00FCF73}"/>
                </a:ext>
              </a:extLst>
            </p:cNvPr>
            <p:cNvGrpSpPr/>
            <p:nvPr/>
          </p:nvGrpSpPr>
          <p:grpSpPr>
            <a:xfrm>
              <a:off x="-96688" y="2963711"/>
              <a:ext cx="5144120" cy="3201594"/>
              <a:chOff x="339812" y="2963711"/>
              <a:chExt cx="5144120" cy="3201594"/>
            </a:xfrm>
          </p:grpSpPr>
          <p:graphicFrame>
            <p:nvGraphicFramePr>
              <p:cNvPr id="21" name="Diagram 20">
                <a:extLst>
                  <a:ext uri="{FF2B5EF4-FFF2-40B4-BE49-F238E27FC236}">
                    <a16:creationId xmlns:a16="http://schemas.microsoft.com/office/drawing/2014/main" id="{EC7AD73F-20E0-BEBF-2D10-EC4BC64D88A9}"/>
                  </a:ext>
                </a:extLst>
              </p:cNvPr>
              <p:cNvGraphicFramePr/>
              <p:nvPr/>
            </p:nvGraphicFramePr>
            <p:xfrm>
              <a:off x="339812" y="2963711"/>
              <a:ext cx="5144120" cy="3201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Box 21">
                <a:extLst>
                  <a:ext uri="{FF2B5EF4-FFF2-40B4-BE49-F238E27FC236}">
                    <a16:creationId xmlns:a16="http://schemas.microsoft.com/office/drawing/2014/main" id="{4BC0950F-80DB-6066-D767-8D4A7D692729}"/>
                  </a:ext>
                </a:extLst>
              </p:cNvPr>
              <p:cNvSpPr txBox="1"/>
              <p:nvPr/>
            </p:nvSpPr>
            <p:spPr>
              <a:xfrm>
                <a:off x="2496359" y="3483965"/>
                <a:ext cx="1310439" cy="43504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Century Gothic" panose="020F0302020204030204"/>
                    <a:ea typeface="+mn-ea"/>
                    <a:cs typeface="+mn-cs"/>
                  </a:rPr>
                  <a:t>Remote monitoring</a:t>
                </a:r>
              </a:p>
            </p:txBody>
          </p:sp>
          <p:sp>
            <p:nvSpPr>
              <p:cNvPr id="23" name="TextBox 22">
                <a:extLst>
                  <a:ext uri="{FF2B5EF4-FFF2-40B4-BE49-F238E27FC236}">
                    <a16:creationId xmlns:a16="http://schemas.microsoft.com/office/drawing/2014/main" id="{8A35F5C7-ABE3-2685-8F29-4617B7F8EB76}"/>
                  </a:ext>
                </a:extLst>
              </p:cNvPr>
              <p:cNvSpPr txBox="1"/>
              <p:nvPr/>
            </p:nvSpPr>
            <p:spPr>
              <a:xfrm>
                <a:off x="1601433" y="4412823"/>
                <a:ext cx="1310439" cy="43504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Century Gothic" panose="020F0302020204030204"/>
                    <a:ea typeface="+mn-ea"/>
                    <a:cs typeface="+mn-cs"/>
                  </a:rPr>
                  <a:t>Falls prevention</a:t>
                </a:r>
              </a:p>
            </p:txBody>
          </p:sp>
        </p:grpSp>
        <p:grpSp>
          <p:nvGrpSpPr>
            <p:cNvPr id="9" name="Group 8">
              <a:extLst>
                <a:ext uri="{FF2B5EF4-FFF2-40B4-BE49-F238E27FC236}">
                  <a16:creationId xmlns:a16="http://schemas.microsoft.com/office/drawing/2014/main" id="{4ABCE579-F290-E10C-F76D-118DFBA05D3B}"/>
                </a:ext>
              </a:extLst>
            </p:cNvPr>
            <p:cNvGrpSpPr/>
            <p:nvPr/>
          </p:nvGrpSpPr>
          <p:grpSpPr>
            <a:xfrm>
              <a:off x="297269" y="2691160"/>
              <a:ext cx="3021384" cy="3364731"/>
              <a:chOff x="297269" y="2691160"/>
              <a:chExt cx="3021384" cy="3364731"/>
            </a:xfrm>
          </p:grpSpPr>
          <p:grpSp>
            <p:nvGrpSpPr>
              <p:cNvPr id="10" name="Group 9">
                <a:extLst>
                  <a:ext uri="{FF2B5EF4-FFF2-40B4-BE49-F238E27FC236}">
                    <a16:creationId xmlns:a16="http://schemas.microsoft.com/office/drawing/2014/main" id="{FAD5C9DF-B8B4-E510-948E-CBC0E46BFBEE}"/>
                  </a:ext>
                </a:extLst>
              </p:cNvPr>
              <p:cNvGrpSpPr/>
              <p:nvPr/>
            </p:nvGrpSpPr>
            <p:grpSpPr>
              <a:xfrm>
                <a:off x="2686959" y="2691160"/>
                <a:ext cx="631694" cy="480157"/>
                <a:chOff x="2686959" y="2691160"/>
                <a:chExt cx="631694" cy="480157"/>
              </a:xfrm>
            </p:grpSpPr>
            <p:sp>
              <p:nvSpPr>
                <p:cNvPr id="19" name="Oval 18">
                  <a:extLst>
                    <a:ext uri="{FF2B5EF4-FFF2-40B4-BE49-F238E27FC236}">
                      <a16:creationId xmlns:a16="http://schemas.microsoft.com/office/drawing/2014/main" id="{0D7D6610-E058-27C7-A65E-7BBF2C714A97}"/>
                    </a:ext>
                  </a:extLst>
                </p:cNvPr>
                <p:cNvSpPr/>
                <p:nvPr/>
              </p:nvSpPr>
              <p:spPr>
                <a:xfrm>
                  <a:off x="2686959" y="2691160"/>
                  <a:ext cx="631694" cy="480157"/>
                </a:xfrm>
                <a:prstGeom prst="ellipse">
                  <a:avLst/>
                </a:prstGeom>
                <a:solidFill>
                  <a:schemeClr val="accent3">
                    <a:lumMod val="20000"/>
                    <a:lumOff val="80000"/>
                  </a:schemeClr>
                </a:solid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20" name="Graphic 19" descr="Research with solid fill">
                  <a:extLst>
                    <a:ext uri="{FF2B5EF4-FFF2-40B4-BE49-F238E27FC236}">
                      <a16:creationId xmlns:a16="http://schemas.microsoft.com/office/drawing/2014/main" id="{FE425566-BC54-E252-F7D5-CDC9BB8EE3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63730" y="2751028"/>
                  <a:ext cx="468575" cy="366066"/>
                </a:xfrm>
                <a:prstGeom prst="rect">
                  <a:avLst/>
                </a:prstGeom>
              </p:spPr>
            </p:pic>
          </p:grpSp>
          <p:grpSp>
            <p:nvGrpSpPr>
              <p:cNvPr id="11" name="Group 10">
                <a:extLst>
                  <a:ext uri="{FF2B5EF4-FFF2-40B4-BE49-F238E27FC236}">
                    <a16:creationId xmlns:a16="http://schemas.microsoft.com/office/drawing/2014/main" id="{36187226-D40D-50B1-0B25-BED08DBEF7F3}"/>
                  </a:ext>
                </a:extLst>
              </p:cNvPr>
              <p:cNvGrpSpPr/>
              <p:nvPr/>
            </p:nvGrpSpPr>
            <p:grpSpPr>
              <a:xfrm>
                <a:off x="297269" y="4720418"/>
                <a:ext cx="683170" cy="486939"/>
                <a:chOff x="297269" y="4720418"/>
                <a:chExt cx="683170" cy="486939"/>
              </a:xfrm>
            </p:grpSpPr>
            <p:sp>
              <p:nvSpPr>
                <p:cNvPr id="17" name="Oval 16">
                  <a:extLst>
                    <a:ext uri="{FF2B5EF4-FFF2-40B4-BE49-F238E27FC236}">
                      <a16:creationId xmlns:a16="http://schemas.microsoft.com/office/drawing/2014/main" id="{7377CE3A-F6B5-F59C-3AD1-8ABA76699465}"/>
                    </a:ext>
                  </a:extLst>
                </p:cNvPr>
                <p:cNvSpPr/>
                <p:nvPr/>
              </p:nvSpPr>
              <p:spPr>
                <a:xfrm>
                  <a:off x="297269" y="4720418"/>
                  <a:ext cx="683170" cy="486939"/>
                </a:xfrm>
                <a:prstGeom prst="ellipse">
                  <a:avLst/>
                </a:prstGeom>
                <a:solidFill>
                  <a:schemeClr val="accent5">
                    <a:lumMod val="20000"/>
                    <a:lumOff val="80000"/>
                  </a:schemeClr>
                </a:solid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18" name="Graphic 17" descr="Man with cane with solid fill">
                  <a:extLst>
                    <a:ext uri="{FF2B5EF4-FFF2-40B4-BE49-F238E27FC236}">
                      <a16:creationId xmlns:a16="http://schemas.microsoft.com/office/drawing/2014/main" id="{3DB6F332-EC11-7D4F-1029-E60140AFC05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386522" y="4768194"/>
                  <a:ext cx="528997" cy="393508"/>
                </a:xfrm>
                <a:prstGeom prst="rect">
                  <a:avLst/>
                </a:prstGeom>
              </p:spPr>
            </p:pic>
          </p:grpSp>
          <p:grpSp>
            <p:nvGrpSpPr>
              <p:cNvPr id="12" name="Group 11">
                <a:extLst>
                  <a:ext uri="{FF2B5EF4-FFF2-40B4-BE49-F238E27FC236}">
                    <a16:creationId xmlns:a16="http://schemas.microsoft.com/office/drawing/2014/main" id="{341D6A38-7E40-92BB-A02D-C178C0AE0908}"/>
                  </a:ext>
                </a:extLst>
              </p:cNvPr>
              <p:cNvGrpSpPr/>
              <p:nvPr/>
            </p:nvGrpSpPr>
            <p:grpSpPr>
              <a:xfrm>
                <a:off x="1543997" y="5551835"/>
                <a:ext cx="740085" cy="504056"/>
                <a:chOff x="1543997" y="5551835"/>
                <a:chExt cx="740085" cy="504056"/>
              </a:xfrm>
            </p:grpSpPr>
            <p:sp>
              <p:nvSpPr>
                <p:cNvPr id="15" name="Oval 14">
                  <a:extLst>
                    <a:ext uri="{FF2B5EF4-FFF2-40B4-BE49-F238E27FC236}">
                      <a16:creationId xmlns:a16="http://schemas.microsoft.com/office/drawing/2014/main" id="{267AF4F0-C10A-AB5F-3AF3-B4921D4ABEF5}"/>
                    </a:ext>
                  </a:extLst>
                </p:cNvPr>
                <p:cNvSpPr/>
                <p:nvPr/>
              </p:nvSpPr>
              <p:spPr>
                <a:xfrm>
                  <a:off x="1543997" y="5551835"/>
                  <a:ext cx="740085" cy="504056"/>
                </a:xfrm>
                <a:prstGeom prst="ellipse">
                  <a:avLst/>
                </a:prstGeom>
                <a:solidFill>
                  <a:schemeClr val="accent1">
                    <a:lumMod val="20000"/>
                    <a:lumOff val="80000"/>
                  </a:schemeClr>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16" name="Graphic 15" descr="Cloud Computing with solid fill">
                  <a:extLst>
                    <a:ext uri="{FF2B5EF4-FFF2-40B4-BE49-F238E27FC236}">
                      <a16:creationId xmlns:a16="http://schemas.microsoft.com/office/drawing/2014/main" id="{B8AC5578-CB70-0437-00F5-6400144B49A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1673295" y="5588746"/>
                  <a:ext cx="521461" cy="421524"/>
                </a:xfrm>
                <a:prstGeom prst="rect">
                  <a:avLst/>
                </a:prstGeom>
              </p:spPr>
            </p:pic>
          </p:grpSp>
        </p:grpSp>
      </p:grpSp>
      <p:sp>
        <p:nvSpPr>
          <p:cNvPr id="3" name="Content Placeholder 2">
            <a:extLst>
              <a:ext uri="{FF2B5EF4-FFF2-40B4-BE49-F238E27FC236}">
                <a16:creationId xmlns:a16="http://schemas.microsoft.com/office/drawing/2014/main" id="{0030BE8E-295B-4021-E0FC-BC93A7B7A667}"/>
              </a:ext>
            </a:extLst>
          </p:cNvPr>
          <p:cNvSpPr>
            <a:spLocks noGrp="1"/>
          </p:cNvSpPr>
          <p:nvPr>
            <p:ph idx="1"/>
          </p:nvPr>
        </p:nvSpPr>
        <p:spPr>
          <a:xfrm>
            <a:off x="6140418" y="1627150"/>
            <a:ext cx="5681648" cy="1322397"/>
          </a:xfrm>
        </p:spPr>
        <p:txBody>
          <a:bodyPr vert="horz" lIns="0" tIns="0" rIns="0" bIns="0" rtlCol="0" anchor="t">
            <a:noAutofit/>
          </a:bodyPr>
          <a:lstStyle/>
          <a:p>
            <a:pPr marL="0" indent="0">
              <a:spcBef>
                <a:spcPts val="0"/>
              </a:spcBef>
              <a:spcAft>
                <a:spcPts val="600"/>
              </a:spcAft>
              <a:buNone/>
            </a:pPr>
            <a:r>
              <a:rPr lang="en-GB" sz="1800" b="1">
                <a:solidFill>
                  <a:srgbClr val="7030A0"/>
                </a:solidFill>
              </a:rPr>
              <a:t>Remote Monitoring expansion</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MiiCare: </a:t>
            </a:r>
            <a:r>
              <a:rPr lang="en-GB" sz="1400">
                <a:latin typeface="+mj-lt"/>
                <a:cs typeface="Arial" panose="020B0604020202020204" pitchFamily="34" charset="0"/>
              </a:rPr>
              <a:t>Supporting 140 residents with independent living </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Whzan: </a:t>
            </a:r>
            <a:r>
              <a:rPr lang="en-GB" sz="1400">
                <a:latin typeface="+mj-lt"/>
                <a:cs typeface="Arial" panose="020B0604020202020204" pitchFamily="34" charset="0"/>
              </a:rPr>
              <a:t>Expanding to 53 care locations and 12 D2A beds</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Acoustic Monitoring: </a:t>
            </a:r>
            <a:r>
              <a:rPr lang="en-GB" sz="1400">
                <a:latin typeface="+mj-lt"/>
                <a:cs typeface="Arial" panose="020B0604020202020204" pitchFamily="34" charset="0"/>
              </a:rPr>
              <a:t>Continued support for six care locations to maximise the benefits.</a:t>
            </a:r>
          </a:p>
        </p:txBody>
      </p:sp>
      <p:sp>
        <p:nvSpPr>
          <p:cNvPr id="13" name="Content Placeholder 2">
            <a:extLst>
              <a:ext uri="{FF2B5EF4-FFF2-40B4-BE49-F238E27FC236}">
                <a16:creationId xmlns:a16="http://schemas.microsoft.com/office/drawing/2014/main" id="{A18FD787-AB70-F5B1-162B-90EE4BE9D04F}"/>
              </a:ext>
            </a:extLst>
          </p:cNvPr>
          <p:cNvSpPr txBox="1">
            <a:spLocks/>
          </p:cNvSpPr>
          <p:nvPr/>
        </p:nvSpPr>
        <p:spPr>
          <a:xfrm>
            <a:off x="385672" y="2556839"/>
            <a:ext cx="2297883" cy="3280747"/>
          </a:xfrm>
          <a:prstGeom prst="rect">
            <a:avLst/>
          </a:prstGeom>
        </p:spPr>
        <p:txBody>
          <a:bodyPr vert="horz" lIns="0" tIns="0" rIns="0" bIns="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spcBef>
                <a:spcPts val="0"/>
              </a:spcBef>
              <a:spcAft>
                <a:spcPts val="600"/>
              </a:spcAft>
              <a:buNone/>
            </a:pPr>
            <a:r>
              <a:rPr lang="en-GB" sz="1800" b="1">
                <a:solidFill>
                  <a:schemeClr val="accent5"/>
                </a:solidFill>
                <a:latin typeface="+mj-lt"/>
                <a:cs typeface="Arial" panose="020B0604020202020204" pitchFamily="34" charset="0"/>
              </a:rPr>
              <a:t>Falls Prevention </a:t>
            </a:r>
          </a:p>
          <a:p>
            <a:pPr marL="252000" lvl="0" indent="-252000">
              <a:spcBef>
                <a:spcPts val="0"/>
              </a:spcBef>
              <a:spcAft>
                <a:spcPts val="600"/>
              </a:spcAft>
              <a:buClr>
                <a:schemeClr val="tx1"/>
              </a:buClr>
              <a:buFont typeface="Symbol" panose="05050102010706020507" pitchFamily="18" charset="2"/>
              <a:buChar char=""/>
            </a:pPr>
            <a:r>
              <a:rPr lang="en-GB" sz="1400" b="1">
                <a:effectLst/>
                <a:latin typeface="+mj-lt"/>
                <a:ea typeface="Times New Roman" panose="02020603050405020304" pitchFamily="18" charset="0"/>
                <a:cs typeface="Arial" panose="020B0604020202020204" pitchFamily="34" charset="0"/>
              </a:rPr>
              <a:t>Raizer Chair expansion:</a:t>
            </a:r>
            <a:r>
              <a:rPr lang="en-GB" sz="1400">
                <a:effectLst/>
                <a:latin typeface="+mj-lt"/>
                <a:ea typeface="Times New Roman" panose="02020603050405020304" pitchFamily="18" charset="0"/>
                <a:cs typeface="Arial" panose="020B0604020202020204" pitchFamily="34" charset="0"/>
              </a:rPr>
              <a:t> Equipping 20 domiciliary care providers with Raizer chairs to minimise fall risks and improve response times</a:t>
            </a:r>
            <a:endParaRPr lang="en-GB" sz="1400">
              <a:effectLst/>
              <a:latin typeface="+mj-lt"/>
              <a:ea typeface="Calibri" panose="020F0502020204030204" pitchFamily="34" charset="0"/>
              <a:cs typeface="Arial" panose="020B0604020202020204" pitchFamily="34" charset="0"/>
            </a:endParaRPr>
          </a:p>
          <a:p>
            <a:pPr marL="252000" lvl="0" indent="-252000">
              <a:spcBef>
                <a:spcPts val="0"/>
              </a:spcBef>
              <a:spcAft>
                <a:spcPts val="600"/>
              </a:spcAft>
              <a:buClr>
                <a:schemeClr val="tx1"/>
              </a:buClr>
              <a:buFont typeface="Symbol" panose="05050102010706020507" pitchFamily="18" charset="2"/>
              <a:buChar char=""/>
            </a:pPr>
            <a:r>
              <a:rPr lang="en-GB" sz="1400" b="1">
                <a:effectLst/>
                <a:latin typeface="+mj-lt"/>
                <a:ea typeface="Times New Roman" panose="02020603050405020304" pitchFamily="18" charset="0"/>
                <a:cs typeface="Arial" panose="020B0604020202020204" pitchFamily="34" charset="0"/>
              </a:rPr>
              <a:t>GaitSmart pilot:</a:t>
            </a:r>
            <a:r>
              <a:rPr lang="en-GB" sz="1400">
                <a:effectLst/>
                <a:latin typeface="+mj-lt"/>
                <a:ea typeface="Times New Roman" panose="02020603050405020304" pitchFamily="18" charset="0"/>
                <a:cs typeface="Arial" panose="020B0604020202020204" pitchFamily="34" charset="0"/>
              </a:rPr>
              <a:t> Exploring personalised mobility improvement plans with four collaborating sites.</a:t>
            </a:r>
            <a:endParaRPr lang="en-GB" sz="1400">
              <a:effectLst/>
              <a:latin typeface="+mj-lt"/>
              <a:ea typeface="Calibri" panose="020F0502020204030204" pitchFamily="34" charset="0"/>
              <a:cs typeface="Arial" panose="020B0604020202020204" pitchFamily="34" charset="0"/>
            </a:endParaRPr>
          </a:p>
          <a:p>
            <a:pPr marL="180000" indent="-180000" fontAlgn="base">
              <a:spcBef>
                <a:spcPts val="0"/>
              </a:spcBef>
              <a:spcAft>
                <a:spcPts val="600"/>
              </a:spcAft>
              <a:buClr>
                <a:schemeClr val="tx1"/>
              </a:buClr>
            </a:pPr>
            <a:endParaRPr lang="en-GB" sz="1400">
              <a:solidFill>
                <a:schemeClr val="tx1"/>
              </a:solidFill>
              <a:latin typeface="+mj-lt"/>
              <a:cs typeface="Arial" panose="020B0604020202020204" pitchFamily="34" charset="0"/>
            </a:endParaRPr>
          </a:p>
        </p:txBody>
      </p:sp>
      <p:sp>
        <p:nvSpPr>
          <p:cNvPr id="14" name="Content Placeholder 2">
            <a:extLst>
              <a:ext uri="{FF2B5EF4-FFF2-40B4-BE49-F238E27FC236}">
                <a16:creationId xmlns:a16="http://schemas.microsoft.com/office/drawing/2014/main" id="{B9713A78-7763-774F-1444-8D13A38D2A62}"/>
              </a:ext>
            </a:extLst>
          </p:cNvPr>
          <p:cNvSpPr txBox="1">
            <a:spLocks/>
          </p:cNvSpPr>
          <p:nvPr/>
        </p:nvSpPr>
        <p:spPr>
          <a:xfrm>
            <a:off x="7162700" y="3599928"/>
            <a:ext cx="4659366" cy="1658866"/>
          </a:xfrm>
          <a:prstGeom prst="rect">
            <a:avLst/>
          </a:prstGeom>
        </p:spPr>
        <p:txBody>
          <a:bodyPr vert="horz" lIns="0" tIns="0" rIns="0" bIns="0" rtlCol="0" anchor="t">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1800" b="1">
                <a:solidFill>
                  <a:schemeClr val="accent1"/>
                </a:solidFill>
              </a:rPr>
              <a:t>Digital Records: </a:t>
            </a:r>
            <a:br>
              <a:rPr lang="en-GB" sz="1800" b="1">
                <a:solidFill>
                  <a:schemeClr val="accent1"/>
                </a:solidFill>
              </a:rPr>
            </a:br>
            <a:r>
              <a:rPr lang="en-GB" sz="1800" b="1">
                <a:solidFill>
                  <a:schemeClr val="accent1"/>
                </a:solidFill>
              </a:rPr>
              <a:t>Strengthening the foundation</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Expanding adoption: </a:t>
            </a:r>
            <a:r>
              <a:rPr lang="en-GB" sz="1400">
                <a:latin typeface="+mj-lt"/>
                <a:cs typeface="Arial" panose="020B0604020202020204" pitchFamily="34" charset="0"/>
              </a:rPr>
              <a:t>Targeting 11 additional care locations for </a:t>
            </a:r>
            <a:r>
              <a:rPr lang="en-GB" sz="1400" b="1">
                <a:latin typeface="+mj-lt"/>
                <a:cs typeface="Arial" panose="020B0604020202020204" pitchFamily="34" charset="0"/>
              </a:rPr>
              <a:t>Digital Social Care Records</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Enhanced collaboration: </a:t>
            </a:r>
            <a:r>
              <a:rPr lang="en-GB" sz="1400">
                <a:latin typeface="+mj-lt"/>
                <a:cs typeface="Arial" panose="020B0604020202020204" pitchFamily="34" charset="0"/>
              </a:rPr>
              <a:t>Facilitating data sharing and improved care coordination through </a:t>
            </a:r>
            <a:r>
              <a:rPr lang="en-GB" sz="1400" b="1">
                <a:latin typeface="+mj-lt"/>
                <a:cs typeface="Arial" panose="020B0604020202020204" pitchFamily="34" charset="0"/>
              </a:rPr>
              <a:t>digital records</a:t>
            </a:r>
          </a:p>
          <a:p>
            <a:pPr marL="252000" indent="-252000">
              <a:spcBef>
                <a:spcPts val="0"/>
              </a:spcBef>
              <a:spcAft>
                <a:spcPts val="600"/>
              </a:spcAft>
              <a:buClr>
                <a:schemeClr val="tx1"/>
              </a:buClr>
              <a:buFont typeface="Symbol" panose="05050102010706020507" pitchFamily="18" charset="2"/>
              <a:buChar char=""/>
            </a:pPr>
            <a:r>
              <a:rPr lang="en-GB" sz="1400" b="1">
                <a:latin typeface="+mj-lt"/>
                <a:cs typeface="Arial" panose="020B0604020202020204" pitchFamily="34" charset="0"/>
              </a:rPr>
              <a:t>Ongoing support: </a:t>
            </a:r>
            <a:r>
              <a:rPr lang="en-GB" sz="1400">
                <a:latin typeface="+mj-lt"/>
                <a:cs typeface="Arial" panose="020B0604020202020204" pitchFamily="34" charset="0"/>
              </a:rPr>
              <a:t>Continuing to assist care locations with secure </a:t>
            </a:r>
            <a:r>
              <a:rPr lang="en-GB" sz="1400" b="1">
                <a:latin typeface="+mj-lt"/>
                <a:cs typeface="Arial" panose="020B0604020202020204" pitchFamily="34" charset="0"/>
              </a:rPr>
              <a:t>NHSmail </a:t>
            </a:r>
            <a:r>
              <a:rPr lang="en-GB" sz="1400">
                <a:latin typeface="+mj-lt"/>
                <a:cs typeface="Arial" panose="020B0604020202020204" pitchFamily="34" charset="0"/>
              </a:rPr>
              <a:t>setup, full </a:t>
            </a:r>
            <a:r>
              <a:rPr lang="en-GB" sz="1400" b="1">
                <a:latin typeface="+mj-lt"/>
                <a:cs typeface="Arial" panose="020B0604020202020204" pitchFamily="34" charset="0"/>
              </a:rPr>
              <a:t>proxy access</a:t>
            </a:r>
            <a:r>
              <a:rPr lang="en-GB" sz="1400">
                <a:latin typeface="+mj-lt"/>
                <a:cs typeface="Arial" panose="020B0604020202020204" pitchFamily="34" charset="0"/>
              </a:rPr>
              <a:t>, and </a:t>
            </a:r>
            <a:r>
              <a:rPr lang="en-GB" sz="1400" b="1">
                <a:latin typeface="+mj-lt"/>
                <a:cs typeface="Arial" panose="020B0604020202020204" pitchFamily="34" charset="0"/>
              </a:rPr>
              <a:t>data security </a:t>
            </a:r>
            <a:r>
              <a:rPr lang="en-GB" sz="1400">
                <a:latin typeface="+mj-lt"/>
                <a:cs typeface="Arial" panose="020B0604020202020204" pitchFamily="34" charset="0"/>
              </a:rPr>
              <a:t>best practices.</a:t>
            </a:r>
          </a:p>
          <a:p>
            <a:pPr marL="0" indent="0" fontAlgn="base">
              <a:spcBef>
                <a:spcPts val="0"/>
              </a:spcBef>
              <a:spcAft>
                <a:spcPts val="600"/>
              </a:spcAft>
              <a:buClr>
                <a:schemeClr val="tx1"/>
              </a:buClr>
              <a:buNone/>
            </a:pPr>
            <a:endParaRPr lang="en-GB" altLang="en-US" sz="1400" b="1">
              <a:solidFill>
                <a:schemeClr val="tx1"/>
              </a:solidFill>
            </a:endParaRPr>
          </a:p>
        </p:txBody>
      </p:sp>
      <p:sp>
        <p:nvSpPr>
          <p:cNvPr id="4" name="Footer Placeholder 3">
            <a:extLst>
              <a:ext uri="{FF2B5EF4-FFF2-40B4-BE49-F238E27FC236}">
                <a16:creationId xmlns:a16="http://schemas.microsoft.com/office/drawing/2014/main" id="{D7E9307B-8BB1-71F9-B2E5-D923C1356C1E}"/>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2207283E-EF14-5C10-48E0-2A1DE913391F}"/>
              </a:ext>
            </a:extLst>
          </p:cNvPr>
          <p:cNvSpPr>
            <a:spLocks noGrp="1"/>
          </p:cNvSpPr>
          <p:nvPr>
            <p:ph type="sldNum" sz="quarter" idx="12"/>
          </p:nvPr>
        </p:nvSpPr>
        <p:spPr/>
        <p:txBody>
          <a:bodyPr/>
          <a:lstStyle/>
          <a:p>
            <a:fld id="{30A60DCE-9105-48A5-8A92-25C9283756D1}" type="slidenum">
              <a:rPr lang="en-GB" smtClean="0"/>
              <a:pPr/>
              <a:t>73</a:t>
            </a:fld>
            <a:endParaRPr lang="en-GB"/>
          </a:p>
        </p:txBody>
      </p:sp>
    </p:spTree>
    <p:extLst>
      <p:ext uri="{BB962C8B-B14F-4D97-AF65-F5344CB8AC3E}">
        <p14:creationId xmlns:p14="http://schemas.microsoft.com/office/powerpoint/2010/main" val="38458543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BC4AA-2D91-1DC5-F4FB-C30C1EB8CE52}"/>
              </a:ext>
            </a:extLst>
          </p:cNvPr>
          <p:cNvSpPr>
            <a:spLocks noGrp="1"/>
          </p:cNvSpPr>
          <p:nvPr>
            <p:ph type="title"/>
          </p:nvPr>
        </p:nvSpPr>
        <p:spPr>
          <a:xfrm>
            <a:off x="515208" y="606828"/>
            <a:ext cx="9204211" cy="789030"/>
          </a:xfrm>
        </p:spPr>
        <p:txBody>
          <a:bodyPr anchor="ctr">
            <a:normAutofit/>
          </a:bodyPr>
          <a:lstStyle/>
          <a:p>
            <a:pPr>
              <a:spcBef>
                <a:spcPct val="20000"/>
              </a:spcBef>
            </a:pPr>
            <a:r>
              <a:rPr lang="en-GB" dirty="0">
                <a:solidFill>
                  <a:srgbClr val="7030A0"/>
                </a:solidFill>
              </a:rPr>
              <a:t>Get involved</a:t>
            </a:r>
            <a:endParaRPr lang="en-GB" sz="2000" b="0" dirty="0">
              <a:solidFill>
                <a:srgbClr val="0D0D0D"/>
              </a:solidFill>
            </a:endParaRPr>
          </a:p>
        </p:txBody>
      </p:sp>
      <p:sp>
        <p:nvSpPr>
          <p:cNvPr id="24" name="TextBox 23">
            <a:extLst>
              <a:ext uri="{FF2B5EF4-FFF2-40B4-BE49-F238E27FC236}">
                <a16:creationId xmlns:a16="http://schemas.microsoft.com/office/drawing/2014/main" id="{D3CDE050-4816-26C1-72F4-77D8819E1EE8}"/>
              </a:ext>
            </a:extLst>
          </p:cNvPr>
          <p:cNvSpPr txBox="1"/>
          <p:nvPr/>
        </p:nvSpPr>
        <p:spPr>
          <a:xfrm>
            <a:off x="561473" y="1490759"/>
            <a:ext cx="1093871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There is still opportunity to get involved with these projects:</a:t>
            </a:r>
          </a:p>
          <a:p>
            <a:endParaRPr lang="en-US" b="1"/>
          </a:p>
          <a:p>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endParaRPr lang="en-US"/>
          </a:p>
          <a:p>
            <a:pPr marL="285750" indent="-285750">
              <a:buFont typeface="Arial"/>
              <a:buChar char="•"/>
            </a:pPr>
            <a:r>
              <a:rPr lang="en-US"/>
              <a:t>Visit our suppliers in the marketplace to find out more </a:t>
            </a:r>
            <a:br>
              <a:rPr lang="en-US"/>
            </a:br>
            <a:r>
              <a:rPr lang="en-US"/>
              <a:t>and see some of the technology</a:t>
            </a:r>
          </a:p>
          <a:p>
            <a:pPr marL="285750" indent="-285750">
              <a:buFont typeface="Arial"/>
              <a:buChar char="•"/>
            </a:pPr>
            <a:endParaRPr lang="en-US"/>
          </a:p>
          <a:p>
            <a:pPr marL="285750" indent="-285750">
              <a:buFont typeface="Arial"/>
              <a:buChar char="•"/>
            </a:pPr>
            <a:r>
              <a:rPr lang="en-US"/>
              <a:t>Take a look at the brochure for more information </a:t>
            </a:r>
            <a:br>
              <a:rPr lang="en-US"/>
            </a:br>
            <a:r>
              <a:rPr lang="en-US"/>
              <a:t>and to express an interest.</a:t>
            </a:r>
          </a:p>
        </p:txBody>
      </p:sp>
      <p:sp>
        <p:nvSpPr>
          <p:cNvPr id="11" name="Oval 10">
            <a:extLst>
              <a:ext uri="{FF2B5EF4-FFF2-40B4-BE49-F238E27FC236}">
                <a16:creationId xmlns:a16="http://schemas.microsoft.com/office/drawing/2014/main" id="{08DCB0E5-8356-749D-EDB2-0987692FF9E6}"/>
              </a:ext>
              <a:ext uri="{C183D7F6-B498-43B3-948B-1728B52AA6E4}">
                <adec:decorative xmlns:adec="http://schemas.microsoft.com/office/drawing/2017/decorative" val="1"/>
              </a:ext>
            </a:extLst>
          </p:cNvPr>
          <p:cNvSpPr/>
          <p:nvPr/>
        </p:nvSpPr>
        <p:spPr>
          <a:xfrm>
            <a:off x="4458313" y="2000275"/>
            <a:ext cx="1038284" cy="1038284"/>
          </a:xfrm>
          <a:prstGeom prst="ellipse">
            <a:avLst/>
          </a:prstGeom>
          <a:blipFill rotWithShape="1">
            <a:blip r:embed="rId3"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59223"/>
              </a:solidFill>
              <a:effectLst/>
              <a:uLnTx/>
              <a:uFillTx/>
              <a:latin typeface="Century Gothic" panose="020F0302020204030204"/>
              <a:ea typeface="+mn-ea"/>
              <a:cs typeface="+mn-cs"/>
            </a:endParaRPr>
          </a:p>
        </p:txBody>
      </p:sp>
      <p:sp>
        <p:nvSpPr>
          <p:cNvPr id="13" name="Oval 12">
            <a:extLst>
              <a:ext uri="{FF2B5EF4-FFF2-40B4-BE49-F238E27FC236}">
                <a16:creationId xmlns:a16="http://schemas.microsoft.com/office/drawing/2014/main" id="{F21D7239-AB94-309E-AA1F-157F5B178C6D}"/>
              </a:ext>
              <a:ext uri="{C183D7F6-B498-43B3-948B-1728B52AA6E4}">
                <adec:decorative xmlns:adec="http://schemas.microsoft.com/office/drawing/2017/decorative" val="1"/>
              </a:ext>
            </a:extLst>
          </p:cNvPr>
          <p:cNvSpPr/>
          <p:nvPr/>
        </p:nvSpPr>
        <p:spPr>
          <a:xfrm>
            <a:off x="5833110" y="1978628"/>
            <a:ext cx="1062762" cy="1062762"/>
          </a:xfrm>
          <a:prstGeom prst="ellipse">
            <a:avLst/>
          </a:prstGeom>
          <a:blipFill rotWithShape="1">
            <a:blip r:embed="rId4"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15" name="Oval 14">
            <a:extLst>
              <a:ext uri="{FF2B5EF4-FFF2-40B4-BE49-F238E27FC236}">
                <a16:creationId xmlns:a16="http://schemas.microsoft.com/office/drawing/2014/main" id="{69C17EA8-7508-6600-B4A0-4D63AC9FD29A}"/>
              </a:ext>
              <a:ext uri="{C183D7F6-B498-43B3-948B-1728B52AA6E4}">
                <adec:decorative xmlns:adec="http://schemas.microsoft.com/office/drawing/2017/decorative" val="1"/>
              </a:ext>
            </a:extLst>
          </p:cNvPr>
          <p:cNvSpPr/>
          <p:nvPr/>
        </p:nvSpPr>
        <p:spPr>
          <a:xfrm>
            <a:off x="7301657" y="1999116"/>
            <a:ext cx="1005590" cy="1016951"/>
          </a:xfrm>
          <a:prstGeom prst="ellipse">
            <a:avLst/>
          </a:prstGeom>
          <a:blipFill rotWithShape="1">
            <a:blip r:embed="rId5"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16" name="Oval 15">
            <a:extLst>
              <a:ext uri="{FF2B5EF4-FFF2-40B4-BE49-F238E27FC236}">
                <a16:creationId xmlns:a16="http://schemas.microsoft.com/office/drawing/2014/main" id="{4B9AD5D7-7402-411C-C58C-88FB0F270423}"/>
              </a:ext>
              <a:ext uri="{C183D7F6-B498-43B3-948B-1728B52AA6E4}">
                <adec:decorative xmlns:adec="http://schemas.microsoft.com/office/drawing/2017/decorative" val="1"/>
              </a:ext>
            </a:extLst>
          </p:cNvPr>
          <p:cNvSpPr/>
          <p:nvPr/>
        </p:nvSpPr>
        <p:spPr>
          <a:xfrm>
            <a:off x="1643290" y="1996550"/>
            <a:ext cx="1038284" cy="1038284"/>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17" name="Oval 16">
            <a:extLst>
              <a:ext uri="{FF2B5EF4-FFF2-40B4-BE49-F238E27FC236}">
                <a16:creationId xmlns:a16="http://schemas.microsoft.com/office/drawing/2014/main" id="{CCEB34E8-5658-8B1C-6B24-CECD5421C663}"/>
              </a:ext>
              <a:ext uri="{C183D7F6-B498-43B3-948B-1728B52AA6E4}">
                <adec:decorative xmlns:adec="http://schemas.microsoft.com/office/drawing/2017/decorative" val="1"/>
              </a:ext>
            </a:extLst>
          </p:cNvPr>
          <p:cNvSpPr/>
          <p:nvPr/>
        </p:nvSpPr>
        <p:spPr>
          <a:xfrm>
            <a:off x="503995" y="2003106"/>
            <a:ext cx="1038284" cy="1038284"/>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19" name="Oval 18">
            <a:extLst>
              <a:ext uri="{FF2B5EF4-FFF2-40B4-BE49-F238E27FC236}">
                <a16:creationId xmlns:a16="http://schemas.microsoft.com/office/drawing/2014/main" id="{18D7B586-44EB-D2B1-A188-BECDFAFF49F6}"/>
              </a:ext>
              <a:ext uri="{C183D7F6-B498-43B3-948B-1728B52AA6E4}">
                <adec:decorative xmlns:adec="http://schemas.microsoft.com/office/drawing/2017/decorative" val="1"/>
              </a:ext>
            </a:extLst>
          </p:cNvPr>
          <p:cNvSpPr/>
          <p:nvPr/>
        </p:nvSpPr>
        <p:spPr>
          <a:xfrm>
            <a:off x="3030467" y="1985206"/>
            <a:ext cx="1038284" cy="1038284"/>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39" name="Picture 2">
            <a:extLst>
              <a:ext uri="{FF2B5EF4-FFF2-40B4-BE49-F238E27FC236}">
                <a16:creationId xmlns:a16="http://schemas.microsoft.com/office/drawing/2014/main" id="{B50F28F3-A21B-3ACC-5516-770CAF04571B}"/>
              </a:ext>
              <a:ext uri="{C183D7F6-B498-43B3-948B-1728B52AA6E4}">
                <adec:decorative xmlns:adec="http://schemas.microsoft.com/office/drawing/2017/decorative" val="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652" r="652"/>
          <a:stretch/>
        </p:blipFill>
        <p:spPr bwMode="auto">
          <a:xfrm>
            <a:off x="8883477" y="2101340"/>
            <a:ext cx="873212" cy="890842"/>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41" name="Picture 2">
            <a:extLst>
              <a:ext uri="{FF2B5EF4-FFF2-40B4-BE49-F238E27FC236}">
                <a16:creationId xmlns:a16="http://schemas.microsoft.com/office/drawing/2014/main" id="{F59D56C3-F932-EABA-45D2-0BF3E533FDB5}"/>
              </a:ext>
              <a:ext uri="{C183D7F6-B498-43B3-948B-1728B52AA6E4}">
                <adec:decorative xmlns:adec="http://schemas.microsoft.com/office/drawing/2017/decorative" val="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89" r="989"/>
          <a:stretch/>
        </p:blipFill>
        <p:spPr bwMode="auto">
          <a:xfrm>
            <a:off x="10283496" y="2111129"/>
            <a:ext cx="838247" cy="85517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61ABFBC-65AA-0E81-E724-597EA772735B}"/>
              </a:ext>
            </a:extLst>
          </p:cNvPr>
          <p:cNvSpPr txBox="1"/>
          <p:nvPr/>
        </p:nvSpPr>
        <p:spPr>
          <a:xfrm>
            <a:off x="561473" y="3087828"/>
            <a:ext cx="90955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B050"/>
                </a:solidFill>
                <a:effectLst/>
                <a:uLnTx/>
                <a:uFillTx/>
                <a:latin typeface="Century Gothic" panose="020F0302020204030204"/>
                <a:ea typeface="Calibri"/>
                <a:cs typeface="Calibri"/>
              </a:rPr>
              <a:t>NHSmail</a:t>
            </a:r>
          </a:p>
        </p:txBody>
      </p:sp>
      <p:sp>
        <p:nvSpPr>
          <p:cNvPr id="23" name="TextBox 22">
            <a:extLst>
              <a:ext uri="{FF2B5EF4-FFF2-40B4-BE49-F238E27FC236}">
                <a16:creationId xmlns:a16="http://schemas.microsoft.com/office/drawing/2014/main" id="{C49AE95E-0561-84F6-6749-5E213E4BC9DD}"/>
              </a:ext>
            </a:extLst>
          </p:cNvPr>
          <p:cNvSpPr txBox="1"/>
          <p:nvPr/>
        </p:nvSpPr>
        <p:spPr>
          <a:xfrm>
            <a:off x="1756847" y="3077518"/>
            <a:ext cx="82679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514E93"/>
                </a:solidFill>
                <a:effectLst/>
                <a:uLnTx/>
                <a:uFillTx/>
                <a:latin typeface="Century Gothic" panose="020F0302020204030204"/>
                <a:ea typeface="Calibri"/>
                <a:cs typeface="Calibri"/>
              </a:rPr>
              <a:t>Proxy Access </a:t>
            </a:r>
          </a:p>
        </p:txBody>
      </p:sp>
      <p:sp>
        <p:nvSpPr>
          <p:cNvPr id="20" name="TextBox 19">
            <a:extLst>
              <a:ext uri="{FF2B5EF4-FFF2-40B4-BE49-F238E27FC236}">
                <a16:creationId xmlns:a16="http://schemas.microsoft.com/office/drawing/2014/main" id="{64249539-3740-B829-65C3-01BC8912D6AC}"/>
              </a:ext>
            </a:extLst>
          </p:cNvPr>
          <p:cNvSpPr txBox="1"/>
          <p:nvPr/>
        </p:nvSpPr>
        <p:spPr>
          <a:xfrm>
            <a:off x="2825558" y="3094034"/>
            <a:ext cx="144529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A198"/>
                </a:solidFill>
                <a:effectLst/>
                <a:uLnTx/>
                <a:uFillTx/>
                <a:latin typeface="Century Gothic" panose="020F0302020204030204"/>
                <a:ea typeface="Calibri"/>
                <a:cs typeface="Calibri"/>
              </a:rPr>
              <a:t>Data Security and Protection Toolkit</a:t>
            </a:r>
          </a:p>
        </p:txBody>
      </p:sp>
      <p:sp>
        <p:nvSpPr>
          <p:cNvPr id="37" name="TextBox 36">
            <a:extLst>
              <a:ext uri="{FF2B5EF4-FFF2-40B4-BE49-F238E27FC236}">
                <a16:creationId xmlns:a16="http://schemas.microsoft.com/office/drawing/2014/main" id="{D6972FB5-7AAA-131B-E696-3E41B8B36EEB}"/>
              </a:ext>
            </a:extLst>
          </p:cNvPr>
          <p:cNvSpPr txBox="1"/>
          <p:nvPr/>
        </p:nvSpPr>
        <p:spPr>
          <a:xfrm>
            <a:off x="4342251" y="3067475"/>
            <a:ext cx="1270408"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59223"/>
                </a:solidFill>
                <a:effectLst/>
                <a:uLnTx/>
                <a:uFillTx/>
                <a:latin typeface="Century Gothic" panose="020F0302020204030204"/>
                <a:ea typeface="Calibri"/>
                <a:cs typeface="Calibri"/>
              </a:rPr>
              <a:t>Digital Social Care Records</a:t>
            </a:r>
          </a:p>
        </p:txBody>
      </p:sp>
      <p:sp>
        <p:nvSpPr>
          <p:cNvPr id="22" name="TextBox 21">
            <a:extLst>
              <a:ext uri="{FF2B5EF4-FFF2-40B4-BE49-F238E27FC236}">
                <a16:creationId xmlns:a16="http://schemas.microsoft.com/office/drawing/2014/main" id="{8596276E-14D0-F663-3871-32328E688623}"/>
              </a:ext>
            </a:extLst>
          </p:cNvPr>
          <p:cNvSpPr txBox="1"/>
          <p:nvPr/>
        </p:nvSpPr>
        <p:spPr>
          <a:xfrm>
            <a:off x="5839132" y="3062491"/>
            <a:ext cx="995255"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70C0"/>
                </a:solidFill>
                <a:effectLst/>
                <a:uLnTx/>
                <a:uFillTx/>
                <a:latin typeface="Century Gothic" panose="020F0302020204030204"/>
                <a:ea typeface="Calibri"/>
                <a:cs typeface="Calibri"/>
              </a:rPr>
              <a:t>Whzan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a:solidFill>
                  <a:srgbClr val="0070C0"/>
                </a:solidFill>
                <a:latin typeface="Century Gothic" panose="020F0302020204030204"/>
                <a:ea typeface="Calibri"/>
                <a:cs typeface="Calibri"/>
              </a:rPr>
              <a:t>Remote monitoring</a:t>
            </a:r>
            <a:endParaRPr kumimoji="0" lang="en-US" sz="1200" b="1" i="0" u="none" strike="noStrike" kern="1200" cap="none" spc="0" normalizeH="0" baseline="0" noProof="0">
              <a:ln>
                <a:noFill/>
              </a:ln>
              <a:solidFill>
                <a:srgbClr val="0070C0"/>
              </a:solidFill>
              <a:effectLst/>
              <a:uLnTx/>
              <a:uFillTx/>
              <a:latin typeface="Century Gothic" panose="020F0302020204030204"/>
              <a:ea typeface="Calibri"/>
              <a:cs typeface="Calibri"/>
            </a:endParaRPr>
          </a:p>
        </p:txBody>
      </p:sp>
      <p:sp>
        <p:nvSpPr>
          <p:cNvPr id="9" name="TextBox 8">
            <a:extLst>
              <a:ext uri="{FF2B5EF4-FFF2-40B4-BE49-F238E27FC236}">
                <a16:creationId xmlns:a16="http://schemas.microsoft.com/office/drawing/2014/main" id="{FC6F985C-11E9-64BC-E92E-B31DF9056192}"/>
              </a:ext>
            </a:extLst>
          </p:cNvPr>
          <p:cNvSpPr txBox="1"/>
          <p:nvPr/>
        </p:nvSpPr>
        <p:spPr>
          <a:xfrm>
            <a:off x="7230524" y="3067015"/>
            <a:ext cx="1144572"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E8501D"/>
                </a:solidFill>
                <a:effectLst/>
                <a:uLnTx/>
                <a:uFillTx/>
                <a:latin typeface="Century Gothic" panose="020F0302020204030204"/>
                <a:ea typeface="Calibri"/>
                <a:cs typeface="Calibri"/>
              </a:rPr>
              <a:t>MiiCare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rPr>
              <a:t>Supporting independent living </a:t>
            </a:r>
          </a:p>
        </p:txBody>
      </p:sp>
      <p:sp>
        <p:nvSpPr>
          <p:cNvPr id="42" name="TextBox 41">
            <a:extLst>
              <a:ext uri="{FF2B5EF4-FFF2-40B4-BE49-F238E27FC236}">
                <a16:creationId xmlns:a16="http://schemas.microsoft.com/office/drawing/2014/main" id="{2814FD5B-FE40-C21C-A52F-4F2C1F3F249F}"/>
              </a:ext>
            </a:extLst>
          </p:cNvPr>
          <p:cNvSpPr txBox="1"/>
          <p:nvPr/>
        </p:nvSpPr>
        <p:spPr>
          <a:xfrm>
            <a:off x="8711609" y="3058093"/>
            <a:ext cx="1220290"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E8501D"/>
                </a:solidFill>
                <a:effectLst/>
                <a:uLnTx/>
                <a:uFillTx/>
                <a:latin typeface="Century Gothic" panose="020F0302020204030204"/>
                <a:ea typeface="Calibri"/>
                <a:cs typeface="Calibri"/>
              </a:rPr>
              <a:t>PainChek</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a:solidFill>
                  <a:srgbClr val="E8501D"/>
                </a:solidFill>
                <a:latin typeface="Century Gothic" panose="020F0302020204030204"/>
                <a:ea typeface="Calibri"/>
                <a:cs typeface="Calibri"/>
              </a:rPr>
              <a:t>Pain management</a:t>
            </a:r>
            <a:endParaRPr kumimoji="0" lang="en-US" sz="1200" b="1" i="0" u="none" strike="noStrike" kern="1200" cap="none" spc="0" normalizeH="0" baseline="0" noProof="0">
              <a:ln>
                <a:noFill/>
              </a:ln>
              <a:solidFill>
                <a:srgbClr val="E8501D"/>
              </a:solidFill>
              <a:effectLst/>
              <a:uLnTx/>
              <a:uFillTx/>
              <a:latin typeface="Century Gothic" panose="020F0302020204030204"/>
              <a:ea typeface="Calibri"/>
              <a:cs typeface="Calibri"/>
            </a:endParaRPr>
          </a:p>
        </p:txBody>
      </p:sp>
      <p:sp>
        <p:nvSpPr>
          <p:cNvPr id="43" name="TextBox 42">
            <a:extLst>
              <a:ext uri="{FF2B5EF4-FFF2-40B4-BE49-F238E27FC236}">
                <a16:creationId xmlns:a16="http://schemas.microsoft.com/office/drawing/2014/main" id="{DBD5AF46-001E-E862-3721-8FDF50B4319A}"/>
              </a:ext>
            </a:extLst>
          </p:cNvPr>
          <p:cNvSpPr txBox="1"/>
          <p:nvPr/>
        </p:nvSpPr>
        <p:spPr>
          <a:xfrm>
            <a:off x="10207019" y="3058553"/>
            <a:ext cx="993131"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59223"/>
                </a:solidFill>
                <a:effectLst/>
                <a:uLnTx/>
                <a:uFillTx/>
                <a:latin typeface="Century Gothic" panose="020F0302020204030204"/>
                <a:ea typeface="Calibri"/>
                <a:cs typeface="Calibri"/>
              </a:rPr>
              <a:t>RoboPets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a:solidFill>
                  <a:srgbClr val="F59223"/>
                </a:solidFill>
                <a:latin typeface="Century Gothic" panose="020F0302020204030204"/>
                <a:ea typeface="Calibri"/>
                <a:cs typeface="Calibri"/>
              </a:rPr>
              <a:t>Mental health</a:t>
            </a:r>
            <a:endParaRPr kumimoji="0" lang="en-US" sz="1200" b="1" i="0" u="none" strike="noStrike" kern="1200" cap="none" spc="0" normalizeH="0" baseline="0" noProof="0">
              <a:ln>
                <a:noFill/>
              </a:ln>
              <a:solidFill>
                <a:srgbClr val="F59223"/>
              </a:solidFill>
              <a:effectLst/>
              <a:uLnTx/>
              <a:uFillTx/>
              <a:latin typeface="Century Gothic" panose="020F0302020204030204"/>
              <a:ea typeface="Calibri"/>
              <a:cs typeface="Calibri"/>
            </a:endParaRPr>
          </a:p>
        </p:txBody>
      </p:sp>
      <p:pic>
        <p:nvPicPr>
          <p:cNvPr id="8" name="Picture 7">
            <a:extLst>
              <a:ext uri="{FF2B5EF4-FFF2-40B4-BE49-F238E27FC236}">
                <a16:creationId xmlns:a16="http://schemas.microsoft.com/office/drawing/2014/main" id="{F6D5EC26-10E8-1C07-4EBB-C2D8FF92F150}"/>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7425414" y="4147531"/>
            <a:ext cx="3696329" cy="2074586"/>
          </a:xfrm>
          <a:prstGeom prst="rect">
            <a:avLst/>
          </a:prstGeom>
          <a:ln>
            <a:solidFill>
              <a:schemeClr val="tx1"/>
            </a:solidFill>
          </a:ln>
        </p:spPr>
      </p:pic>
      <p:sp>
        <p:nvSpPr>
          <p:cNvPr id="4" name="Footer Placeholder 3">
            <a:extLst>
              <a:ext uri="{FF2B5EF4-FFF2-40B4-BE49-F238E27FC236}">
                <a16:creationId xmlns:a16="http://schemas.microsoft.com/office/drawing/2014/main" id="{5EB43533-714F-3A4F-58D6-E52EA497CD29}"/>
              </a:ext>
            </a:extLst>
          </p:cNvPr>
          <p:cNvSpPr>
            <a:spLocks noGrp="1"/>
          </p:cNvSpPr>
          <p:nvPr>
            <p:ph type="ftr" sz="quarter" idx="11"/>
          </p:nvPr>
        </p:nvSpPr>
        <p:spPr>
          <a:xfrm>
            <a:off x="523445" y="6321714"/>
            <a:ext cx="7403008" cy="365125"/>
          </a:xfrm>
        </p:spPr>
        <p:txBody>
          <a:bodyPr anchor="ctr">
            <a:normAutofit/>
          </a:bodyPr>
          <a:lstStyle/>
          <a:p>
            <a:pPr>
              <a:spcAft>
                <a:spcPts val="600"/>
              </a:spcAft>
            </a:pPr>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B0D5F95A-2A36-F06E-76FE-0CDE2448E9D1}"/>
              </a:ext>
            </a:extLst>
          </p:cNvPr>
          <p:cNvSpPr>
            <a:spLocks noGrp="1"/>
          </p:cNvSpPr>
          <p:nvPr>
            <p:ph type="sldNum" sz="quarter" idx="12"/>
          </p:nvPr>
        </p:nvSpPr>
        <p:spPr>
          <a:xfrm>
            <a:off x="11208568" y="6356350"/>
            <a:ext cx="487208" cy="365125"/>
          </a:xfrm>
        </p:spPr>
        <p:txBody>
          <a:bodyPr anchor="ctr">
            <a:normAutofit/>
          </a:bodyPr>
          <a:lstStyle/>
          <a:p>
            <a:pPr>
              <a:spcAft>
                <a:spcPts val="600"/>
              </a:spcAft>
            </a:pPr>
            <a:fld id="{30A60DCE-9105-48A5-8A92-25C9283756D1}" type="slidenum">
              <a:rPr lang="en-GB" smtClean="0"/>
              <a:pPr>
                <a:spcAft>
                  <a:spcPts val="600"/>
                </a:spcAft>
              </a:pPr>
              <a:t>74</a:t>
            </a:fld>
            <a:endParaRPr lang="en-GB"/>
          </a:p>
        </p:txBody>
      </p:sp>
    </p:spTree>
    <p:extLst>
      <p:ext uri="{BB962C8B-B14F-4D97-AF65-F5344CB8AC3E}">
        <p14:creationId xmlns:p14="http://schemas.microsoft.com/office/powerpoint/2010/main" val="367306368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9180EC3-F1E1-0AFF-D9AC-4432BE42F5CC}"/>
              </a:ext>
            </a:extLst>
          </p:cNvPr>
          <p:cNvSpPr txBox="1">
            <a:spLocks noGrp="1"/>
          </p:cNvSpPr>
          <p:nvPr>
            <p:ph type="title" idx="4294967295"/>
          </p:nvPr>
        </p:nvSpPr>
        <p:spPr>
          <a:xfrm>
            <a:off x="599190" y="914400"/>
            <a:ext cx="4504438" cy="85060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7030A0"/>
                </a:solidFill>
                <a:effectLst/>
                <a:uLnTx/>
                <a:uFillTx/>
                <a:latin typeface="+mj-lt"/>
                <a:ea typeface="+mj-ea"/>
                <a:cs typeface="+mj-cs"/>
              </a:rPr>
              <a:t>Masterclass</a:t>
            </a:r>
          </a:p>
        </p:txBody>
      </p:sp>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738188" y="4529469"/>
            <a:ext cx="7459513" cy="1658679"/>
          </a:xfrm>
        </p:spPr>
        <p:txBody>
          <a:bodyPr>
            <a:noAutofit/>
          </a:bodyPr>
          <a:lstStyle/>
          <a:p>
            <a:r>
              <a:rPr lang="en-GB" sz="1800" b="1" dirty="0">
                <a:solidFill>
                  <a:schemeClr val="tx1"/>
                </a:solidFill>
              </a:rPr>
              <a:t>Eleanor Ryles                                  Stephanie Johnson</a:t>
            </a:r>
          </a:p>
          <a:p>
            <a:r>
              <a:rPr lang="en-GB" sz="1800" dirty="0">
                <a:solidFill>
                  <a:schemeClr val="tx1"/>
                </a:solidFill>
              </a:rPr>
              <a:t>Engagement Manager                  </a:t>
            </a:r>
            <a:r>
              <a:rPr lang="en-GB" sz="1800">
                <a:solidFill>
                  <a:schemeClr val="tx1"/>
                </a:solidFill>
              </a:rPr>
              <a:t>Engagement Manager</a:t>
            </a:r>
            <a:endParaRPr lang="en-GB" sz="1800" dirty="0">
              <a:solidFill>
                <a:schemeClr val="tx1"/>
              </a:solidFill>
            </a:endParaRPr>
          </a:p>
          <a:p>
            <a:endParaRPr lang="en-GB" sz="1800" b="1" dirty="0">
              <a:solidFill>
                <a:schemeClr val="accent1"/>
              </a:solidFill>
            </a:endParaRPr>
          </a:p>
          <a:p>
            <a:r>
              <a:rPr lang="en-GB" sz="1800" b="1" dirty="0">
                <a:solidFill>
                  <a:schemeClr val="accent1"/>
                </a:solidFill>
              </a:rPr>
              <a:t>Better Security Better Care         </a:t>
            </a:r>
          </a:p>
        </p:txBody>
      </p:sp>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0A60DCE-9105-48A5-8A92-25C9283756D1}" type="slidenum">
              <a:rPr kumimoji="0" lang="en-GB" sz="1200" b="0" i="0" u="none" strike="noStrike" kern="1200" cap="none" spc="0" normalizeH="0" baseline="0" noProof="0" smtClean="0">
                <a:ln>
                  <a:noFill/>
                </a:ln>
                <a:solidFill>
                  <a:srgbClr val="000000">
                    <a:tint val="75000"/>
                  </a:srgbClr>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75</a:t>
            </a:fld>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sp>
        <p:nvSpPr>
          <p:cNvPr id="2" name="Footer Placeholder 4">
            <a:extLst>
              <a:ext uri="{FF2B5EF4-FFF2-40B4-BE49-F238E27FC236}">
                <a16:creationId xmlns:a16="http://schemas.microsoft.com/office/drawing/2014/main" id="{33E63D43-8F0C-CD3C-7A9C-A57A7855A346}"/>
              </a:ext>
            </a:extLst>
          </p:cNvPr>
          <p:cNvSpPr txBox="1">
            <a:spLocks/>
          </p:cNvSpPr>
          <p:nvPr/>
        </p:nvSpPr>
        <p:spPr>
          <a:xfrm>
            <a:off x="443020" y="6321713"/>
            <a:ext cx="7402513" cy="365125"/>
          </a:xfrm>
          <a:prstGeom prst="rect">
            <a:avLst/>
          </a:prstGeom>
        </p:spPr>
        <p:txBody>
          <a:bodyPr vert="horz" lIns="91440" tIns="45720" rIns="91440" bIns="4572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a:ln>
                  <a:noFill/>
                </a:ln>
                <a:solidFill>
                  <a:srgbClr val="000000">
                    <a:tint val="75000"/>
                  </a:srgbClr>
                </a:solidFill>
                <a:effectLst/>
                <a:uLnTx/>
                <a:uFillTx/>
                <a:latin typeface="Century Gothic" panose="020F0302020204030204"/>
                <a:ea typeface="+mn-ea"/>
                <a:cs typeface="+mn-cs"/>
              </a:rPr>
              <a:t>Bedfordshire, Luton and Milton Keynes Health and Care Partnership</a:t>
            </a:r>
            <a:endParaRPr kumimoji="0" lang="en-GB" sz="1200" b="0" i="0" u="none" strike="noStrike" kern="1200" cap="none" spc="0" normalizeH="0" baseline="0" noProof="0">
              <a:ln>
                <a:noFill/>
              </a:ln>
              <a:solidFill>
                <a:srgbClr val="000000">
                  <a:tint val="75000"/>
                </a:srgbClr>
              </a:solidFill>
              <a:effectLst/>
              <a:uLnTx/>
              <a:uFillTx/>
              <a:latin typeface="Century Gothic" panose="020F0302020204030204"/>
              <a:ea typeface="+mn-ea"/>
              <a:cs typeface="+mn-cs"/>
            </a:endParaRPr>
          </a:p>
        </p:txBody>
      </p:sp>
      <p:pic>
        <p:nvPicPr>
          <p:cNvPr id="3" name="Picture Placeholder 10">
            <a:extLst>
              <a:ext uri="{FF2B5EF4-FFF2-40B4-BE49-F238E27FC236}">
                <a16:creationId xmlns:a16="http://schemas.microsoft.com/office/drawing/2014/main" id="{1A44A1B8-3331-374F-4C17-32C27C69E10C}"/>
              </a:ext>
              <a:ext uri="{C183D7F6-B498-43B3-948B-1728B52AA6E4}">
                <adec:decorative xmlns:adec="http://schemas.microsoft.com/office/drawing/2017/decorative" val="1"/>
              </a:ext>
            </a:extLst>
          </p:cNvPr>
          <p:cNvPicPr>
            <a:picLocks noChangeAspect="1"/>
          </p:cNvPicPr>
          <p:nvPr/>
        </p:nvPicPr>
        <p:blipFill>
          <a:blip r:embed="rId2"/>
          <a:srcRect t="16670" b="16670"/>
          <a:stretch/>
        </p:blipFill>
        <p:spPr>
          <a:xfrm>
            <a:off x="4572001" y="2179674"/>
            <a:ext cx="2052083" cy="2052083"/>
          </a:xfrm>
          <a:prstGeom prst="round2DiagRect">
            <a:avLst>
              <a:gd name="adj1" fmla="val 16667"/>
              <a:gd name="adj2" fmla="val 18057"/>
            </a:avLst>
          </a:prstGeom>
          <a:ln w="88900" cap="sq">
            <a:solidFill>
              <a:srgbClr val="E3D6EA"/>
            </a:solidFill>
            <a:miter lim="800000"/>
          </a:ln>
          <a:effectLst>
            <a:outerShdw blurRad="254000" algn="tl" rotWithShape="0">
              <a:srgbClr val="000000">
                <a:alpha val="43000"/>
              </a:srgbClr>
            </a:outerShdw>
          </a:effectLst>
        </p:spPr>
      </p:pic>
      <p:pic>
        <p:nvPicPr>
          <p:cNvPr id="7" name="Picture Placeholder 10">
            <a:extLst>
              <a:ext uri="{FF2B5EF4-FFF2-40B4-BE49-F238E27FC236}">
                <a16:creationId xmlns:a16="http://schemas.microsoft.com/office/drawing/2014/main" id="{17FB095A-76C2-DF69-5A26-02A2FA788D3E}"/>
              </a:ext>
              <a:ext uri="{C183D7F6-B498-43B3-948B-1728B52AA6E4}">
                <adec:decorative xmlns:adec="http://schemas.microsoft.com/office/drawing/2017/decorative" val="1"/>
              </a:ext>
            </a:extLst>
          </p:cNvPr>
          <p:cNvPicPr>
            <a:picLocks noChangeAspect="1"/>
          </p:cNvPicPr>
          <p:nvPr/>
        </p:nvPicPr>
        <p:blipFill>
          <a:blip r:embed="rId3"/>
          <a:srcRect t="16670" b="16670"/>
          <a:stretch/>
        </p:blipFill>
        <p:spPr>
          <a:xfrm>
            <a:off x="975275" y="2083981"/>
            <a:ext cx="2182595" cy="2182595"/>
          </a:xfrm>
          <a:prstGeom prst="round2DiagRect">
            <a:avLst>
              <a:gd name="adj1" fmla="val 16667"/>
              <a:gd name="adj2" fmla="val 0"/>
            </a:avLst>
          </a:prstGeom>
          <a:ln w="88900" cap="sq">
            <a:solidFill>
              <a:srgbClr val="E3D6EA"/>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15063156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0600D-3028-2D4D-A7E3-0ABF6A1B90C9}"/>
              </a:ext>
            </a:extLst>
          </p:cNvPr>
          <p:cNvSpPr>
            <a:spLocks noGrp="1"/>
          </p:cNvSpPr>
          <p:nvPr>
            <p:ph type="title"/>
          </p:nvPr>
        </p:nvSpPr>
        <p:spPr>
          <a:xfrm>
            <a:off x="681135" y="3429001"/>
            <a:ext cx="5019869" cy="890752"/>
          </a:xfrm>
        </p:spPr>
        <p:txBody>
          <a:bodyPr>
            <a:noAutofit/>
          </a:bodyPr>
          <a:lstStyle/>
          <a:p>
            <a:r>
              <a:rPr lang="en-GB" sz="4400" b="1" dirty="0">
                <a:latin typeface="Muli" panose="020B0604020202020204" charset="0"/>
              </a:rPr>
              <a:t>Well-Led: How digitisation can help care providers</a:t>
            </a:r>
            <a:endParaRPr lang="en-US" sz="4400" b="1" dirty="0">
              <a:latin typeface="Muli" panose="020B0604020202020204" charset="0"/>
            </a:endParaRPr>
          </a:p>
        </p:txBody>
      </p:sp>
    </p:spTree>
    <p:extLst>
      <p:ext uri="{BB962C8B-B14F-4D97-AF65-F5344CB8AC3E}">
        <p14:creationId xmlns:p14="http://schemas.microsoft.com/office/powerpoint/2010/main" val="41563049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5B4815-FF7F-D388-1F85-9D1F77DD7D2F}"/>
              </a:ext>
            </a:extLst>
          </p:cNvPr>
          <p:cNvSpPr>
            <a:spLocks noGrp="1"/>
          </p:cNvSpPr>
          <p:nvPr>
            <p:ph type="title" idx="4294967295"/>
          </p:nvPr>
        </p:nvSpPr>
        <p:spPr>
          <a:xfrm>
            <a:off x="1235075" y="1808163"/>
            <a:ext cx="9721850"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chemeClr val="tx1"/>
                </a:solidFill>
                <a:effectLst/>
                <a:uLnTx/>
                <a:uFillTx/>
                <a:latin typeface="+mj-lt"/>
                <a:ea typeface="+mn-ea"/>
                <a:cs typeface="+mn-cs"/>
              </a:rPr>
              <a:t>Agenda</a:t>
            </a:r>
          </a:p>
        </p:txBody>
      </p:sp>
      <p:sp>
        <p:nvSpPr>
          <p:cNvPr id="7" name="Text Placeholder 6">
            <a:extLst>
              <a:ext uri="{FF2B5EF4-FFF2-40B4-BE49-F238E27FC236}">
                <a16:creationId xmlns:a16="http://schemas.microsoft.com/office/drawing/2014/main" id="{AE8E0B36-F387-AA45-3ECA-84DC72CF9587}"/>
              </a:ext>
            </a:extLst>
          </p:cNvPr>
          <p:cNvSpPr>
            <a:spLocks noGrp="1"/>
          </p:cNvSpPr>
          <p:nvPr>
            <p:ph type="body" sz="quarter" idx="11"/>
          </p:nvPr>
        </p:nvSpPr>
        <p:spPr/>
        <p:txBody>
          <a:bodyPr/>
          <a:lstStyle/>
          <a:p>
            <a:pPr marL="285750" indent="-285750">
              <a:lnSpc>
                <a:spcPct val="100000"/>
              </a:lnSpc>
              <a:spcBef>
                <a:spcPts val="600"/>
              </a:spcBef>
              <a:spcAft>
                <a:spcPts val="600"/>
              </a:spcAft>
              <a:buFont typeface="Arial" panose="020B0604020202020204" pitchFamily="34" charset="0"/>
              <a:buChar char="•"/>
            </a:pPr>
            <a:r>
              <a:rPr lang="en-GB" sz="2400" dirty="0"/>
              <a:t>Who we are</a:t>
            </a:r>
          </a:p>
          <a:p>
            <a:pPr marL="285750" indent="-285750">
              <a:lnSpc>
                <a:spcPct val="100000"/>
              </a:lnSpc>
              <a:spcBef>
                <a:spcPts val="600"/>
              </a:spcBef>
              <a:spcAft>
                <a:spcPts val="600"/>
              </a:spcAft>
              <a:buFont typeface="Arial" panose="020B0604020202020204" pitchFamily="34" charset="0"/>
              <a:buChar char="•"/>
            </a:pPr>
            <a:r>
              <a:rPr lang="en-GB" sz="2400" dirty="0"/>
              <a:t>What the CQC Single Assessment Framework says about technology</a:t>
            </a:r>
          </a:p>
          <a:p>
            <a:pPr marL="285750" indent="-285750">
              <a:lnSpc>
                <a:spcPct val="100000"/>
              </a:lnSpc>
              <a:spcBef>
                <a:spcPts val="600"/>
              </a:spcBef>
              <a:spcAft>
                <a:spcPts val="600"/>
              </a:spcAft>
              <a:buFont typeface="Arial" panose="020B0604020202020204" pitchFamily="34" charset="0"/>
              <a:buChar char="•"/>
            </a:pPr>
            <a:r>
              <a:rPr lang="en-GB" sz="2400" dirty="0"/>
              <a:t>Case studies on how technology can help with CQC inspection</a:t>
            </a:r>
          </a:p>
          <a:p>
            <a:pPr marL="285750" indent="-285750">
              <a:lnSpc>
                <a:spcPct val="100000"/>
              </a:lnSpc>
              <a:spcBef>
                <a:spcPts val="600"/>
              </a:spcBef>
              <a:spcAft>
                <a:spcPts val="600"/>
              </a:spcAft>
              <a:buFont typeface="Arial" panose="020B0604020202020204" pitchFamily="34" charset="0"/>
              <a:buChar char="•"/>
            </a:pPr>
            <a:r>
              <a:rPr lang="en-GB" sz="2400" dirty="0"/>
              <a:t>Resources</a:t>
            </a:r>
          </a:p>
        </p:txBody>
      </p:sp>
      <p:pic>
        <p:nvPicPr>
          <p:cNvPr id="10" name="Picture Placeholder 9">
            <a:extLst>
              <a:ext uri="{FF2B5EF4-FFF2-40B4-BE49-F238E27FC236}">
                <a16:creationId xmlns:a16="http://schemas.microsoft.com/office/drawing/2014/main" id="{F04ABC1D-2640-DAC5-34AE-C778F9892F28}"/>
              </a:ext>
              <a:ext uri="{C183D7F6-B498-43B3-948B-1728B52AA6E4}">
                <adec:decorative xmlns:adec="http://schemas.microsoft.com/office/drawing/2017/decorative" val="1"/>
              </a:ext>
            </a:extLst>
          </p:cNvPr>
          <p:cNvPicPr>
            <a:picLocks noGrp="1" noChangeAspect="1"/>
          </p:cNvPicPr>
          <p:nvPr>
            <p:ph type="pic" sz="quarter" idx="13"/>
          </p:nvPr>
        </p:nvPicPr>
        <p:blipFill>
          <a:blip r:embed="rId2"/>
          <a:srcRect t="3069" b="3069"/>
          <a:stretch>
            <a:fillRect/>
          </a:stretch>
        </p:blipFill>
        <p:spPr/>
      </p:pic>
      <p:sp>
        <p:nvSpPr>
          <p:cNvPr id="12" name="TextBox 11">
            <a:extLst>
              <a:ext uri="{FF2B5EF4-FFF2-40B4-BE49-F238E27FC236}">
                <a16:creationId xmlns:a16="http://schemas.microsoft.com/office/drawing/2014/main" id="{1E823A6E-3227-34E1-61C5-B9AAC0ED710D}"/>
              </a:ext>
            </a:extLst>
          </p:cNvPr>
          <p:cNvSpPr txBox="1"/>
          <p:nvPr/>
        </p:nvSpPr>
        <p:spPr>
          <a:xfrm>
            <a:off x="6532642" y="5539478"/>
            <a:ext cx="6097554" cy="246221"/>
          </a:xfrm>
          <a:prstGeom prst="rect">
            <a:avLst/>
          </a:prstGeom>
          <a:noFill/>
        </p:spPr>
        <p:txBody>
          <a:bodyPr wrap="square">
            <a:spAutoFit/>
          </a:bodyPr>
          <a:lstStyle/>
          <a:p>
            <a:r>
              <a:rPr lang="en-GB" sz="1000"/>
              <a:t>Photo by </a:t>
            </a:r>
            <a:r>
              <a:rPr lang="en-GB" sz="1000">
                <a:hlinkClick r:id="rId3"/>
              </a:rPr>
              <a:t>The </a:t>
            </a:r>
            <a:r>
              <a:rPr lang="en-GB" sz="1000" err="1">
                <a:hlinkClick r:id="rId3"/>
              </a:rPr>
              <a:t>Jopwell</a:t>
            </a:r>
            <a:r>
              <a:rPr lang="en-GB" sz="1000">
                <a:hlinkClick r:id="rId3"/>
              </a:rPr>
              <a:t> Collection</a:t>
            </a:r>
            <a:r>
              <a:rPr lang="en-GB" sz="1000"/>
              <a:t> on </a:t>
            </a:r>
            <a:r>
              <a:rPr lang="en-GB" sz="1000" err="1">
                <a:hlinkClick r:id="rId4"/>
              </a:rPr>
              <a:t>Unsplash</a:t>
            </a:r>
            <a:r>
              <a:rPr lang="en-GB" sz="1000"/>
              <a:t> </a:t>
            </a:r>
          </a:p>
        </p:txBody>
      </p:sp>
    </p:spTree>
    <p:extLst>
      <p:ext uri="{BB962C8B-B14F-4D97-AF65-F5344CB8AC3E}">
        <p14:creationId xmlns:p14="http://schemas.microsoft.com/office/powerpoint/2010/main" val="25102571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E8D1FC-3067-861F-67A7-8AB10D08F14F}"/>
              </a:ext>
            </a:extLst>
          </p:cNvPr>
          <p:cNvSpPr>
            <a:spLocks noGrp="1"/>
          </p:cNvSpPr>
          <p:nvPr>
            <p:ph type="body" sz="quarter" idx="11"/>
          </p:nvPr>
        </p:nvSpPr>
        <p:spPr>
          <a:xfrm>
            <a:off x="922118" y="1355692"/>
            <a:ext cx="4436096" cy="2816225"/>
          </a:xfrm>
        </p:spPr>
        <p:txBody>
          <a:bodyPr/>
          <a:lstStyle/>
          <a:p>
            <a:pPr marL="401981" lvl="1" indent="-200991">
              <a:lnSpc>
                <a:spcPct val="100000"/>
              </a:lnSpc>
              <a:spcBef>
                <a:spcPts val="600"/>
              </a:spcBef>
              <a:spcAft>
                <a:spcPts val="600"/>
              </a:spcAft>
              <a:buFont typeface="Arial"/>
              <a:buChar char="•"/>
            </a:pPr>
            <a:r>
              <a:rPr lang="en-US" sz="1600" dirty="0"/>
              <a:t>A collaboration between the national trade associations – who represent care providers of adults with physical, sensory or learning disabilities, people with mental ill-health, and older people.</a:t>
            </a:r>
          </a:p>
          <a:p>
            <a:pPr marL="401981" lvl="1" indent="-200991">
              <a:lnSpc>
                <a:spcPct val="100000"/>
              </a:lnSpc>
              <a:spcBef>
                <a:spcPts val="600"/>
              </a:spcBef>
              <a:spcAft>
                <a:spcPts val="600"/>
              </a:spcAft>
              <a:buFont typeface="Arial"/>
              <a:buChar char="•"/>
            </a:pPr>
            <a:r>
              <a:rPr lang="en-US" sz="1600" dirty="0"/>
              <a:t>Cover almost 10,000 organisations, employ more than 600,000 staff and support an estimated 1 million people. </a:t>
            </a:r>
          </a:p>
          <a:p>
            <a:pPr marL="401981" lvl="1" indent="-200991">
              <a:lnSpc>
                <a:spcPct val="100000"/>
              </a:lnSpc>
              <a:spcBef>
                <a:spcPts val="600"/>
              </a:spcBef>
              <a:spcAft>
                <a:spcPts val="600"/>
              </a:spcAft>
              <a:buFont typeface="Arial"/>
              <a:buChar char="•"/>
            </a:pPr>
            <a:r>
              <a:rPr lang="en-US" sz="1600" b="1" dirty="0"/>
              <a:t>Run by social care providers, for social care providers</a:t>
            </a:r>
            <a:r>
              <a:rPr lang="en-US" sz="1600" dirty="0"/>
              <a:t>. </a:t>
            </a:r>
          </a:p>
          <a:p>
            <a:pPr marL="401981" lvl="1" indent="-200991">
              <a:lnSpc>
                <a:spcPct val="100000"/>
              </a:lnSpc>
              <a:spcBef>
                <a:spcPts val="600"/>
              </a:spcBef>
              <a:spcAft>
                <a:spcPts val="600"/>
              </a:spcAft>
              <a:buFont typeface="Arial"/>
              <a:buChar char="•"/>
            </a:pPr>
            <a:r>
              <a:rPr lang="en-US" sz="1600" dirty="0"/>
              <a:t>We work in partnership with providers, representative bodies, and statutory bodies to support the digital journey of adult social care providers in England. </a:t>
            </a:r>
          </a:p>
          <a:p>
            <a:pPr marL="401981" lvl="1" indent="-200991">
              <a:lnSpc>
                <a:spcPct val="100000"/>
              </a:lnSpc>
              <a:spcBef>
                <a:spcPts val="600"/>
              </a:spcBef>
              <a:spcAft>
                <a:spcPts val="600"/>
              </a:spcAft>
              <a:buFont typeface="Arial"/>
              <a:buChar char="•"/>
            </a:pPr>
            <a:r>
              <a:rPr lang="en-GB" sz="1600" dirty="0">
                <a:ea typeface="Muli"/>
                <a:cs typeface="Times New Roman" panose="02020603050405020304" pitchFamily="18" charset="0"/>
              </a:rPr>
              <a:t>We are funded by Department of Health and Social Care and NHS England.</a:t>
            </a:r>
            <a:endParaRPr lang="en-US" sz="1600" dirty="0"/>
          </a:p>
          <a:p>
            <a:pPr>
              <a:lnSpc>
                <a:spcPct val="100000"/>
              </a:lnSpc>
              <a:spcBef>
                <a:spcPts val="600"/>
              </a:spcBef>
              <a:spcAft>
                <a:spcPts val="600"/>
              </a:spcAft>
            </a:pPr>
            <a:endParaRPr lang="en-GB" sz="800" dirty="0"/>
          </a:p>
          <a:p>
            <a:pPr>
              <a:lnSpc>
                <a:spcPct val="100000"/>
              </a:lnSpc>
              <a:spcBef>
                <a:spcPts val="600"/>
              </a:spcBef>
              <a:spcAft>
                <a:spcPts val="600"/>
              </a:spcAft>
            </a:pPr>
            <a:endParaRPr lang="en-GB" sz="800" dirty="0"/>
          </a:p>
        </p:txBody>
      </p:sp>
      <p:sp>
        <p:nvSpPr>
          <p:cNvPr id="5" name="Picture Placeholder 4">
            <a:extLst>
              <a:ext uri="{FF2B5EF4-FFF2-40B4-BE49-F238E27FC236}">
                <a16:creationId xmlns:a16="http://schemas.microsoft.com/office/drawing/2014/main" id="{2424E2E6-3E3C-E976-5BCB-78C70C9C071D}"/>
              </a:ext>
              <a:ext uri="{C183D7F6-B498-43B3-948B-1728B52AA6E4}">
                <adec:decorative xmlns:adec="http://schemas.microsoft.com/office/drawing/2017/decorative" val="1"/>
              </a:ext>
            </a:extLst>
          </p:cNvPr>
          <p:cNvSpPr>
            <a:spLocks noGrp="1"/>
          </p:cNvSpPr>
          <p:nvPr>
            <p:ph type="pic" sz="quarter" idx="13"/>
          </p:nvPr>
        </p:nvSpPr>
        <p:spPr/>
        <p:txBody>
          <a:bodyPr/>
          <a:lstStyle/>
          <a:p>
            <a:endParaRPr lang="en-GB"/>
          </a:p>
        </p:txBody>
      </p:sp>
      <p:grpSp>
        <p:nvGrpSpPr>
          <p:cNvPr id="30" name="Group 2">
            <a:extLst>
              <a:ext uri="{FF2B5EF4-FFF2-40B4-BE49-F238E27FC236}">
                <a16:creationId xmlns:a16="http://schemas.microsoft.com/office/drawing/2014/main" id="{0D4614A4-1904-6397-3008-DB98F6CD92D1}"/>
              </a:ext>
              <a:ext uri="{C183D7F6-B498-43B3-948B-1728B52AA6E4}">
                <adec:decorative xmlns:adec="http://schemas.microsoft.com/office/drawing/2017/decorative" val="1"/>
              </a:ext>
            </a:extLst>
          </p:cNvPr>
          <p:cNvGrpSpPr>
            <a:grpSpLocks noChangeAspect="1"/>
          </p:cNvGrpSpPr>
          <p:nvPr/>
        </p:nvGrpSpPr>
        <p:grpSpPr>
          <a:xfrm>
            <a:off x="6213134" y="1635824"/>
            <a:ext cx="5434290" cy="4363143"/>
            <a:chOff x="0" y="0"/>
            <a:chExt cx="7467600" cy="5995670"/>
          </a:xfrm>
        </p:grpSpPr>
        <p:sp>
          <p:nvSpPr>
            <p:cNvPr id="31" name="Freeform 3">
              <a:extLst>
                <a:ext uri="{FF2B5EF4-FFF2-40B4-BE49-F238E27FC236}">
                  <a16:creationId xmlns:a16="http://schemas.microsoft.com/office/drawing/2014/main" id="{13FAC95F-4E94-1ECB-4D83-8D249EBEB525}"/>
                </a:ext>
              </a:extLst>
            </p:cNvPr>
            <p:cNvSpPr/>
            <p:nvPr/>
          </p:nvSpPr>
          <p:spPr>
            <a:xfrm>
              <a:off x="0" y="0"/>
              <a:ext cx="7467600" cy="4513580"/>
            </a:xfrm>
            <a:custGeom>
              <a:avLst/>
              <a:gdLst/>
              <a:ahLst/>
              <a:cxnLst/>
              <a:rect l="l" t="t" r="r" b="b"/>
              <a:pathLst>
                <a:path w="7467600" h="4513580">
                  <a:moveTo>
                    <a:pt x="7127240" y="0"/>
                  </a:moveTo>
                  <a:lnTo>
                    <a:pt x="340360" y="0"/>
                  </a:lnTo>
                  <a:cubicBezTo>
                    <a:pt x="152400" y="0"/>
                    <a:pt x="0" y="152400"/>
                    <a:pt x="0" y="340360"/>
                  </a:cubicBezTo>
                  <a:lnTo>
                    <a:pt x="0" y="4513580"/>
                  </a:lnTo>
                  <a:lnTo>
                    <a:pt x="7467600" y="4513580"/>
                  </a:lnTo>
                  <a:lnTo>
                    <a:pt x="7467600" y="340360"/>
                  </a:lnTo>
                  <a:cubicBezTo>
                    <a:pt x="7467600" y="152400"/>
                    <a:pt x="7315200" y="0"/>
                    <a:pt x="7127240" y="0"/>
                  </a:cubicBezTo>
                  <a:close/>
                  <a:moveTo>
                    <a:pt x="7142480" y="4188460"/>
                  </a:moveTo>
                  <a:lnTo>
                    <a:pt x="314961" y="4188460"/>
                  </a:lnTo>
                  <a:lnTo>
                    <a:pt x="314961" y="353060"/>
                  </a:lnTo>
                  <a:lnTo>
                    <a:pt x="7142480" y="353060"/>
                  </a:lnTo>
                  <a:lnTo>
                    <a:pt x="7142480" y="4188460"/>
                  </a:lnTo>
                  <a:close/>
                </a:path>
              </a:pathLst>
            </a:custGeom>
            <a:solidFill>
              <a:srgbClr val="000000"/>
            </a:solidFill>
          </p:spPr>
          <p:txBody>
            <a:bodyPr/>
            <a:lstStyle/>
            <a:p>
              <a:endParaRPr lang="en-GB"/>
            </a:p>
          </p:txBody>
        </p:sp>
        <p:sp>
          <p:nvSpPr>
            <p:cNvPr id="32" name="Freeform 4">
              <a:extLst>
                <a:ext uri="{FF2B5EF4-FFF2-40B4-BE49-F238E27FC236}">
                  <a16:creationId xmlns:a16="http://schemas.microsoft.com/office/drawing/2014/main" id="{33EC93C2-870D-7C45-6108-5C9A5B68F37F}"/>
                </a:ext>
              </a:extLst>
            </p:cNvPr>
            <p:cNvSpPr/>
            <p:nvPr/>
          </p:nvSpPr>
          <p:spPr>
            <a:xfrm>
              <a:off x="0" y="4514850"/>
              <a:ext cx="7467600" cy="695960"/>
            </a:xfrm>
            <a:custGeom>
              <a:avLst/>
              <a:gdLst/>
              <a:ahLst/>
              <a:cxnLst/>
              <a:rect l="l" t="t" r="r" b="b"/>
              <a:pathLst>
                <a:path w="7467600" h="695960">
                  <a:moveTo>
                    <a:pt x="0" y="355600"/>
                  </a:moveTo>
                  <a:cubicBezTo>
                    <a:pt x="0" y="543560"/>
                    <a:pt x="152400" y="695960"/>
                    <a:pt x="340360" y="695960"/>
                  </a:cubicBezTo>
                  <a:lnTo>
                    <a:pt x="7127240" y="695960"/>
                  </a:lnTo>
                  <a:cubicBezTo>
                    <a:pt x="7315200" y="695960"/>
                    <a:pt x="7467600" y="543560"/>
                    <a:pt x="7467600" y="355600"/>
                  </a:cubicBezTo>
                  <a:lnTo>
                    <a:pt x="7467600" y="0"/>
                  </a:lnTo>
                  <a:lnTo>
                    <a:pt x="0" y="0"/>
                  </a:lnTo>
                  <a:lnTo>
                    <a:pt x="0" y="355600"/>
                  </a:lnTo>
                  <a:close/>
                </a:path>
              </a:pathLst>
            </a:custGeom>
            <a:solidFill>
              <a:srgbClr val="E9E9E9"/>
            </a:solidFill>
          </p:spPr>
          <p:txBody>
            <a:bodyPr/>
            <a:lstStyle/>
            <a:p>
              <a:endParaRPr lang="en-GB"/>
            </a:p>
          </p:txBody>
        </p:sp>
        <p:sp>
          <p:nvSpPr>
            <p:cNvPr id="33" name="Freeform 5">
              <a:extLst>
                <a:ext uri="{FF2B5EF4-FFF2-40B4-BE49-F238E27FC236}">
                  <a16:creationId xmlns:a16="http://schemas.microsoft.com/office/drawing/2014/main" id="{28DE7D41-28C6-5CBB-4217-6A8455CBB54B}"/>
                </a:ext>
              </a:extLst>
            </p:cNvPr>
            <p:cNvSpPr/>
            <p:nvPr/>
          </p:nvSpPr>
          <p:spPr>
            <a:xfrm>
              <a:off x="2429510" y="5210810"/>
              <a:ext cx="2606040" cy="791210"/>
            </a:xfrm>
            <a:custGeom>
              <a:avLst/>
              <a:gdLst/>
              <a:ahLst/>
              <a:cxnLst/>
              <a:rect l="l" t="t" r="r" b="b"/>
              <a:pathLst>
                <a:path w="2606040" h="791210">
                  <a:moveTo>
                    <a:pt x="1258570" y="0"/>
                  </a:moveTo>
                  <a:lnTo>
                    <a:pt x="453390" y="0"/>
                  </a:lnTo>
                  <a:cubicBezTo>
                    <a:pt x="453390" y="0"/>
                    <a:pt x="429260" y="370840"/>
                    <a:pt x="403860" y="525780"/>
                  </a:cubicBezTo>
                  <a:cubicBezTo>
                    <a:pt x="359410" y="791210"/>
                    <a:pt x="87630" y="706120"/>
                    <a:pt x="10160" y="762000"/>
                  </a:cubicBezTo>
                  <a:cubicBezTo>
                    <a:pt x="0" y="769620"/>
                    <a:pt x="5080" y="786130"/>
                    <a:pt x="17780" y="786130"/>
                  </a:cubicBezTo>
                  <a:lnTo>
                    <a:pt x="2588260" y="786130"/>
                  </a:lnTo>
                  <a:cubicBezTo>
                    <a:pt x="2600960" y="786130"/>
                    <a:pt x="2606040" y="769620"/>
                    <a:pt x="2595880" y="762000"/>
                  </a:cubicBezTo>
                  <a:cubicBezTo>
                    <a:pt x="2518410" y="706120"/>
                    <a:pt x="2246630" y="791210"/>
                    <a:pt x="2202180" y="525780"/>
                  </a:cubicBezTo>
                  <a:cubicBezTo>
                    <a:pt x="2176780" y="370840"/>
                    <a:pt x="2152650" y="0"/>
                    <a:pt x="2152650" y="0"/>
                  </a:cubicBezTo>
                  <a:lnTo>
                    <a:pt x="1258570" y="0"/>
                  </a:lnTo>
                  <a:close/>
                </a:path>
              </a:pathLst>
            </a:custGeom>
            <a:solidFill>
              <a:srgbClr val="BBBBBB"/>
            </a:solidFill>
          </p:spPr>
          <p:txBody>
            <a:bodyPr/>
            <a:lstStyle/>
            <a:p>
              <a:endParaRPr lang="en-GB"/>
            </a:p>
          </p:txBody>
        </p:sp>
        <p:sp>
          <p:nvSpPr>
            <p:cNvPr id="34" name="Freeform 6">
              <a:extLst>
                <a:ext uri="{FF2B5EF4-FFF2-40B4-BE49-F238E27FC236}">
                  <a16:creationId xmlns:a16="http://schemas.microsoft.com/office/drawing/2014/main" id="{98AF6DB7-247D-95FB-2D72-6F42109B8BDA}"/>
                </a:ext>
              </a:extLst>
            </p:cNvPr>
            <p:cNvSpPr/>
            <p:nvPr/>
          </p:nvSpPr>
          <p:spPr>
            <a:xfrm>
              <a:off x="314960" y="353060"/>
              <a:ext cx="6827520" cy="3835400"/>
            </a:xfrm>
            <a:custGeom>
              <a:avLst/>
              <a:gdLst/>
              <a:ahLst/>
              <a:cxnLst/>
              <a:rect l="l" t="t" r="r" b="b"/>
              <a:pathLst>
                <a:path w="6827520" h="3835400">
                  <a:moveTo>
                    <a:pt x="0" y="0"/>
                  </a:moveTo>
                  <a:lnTo>
                    <a:pt x="6827520" y="0"/>
                  </a:lnTo>
                  <a:lnTo>
                    <a:pt x="6827520" y="3835400"/>
                  </a:lnTo>
                  <a:lnTo>
                    <a:pt x="0" y="3835400"/>
                  </a:lnTo>
                  <a:close/>
                </a:path>
              </a:pathLst>
            </a:custGeom>
            <a:blipFill>
              <a:blip r:embed="rId2"/>
              <a:stretch>
                <a:fillRect b="-60027"/>
              </a:stretch>
            </a:blipFill>
          </p:spPr>
          <p:txBody>
            <a:bodyPr/>
            <a:lstStyle/>
            <a:p>
              <a:endParaRPr lang="en-GB"/>
            </a:p>
          </p:txBody>
        </p:sp>
      </p:grpSp>
      <p:sp>
        <p:nvSpPr>
          <p:cNvPr id="9" name="Title 8">
            <a:extLst>
              <a:ext uri="{FF2B5EF4-FFF2-40B4-BE49-F238E27FC236}">
                <a16:creationId xmlns:a16="http://schemas.microsoft.com/office/drawing/2014/main" id="{E7BDB223-C404-7EB7-6A09-3D26F883900B}"/>
              </a:ext>
            </a:extLst>
          </p:cNvPr>
          <p:cNvSpPr txBox="1">
            <a:spLocks noGrp="1"/>
          </p:cNvSpPr>
          <p:nvPr>
            <p:ph type="title" idx="4294967295"/>
          </p:nvPr>
        </p:nvSpPr>
        <p:spPr>
          <a:xfrm>
            <a:off x="2102532" y="370031"/>
            <a:ext cx="7266214"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chemeClr val="tx1"/>
                </a:solidFill>
                <a:effectLst/>
                <a:uLnTx/>
                <a:uFillTx/>
                <a:latin typeface="+mn-lt"/>
                <a:ea typeface="+mn-ea"/>
                <a:cs typeface="+mn-cs"/>
              </a:rPr>
              <a:t>Digital Care Hub – who are we?</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09319253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B1BBDDD-E482-70DF-4A62-98C0CB3AC218}"/>
              </a:ext>
            </a:extLst>
          </p:cNvPr>
          <p:cNvSpPr>
            <a:spLocks noGrp="1"/>
          </p:cNvSpPr>
          <p:nvPr>
            <p:ph type="title" idx="4294967295"/>
          </p:nvPr>
        </p:nvSpPr>
        <p:spPr>
          <a:xfrm>
            <a:off x="1235076" y="1808163"/>
            <a:ext cx="9721851"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What do we do?</a:t>
            </a:r>
          </a:p>
        </p:txBody>
      </p:sp>
      <p:sp>
        <p:nvSpPr>
          <p:cNvPr id="7" name="Text Placeholder 6">
            <a:extLst>
              <a:ext uri="{FF2B5EF4-FFF2-40B4-BE49-F238E27FC236}">
                <a16:creationId xmlns:a16="http://schemas.microsoft.com/office/drawing/2014/main" id="{49A6CD6B-420A-D89B-D8E2-F969AD331A38}"/>
              </a:ext>
            </a:extLst>
          </p:cNvPr>
          <p:cNvSpPr>
            <a:spLocks noGrp="1"/>
          </p:cNvSpPr>
          <p:nvPr>
            <p:ph type="body" sz="quarter" idx="11"/>
          </p:nvPr>
        </p:nvSpPr>
        <p:spPr>
          <a:xfrm>
            <a:off x="6456365" y="2199503"/>
            <a:ext cx="4500563" cy="2816225"/>
          </a:xfrm>
        </p:spPr>
        <p:txBody>
          <a:bodyPr/>
          <a:lstStyle/>
          <a:p>
            <a:pPr marL="285750" indent="-285750">
              <a:buFont typeface="Arial" panose="020B0604020202020204" pitchFamily="34" charset="0"/>
              <a:buChar char="•"/>
            </a:pPr>
            <a:r>
              <a:rPr lang="en-GB" sz="2000" dirty="0"/>
              <a:t>Guidance and support</a:t>
            </a:r>
          </a:p>
          <a:p>
            <a:pPr marL="285750" indent="-285750">
              <a:buFont typeface="Arial" panose="020B0604020202020204" pitchFamily="34" charset="0"/>
              <a:buChar char="•"/>
            </a:pPr>
            <a:r>
              <a:rPr lang="en-GB" sz="2000" dirty="0"/>
              <a:t>Helpline</a:t>
            </a:r>
          </a:p>
          <a:p>
            <a:pPr marL="285750" indent="-285750">
              <a:buFont typeface="Arial" panose="020B0604020202020204" pitchFamily="34" charset="0"/>
              <a:buChar char="•"/>
            </a:pPr>
            <a:r>
              <a:rPr lang="en-GB" sz="2000" dirty="0"/>
              <a:t>Success Stories</a:t>
            </a:r>
          </a:p>
          <a:p>
            <a:pPr marL="285750" indent="-285750">
              <a:buFont typeface="Arial" panose="020B0604020202020204" pitchFamily="34" charset="0"/>
              <a:buChar char="•"/>
            </a:pPr>
            <a:r>
              <a:rPr lang="en-GB" sz="2000" dirty="0"/>
              <a:t>Newsletter</a:t>
            </a:r>
          </a:p>
          <a:p>
            <a:pPr marL="285750" indent="-285750">
              <a:buFont typeface="Arial" panose="020B0604020202020204" pitchFamily="34" charset="0"/>
              <a:buChar char="•"/>
            </a:pPr>
            <a:r>
              <a:rPr lang="en-GB" sz="2000" dirty="0"/>
              <a:t>Funding resources</a:t>
            </a:r>
          </a:p>
          <a:p>
            <a:pPr marL="285750" indent="-285750">
              <a:buFont typeface="Arial" panose="020B0604020202020204" pitchFamily="34" charset="0"/>
              <a:buChar char="•"/>
            </a:pPr>
            <a:r>
              <a:rPr lang="en-GB" sz="2000" dirty="0"/>
              <a:t>Events and webinars</a:t>
            </a:r>
          </a:p>
          <a:p>
            <a:pPr marL="285750" indent="-285750">
              <a:buFont typeface="Arial" panose="020B0604020202020204" pitchFamily="34" charset="0"/>
              <a:buChar char="•"/>
            </a:pPr>
            <a:r>
              <a:rPr lang="en-GB" sz="2000" dirty="0"/>
              <a:t>Digital Special Interest Group</a:t>
            </a:r>
          </a:p>
          <a:p>
            <a:pPr marL="285750" indent="-285750">
              <a:buFont typeface="Arial" panose="020B0604020202020204" pitchFamily="34" charset="0"/>
              <a:buChar char="•"/>
            </a:pPr>
            <a:r>
              <a:rPr lang="en-GB" sz="2000" dirty="0"/>
              <a:t>and more …</a:t>
            </a:r>
          </a:p>
        </p:txBody>
      </p:sp>
      <p:pic>
        <p:nvPicPr>
          <p:cNvPr id="6" name="Content Placeholder 5">
            <a:extLst>
              <a:ext uri="{FF2B5EF4-FFF2-40B4-BE49-F238E27FC236}">
                <a16:creationId xmlns:a16="http://schemas.microsoft.com/office/drawing/2014/main" id="{8BA0DB05-6BA1-C8A9-A991-A81CACDAE4C4}"/>
              </a:ext>
              <a:ext uri="{C183D7F6-B498-43B3-948B-1728B52AA6E4}">
                <adec:decorative xmlns:adec="http://schemas.microsoft.com/office/drawing/2017/decorative" val="1"/>
              </a:ext>
            </a:extLst>
          </p:cNvPr>
          <p:cNvPicPr>
            <a:picLocks noGrp="1" noChangeAspect="1"/>
          </p:cNvPicPr>
          <p:nvPr>
            <p:ph type="pic" sz="quarter" idx="13"/>
          </p:nvPr>
        </p:nvPicPr>
        <p:blipFill>
          <a:blip r:embed="rId2"/>
          <a:srcRect t="6523" b="6523"/>
          <a:stretch/>
        </p:blipFill>
        <p:spPr/>
      </p:pic>
    </p:spTree>
    <p:extLst>
      <p:ext uri="{BB962C8B-B14F-4D97-AF65-F5344CB8AC3E}">
        <p14:creationId xmlns:p14="http://schemas.microsoft.com/office/powerpoint/2010/main" val="1088808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246B68A-6E3B-B501-531B-505B8A084FF1}"/>
              </a:ext>
            </a:extLst>
          </p:cNvPr>
          <p:cNvSpPr txBox="1">
            <a:spLocks noGrp="1"/>
          </p:cNvSpPr>
          <p:nvPr>
            <p:ph type="title" idx="4294967295"/>
          </p:nvPr>
        </p:nvSpPr>
        <p:spPr>
          <a:xfrm>
            <a:off x="523445" y="534749"/>
            <a:ext cx="8811941" cy="70926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fontScale="90000"/>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a:ln>
                  <a:noFill/>
                </a:ln>
                <a:solidFill>
                  <a:srgbClr val="7030A0"/>
                </a:solidFill>
                <a:effectLst/>
                <a:uLnTx/>
                <a:uFillTx/>
                <a:latin typeface="+mj-lt"/>
                <a:ea typeface="+mj-ea"/>
                <a:cs typeface="+mj-cs"/>
              </a:rPr>
              <a:t>Programme</a:t>
            </a:r>
            <a:br>
              <a:rPr kumimoji="0" lang="en-US" sz="4000" b="1" i="0" u="none" strike="noStrike" kern="1200" cap="none" spc="0" normalizeH="0" baseline="0" noProof="0" dirty="0">
                <a:ln>
                  <a:noFill/>
                </a:ln>
                <a:solidFill>
                  <a:srgbClr val="7030A0"/>
                </a:solidFill>
                <a:effectLst/>
                <a:uLnTx/>
                <a:uFillTx/>
                <a:latin typeface="+mj-lt"/>
                <a:ea typeface="+mj-ea"/>
                <a:cs typeface="+mj-cs"/>
              </a:rPr>
            </a:br>
            <a:r>
              <a:rPr kumimoji="0" lang="en-US" sz="4000" b="1" i="0" u="none" strike="noStrike" kern="1200" cap="none" spc="0" normalizeH="0" baseline="0" noProof="0" dirty="0">
                <a:ln>
                  <a:noFill/>
                </a:ln>
                <a:solidFill>
                  <a:srgbClr val="7030A0"/>
                </a:solidFill>
                <a:effectLst/>
                <a:uLnTx/>
                <a:uFillTx/>
                <a:latin typeface="+mj-lt"/>
                <a:ea typeface="+mj-ea"/>
                <a:cs typeface="+mj-cs"/>
              </a:rPr>
              <a:t> </a:t>
            </a:r>
          </a:p>
        </p:txBody>
      </p:sp>
      <p:sp>
        <p:nvSpPr>
          <p:cNvPr id="2" name="Content Placeholder 1">
            <a:extLst>
              <a:ext uri="{FF2B5EF4-FFF2-40B4-BE49-F238E27FC236}">
                <a16:creationId xmlns:a16="http://schemas.microsoft.com/office/drawing/2014/main" id="{F8868B77-1DF0-8225-50A9-B2AFA4B0EFA9}"/>
              </a:ext>
            </a:extLst>
          </p:cNvPr>
          <p:cNvSpPr>
            <a:spLocks noGrp="1"/>
          </p:cNvSpPr>
          <p:nvPr>
            <p:ph sz="half" idx="1"/>
          </p:nvPr>
        </p:nvSpPr>
        <p:spPr>
          <a:xfrm>
            <a:off x="501650" y="1158949"/>
            <a:ext cx="11194126" cy="5061098"/>
          </a:xfrm>
          <a:prstGeom prst="rect">
            <a:avLst/>
          </a:prstGeom>
        </p:spPr>
        <p:txBody>
          <a:bodyPr vert="horz" lIns="0" tIns="0" rIns="0" bIns="0" rtlCol="0" anchor="t">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rgbClr val="000000">
                    <a:lumMod val="95000"/>
                    <a:lumOff val="5000"/>
                  </a:srgbClr>
                </a:solidFill>
                <a:latin typeface="Century Gothic" panose="020F0302020204030204"/>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rgbClr val="000000">
                    <a:lumMod val="95000"/>
                    <a:lumOff val="5000"/>
                  </a:srgbClr>
                </a:solidFill>
                <a:latin typeface="Century Gothic" panose="020F0302020204030204"/>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rgbClr val="000000">
                    <a:lumMod val="95000"/>
                    <a:lumOff val="5000"/>
                  </a:srgbClr>
                </a:solidFill>
                <a:latin typeface="Century Gothic" panose="020F0302020204030204"/>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rgbClr val="000000">
                    <a:lumMod val="95000"/>
                    <a:lumOff val="5000"/>
                  </a:srgbClr>
                </a:solidFill>
                <a:latin typeface="Century Gothic" panose="020F0302020204030204"/>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rgbClr val="000000">
                    <a:lumMod val="95000"/>
                    <a:lumOff val="5000"/>
                  </a:srgbClr>
                </a:solidFill>
                <a:latin typeface="Century Gothic" panose="020F0302020204030204"/>
              </a:defRPr>
            </a:lvl5pPr>
            <a:lvl6pPr marL="2514600" indent="-228600" algn="l" defTabSz="914400" rtl="0" eaLnBrk="1" latinLnBrk="0" hangingPunct="1">
              <a:spcBef>
                <a:spcPct val="20000"/>
              </a:spcBef>
              <a:buFont typeface="Arial" panose="020B0604020202020204" pitchFamily="34" charset="0"/>
              <a:buChar char="•"/>
              <a:defRPr sz="2000" kern="1200">
                <a:solidFill>
                  <a:srgbClr val="000000"/>
                </a:solidFill>
                <a:latin typeface="Century Gothic" panose="020F0302020204030204"/>
              </a:defRPr>
            </a:lvl6pPr>
            <a:lvl7pPr marL="2971800" indent="-228600" algn="l" defTabSz="914400" rtl="0" eaLnBrk="1" latinLnBrk="0" hangingPunct="1">
              <a:spcBef>
                <a:spcPct val="20000"/>
              </a:spcBef>
              <a:buFont typeface="Arial" panose="020B0604020202020204" pitchFamily="34" charset="0"/>
              <a:buChar char="•"/>
              <a:defRPr sz="2000" kern="1200">
                <a:solidFill>
                  <a:srgbClr val="000000"/>
                </a:solidFill>
                <a:latin typeface="Century Gothic" panose="020F0302020204030204"/>
              </a:defRPr>
            </a:lvl7pPr>
            <a:lvl8pPr marL="3429000" indent="-228600" algn="l" defTabSz="914400" rtl="0" eaLnBrk="1" latinLnBrk="0" hangingPunct="1">
              <a:spcBef>
                <a:spcPct val="20000"/>
              </a:spcBef>
              <a:buFont typeface="Arial" panose="020B0604020202020204" pitchFamily="34" charset="0"/>
              <a:buChar char="•"/>
              <a:defRPr sz="2000" kern="1200">
                <a:solidFill>
                  <a:srgbClr val="000000"/>
                </a:solidFill>
                <a:latin typeface="Century Gothic" panose="020F0302020204030204"/>
              </a:defRPr>
            </a:lvl8pPr>
            <a:lvl9pPr marL="3886200" indent="-228600" algn="l" defTabSz="914400" rtl="0" eaLnBrk="1" latinLnBrk="0" hangingPunct="1">
              <a:spcBef>
                <a:spcPct val="20000"/>
              </a:spcBef>
              <a:buFont typeface="Arial" panose="020B0604020202020204" pitchFamily="34" charset="0"/>
              <a:buChar char="•"/>
              <a:defRPr sz="2000" kern="1200">
                <a:solidFill>
                  <a:srgbClr val="000000"/>
                </a:solidFill>
                <a:latin typeface="Century Gothic" panose="020F0302020204030204"/>
              </a:defRPr>
            </a:lvl9pPr>
          </a:lstStyle>
          <a:p>
            <a:pPr marL="0" indent="0">
              <a:buNone/>
            </a:pPr>
            <a:r>
              <a:rPr lang="en-GB" sz="2000" dirty="0">
                <a:solidFill>
                  <a:srgbClr val="000000"/>
                </a:solidFill>
              </a:rPr>
              <a:t>10.15    BLMK ICS</a:t>
            </a:r>
          </a:p>
          <a:p>
            <a:pPr marL="0" indent="0">
              <a:buNone/>
            </a:pPr>
            <a:r>
              <a:rPr lang="en-GB" sz="2000" dirty="0">
                <a:solidFill>
                  <a:srgbClr val="000000"/>
                </a:solidFill>
                <a:latin typeface="Century Gothic"/>
              </a:rPr>
              <a:t>10.30  	NHS Digital</a:t>
            </a:r>
          </a:p>
          <a:p>
            <a:pPr marL="0" indent="0">
              <a:buNone/>
            </a:pPr>
            <a:r>
              <a:rPr lang="en-GB" sz="2000" dirty="0">
                <a:solidFill>
                  <a:srgbClr val="000000"/>
                </a:solidFill>
              </a:rPr>
              <a:t>10.45	NHS England</a:t>
            </a:r>
            <a:r>
              <a:rPr lang="en-GB" sz="2000" dirty="0">
                <a:solidFill>
                  <a:srgbClr val="000000"/>
                </a:solidFill>
                <a:latin typeface="Century Gothic"/>
              </a:rPr>
              <a:t>	</a:t>
            </a:r>
          </a:p>
          <a:p>
            <a:pPr marL="0" indent="0">
              <a:buNone/>
            </a:pPr>
            <a:r>
              <a:rPr lang="en-GB" sz="2000" b="1" dirty="0">
                <a:solidFill>
                  <a:srgbClr val="000000"/>
                </a:solidFill>
              </a:rPr>
              <a:t>11.00	Refreshment break, networking and marketplace</a:t>
            </a:r>
          </a:p>
          <a:p>
            <a:pPr marL="0" indent="0">
              <a:buNone/>
            </a:pPr>
            <a:r>
              <a:rPr lang="en-GB" sz="2000" dirty="0">
                <a:solidFill>
                  <a:srgbClr val="000000"/>
                </a:solidFill>
              </a:rPr>
              <a:t>11.45	Panel discussion</a:t>
            </a:r>
          </a:p>
          <a:p>
            <a:pPr marL="0" indent="0">
              <a:buNone/>
            </a:pPr>
            <a:r>
              <a:rPr lang="en-GB" sz="2000" dirty="0">
                <a:solidFill>
                  <a:srgbClr val="000000"/>
                </a:solidFill>
              </a:rPr>
              <a:t>12.00    Provider stories</a:t>
            </a:r>
          </a:p>
          <a:p>
            <a:pPr marL="0" indent="0">
              <a:buNone/>
            </a:pPr>
            <a:r>
              <a:rPr lang="en-GB" sz="2000" dirty="0">
                <a:solidFill>
                  <a:srgbClr val="000000"/>
                </a:solidFill>
              </a:rPr>
              <a:t>12.15	</a:t>
            </a:r>
            <a:r>
              <a:rPr lang="en-GB" sz="2000" dirty="0" err="1">
                <a:solidFill>
                  <a:srgbClr val="000000"/>
                </a:solidFill>
              </a:rPr>
              <a:t>DiSC</a:t>
            </a:r>
            <a:r>
              <a:rPr lang="en-GB" sz="2000" dirty="0">
                <a:solidFill>
                  <a:srgbClr val="000000"/>
                </a:solidFill>
              </a:rPr>
              <a:t> Team</a:t>
            </a:r>
          </a:p>
          <a:p>
            <a:pPr marL="0" indent="0">
              <a:buNone/>
            </a:pPr>
            <a:r>
              <a:rPr lang="en-GB" sz="2000" dirty="0">
                <a:solidFill>
                  <a:srgbClr val="000000"/>
                </a:solidFill>
              </a:rPr>
              <a:t>12.30	Better Security Better Care - Masterclass </a:t>
            </a:r>
          </a:p>
          <a:p>
            <a:pPr marL="0" indent="0">
              <a:buNone/>
            </a:pPr>
            <a:r>
              <a:rPr lang="en-GB" sz="2000" b="1" dirty="0">
                <a:solidFill>
                  <a:srgbClr val="000000"/>
                </a:solidFill>
              </a:rPr>
              <a:t>13.00	Lunch and marketplace</a:t>
            </a:r>
          </a:p>
          <a:p>
            <a:pPr marL="0" indent="0">
              <a:buNone/>
            </a:pPr>
            <a:r>
              <a:rPr lang="en-GB" sz="2000" dirty="0">
                <a:solidFill>
                  <a:srgbClr val="000000"/>
                </a:solidFill>
                <a:latin typeface="Century Gothic"/>
              </a:rPr>
              <a:t>13.45	</a:t>
            </a:r>
            <a:r>
              <a:rPr lang="en-GB" sz="2000" b="1" dirty="0">
                <a:solidFill>
                  <a:srgbClr val="000000"/>
                </a:solidFill>
                <a:latin typeface="Century Gothic"/>
              </a:rPr>
              <a:t>Workshop 1 </a:t>
            </a:r>
            <a:r>
              <a:rPr lang="en-GB" sz="2000" dirty="0">
                <a:solidFill>
                  <a:srgbClr val="000000"/>
                </a:solidFill>
                <a:latin typeface="Century Gothic"/>
              </a:rPr>
              <a:t>– </a:t>
            </a:r>
            <a:r>
              <a:rPr lang="en-GB" sz="2000" dirty="0">
                <a:solidFill>
                  <a:srgbClr val="000000"/>
                </a:solidFill>
              </a:rPr>
              <a:t>Lockyer Suite for</a:t>
            </a:r>
            <a:r>
              <a:rPr lang="en-GB" sz="2000" dirty="0">
                <a:solidFill>
                  <a:srgbClr val="000000"/>
                </a:solidFill>
                <a:latin typeface="Century Gothic"/>
              </a:rPr>
              <a:t> domiciliary care and others</a:t>
            </a:r>
          </a:p>
          <a:p>
            <a:pPr marL="0" indent="0">
              <a:buNone/>
            </a:pPr>
            <a:r>
              <a:rPr lang="en-GB" sz="2000" dirty="0">
                <a:solidFill>
                  <a:srgbClr val="000000"/>
                </a:solidFill>
              </a:rPr>
              <a:t>             </a:t>
            </a:r>
            <a:r>
              <a:rPr lang="en-GB" sz="2000" b="1" dirty="0">
                <a:solidFill>
                  <a:srgbClr val="000000"/>
                </a:solidFill>
              </a:rPr>
              <a:t>Workshop 2 </a:t>
            </a:r>
            <a:r>
              <a:rPr lang="en-GB" sz="2000" dirty="0">
                <a:solidFill>
                  <a:srgbClr val="000000"/>
                </a:solidFill>
              </a:rPr>
              <a:t>– Davis Suite for nursing and residential care</a:t>
            </a:r>
            <a:endParaRPr lang="en-GB" sz="2000" dirty="0">
              <a:solidFill>
                <a:srgbClr val="000000"/>
              </a:solidFill>
              <a:latin typeface="Century Gothic"/>
            </a:endParaRPr>
          </a:p>
          <a:p>
            <a:pPr marL="0" indent="0">
              <a:buNone/>
            </a:pPr>
            <a:r>
              <a:rPr lang="en-GB" sz="2000" dirty="0">
                <a:solidFill>
                  <a:srgbClr val="000000"/>
                </a:solidFill>
                <a:latin typeface="Century Gothic"/>
              </a:rPr>
              <a:t>14.30	Feedback and panel Q&amp;A</a:t>
            </a:r>
          </a:p>
          <a:p>
            <a:pPr marL="0" indent="0">
              <a:buNone/>
            </a:pPr>
            <a:r>
              <a:rPr lang="en-GB" sz="2000" dirty="0">
                <a:solidFill>
                  <a:srgbClr val="000000"/>
                </a:solidFill>
              </a:rPr>
              <a:t>14.50    </a:t>
            </a:r>
            <a:r>
              <a:rPr lang="en-GB" sz="2000" dirty="0">
                <a:solidFill>
                  <a:srgbClr val="000000"/>
                </a:solidFill>
                <a:latin typeface="Century Gothic"/>
              </a:rPr>
              <a:t>Closing remarks and evaluation </a:t>
            </a:r>
            <a:endParaRPr lang="en-GB" sz="2000" dirty="0">
              <a:solidFill>
                <a:srgbClr val="000000"/>
              </a:solidFill>
              <a:latin typeface="Century Gothic" panose="020B0502020202020204" pitchFamily="34" charset="0"/>
            </a:endParaRPr>
          </a:p>
        </p:txBody>
      </p:sp>
      <p:sp>
        <p:nvSpPr>
          <p:cNvPr id="9" name="Rectangle: Rounded Corners 8">
            <a:extLst>
              <a:ext uri="{FF2B5EF4-FFF2-40B4-BE49-F238E27FC236}">
                <a16:creationId xmlns:a16="http://schemas.microsoft.com/office/drawing/2014/main" id="{42269D54-95BF-E733-4934-E70B46F883BF}"/>
              </a:ext>
            </a:extLst>
          </p:cNvPr>
          <p:cNvSpPr/>
          <p:nvPr/>
        </p:nvSpPr>
        <p:spPr>
          <a:xfrm>
            <a:off x="523446" y="6321713"/>
            <a:ext cx="8534830" cy="36512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Health and Safety – Fire alarms // Toilets // Facilities // Feedback</a:t>
            </a:r>
          </a:p>
        </p:txBody>
      </p:sp>
      <p:sp>
        <p:nvSpPr>
          <p:cNvPr id="5" name="Slide Number Placeholder 4">
            <a:extLst>
              <a:ext uri="{FF2B5EF4-FFF2-40B4-BE49-F238E27FC236}">
                <a16:creationId xmlns:a16="http://schemas.microsoft.com/office/drawing/2014/main" id="{F1FF258B-0FBC-8AA0-CF7F-9629A0FF71C8}"/>
              </a:ext>
            </a:extLst>
          </p:cNvPr>
          <p:cNvSpPr>
            <a:spLocks noGrp="1"/>
          </p:cNvSpPr>
          <p:nvPr>
            <p:ph type="sldNum" sz="quarter" idx="12"/>
          </p:nvPr>
        </p:nvSpPr>
        <p:spPr/>
        <p:txBody>
          <a:bodyPr/>
          <a:lstStyle/>
          <a:p>
            <a:fld id="{30A60DCE-9105-48A5-8A92-25C9283756D1}" type="slidenum">
              <a:rPr lang="en-GB" smtClean="0"/>
              <a:pPr/>
              <a:t>8</a:t>
            </a:fld>
            <a:endParaRPr lang="en-GB"/>
          </a:p>
        </p:txBody>
      </p:sp>
    </p:spTree>
    <p:extLst>
      <p:ext uri="{BB962C8B-B14F-4D97-AF65-F5344CB8AC3E}">
        <p14:creationId xmlns:p14="http://schemas.microsoft.com/office/powerpoint/2010/main" val="1807346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214C2C8-0866-B381-6DBB-286D8024E8D6}"/>
              </a:ext>
            </a:extLst>
          </p:cNvPr>
          <p:cNvSpPr>
            <a:spLocks noGrp="1"/>
          </p:cNvSpPr>
          <p:nvPr>
            <p:ph type="title" idx="4294967295"/>
          </p:nvPr>
        </p:nvSpPr>
        <p:spPr>
          <a:xfrm>
            <a:off x="1948583" y="207445"/>
            <a:ext cx="5896456"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What does CQC say about digitisation in the single assessment framework?</a:t>
            </a:r>
          </a:p>
        </p:txBody>
      </p:sp>
      <p:sp>
        <p:nvSpPr>
          <p:cNvPr id="6" name="Text Placeholder 5">
            <a:extLst>
              <a:ext uri="{FF2B5EF4-FFF2-40B4-BE49-F238E27FC236}">
                <a16:creationId xmlns:a16="http://schemas.microsoft.com/office/drawing/2014/main" id="{5172C389-173A-DBCF-AE50-982EDC4ECB57}"/>
              </a:ext>
            </a:extLst>
          </p:cNvPr>
          <p:cNvSpPr>
            <a:spLocks noGrp="1"/>
          </p:cNvSpPr>
          <p:nvPr>
            <p:ph type="body" sz="quarter" idx="11"/>
          </p:nvPr>
        </p:nvSpPr>
        <p:spPr>
          <a:xfrm>
            <a:off x="802257" y="1544128"/>
            <a:ext cx="10503829" cy="3864485"/>
          </a:xfrm>
        </p:spPr>
        <p:txBody>
          <a:bodyPr lIns="0" tIns="0" rIns="0" bIns="0" numCol="1" spcCol="720000" anchor="t"/>
          <a:lstStyle/>
          <a:p>
            <a:pPr algn="ctr"/>
            <a:r>
              <a:rPr lang="en-GB" sz="2400" b="1" dirty="0"/>
              <a:t>Found in Well Led: Governance, management and sustainability</a:t>
            </a:r>
          </a:p>
          <a:p>
            <a:pPr lvl="1"/>
            <a:r>
              <a:rPr lang="en-GB" sz="1800" dirty="0"/>
              <a:t>Quality statement: “We have clear responsibilities, roles, systems of accountability and good governance. We use these to manage and deliver good quality, sustainable care, treatment and support. We act on the best information about risk, performance and outcomes, and we share this securely with others when appropriate.”</a:t>
            </a:r>
          </a:p>
          <a:p>
            <a:pPr marL="742950" lvl="1" indent="-285750">
              <a:lnSpc>
                <a:spcPct val="100000"/>
              </a:lnSpc>
              <a:spcBef>
                <a:spcPts val="600"/>
              </a:spcBef>
              <a:spcAft>
                <a:spcPts val="600"/>
              </a:spcAft>
              <a:buFont typeface="Arial" panose="020B0604020202020204" pitchFamily="34" charset="0"/>
              <a:buChar char="•"/>
            </a:pPr>
            <a:r>
              <a:rPr lang="en-GB" sz="1600" b="1" dirty="0"/>
              <a:t>Staff management: </a:t>
            </a:r>
            <a:r>
              <a:rPr lang="en-GB" sz="1600" dirty="0"/>
              <a:t>There are clear and effective governance, management and accountability arrangements. Staff understand their role and responsibilities. Managers can account for the actions, behaviours and performance of staff.</a:t>
            </a:r>
          </a:p>
          <a:p>
            <a:pPr marL="742950" lvl="1" indent="-285750">
              <a:lnSpc>
                <a:spcPct val="100000"/>
              </a:lnSpc>
              <a:spcBef>
                <a:spcPts val="600"/>
              </a:spcBef>
              <a:spcAft>
                <a:spcPts val="600"/>
              </a:spcAft>
              <a:buFont typeface="Arial" panose="020B0604020202020204" pitchFamily="34" charset="0"/>
              <a:buChar char="•"/>
            </a:pPr>
            <a:r>
              <a:rPr lang="en-GB" sz="1600" b="1" dirty="0"/>
              <a:t>Business management &amp; Risk: </a:t>
            </a:r>
            <a:r>
              <a:rPr lang="en-GB" sz="1600" dirty="0"/>
              <a:t>The systems to manage current and future performance and risks to the quality of the service take a proportionate approach to managing risk that allows new and innovative ideas to be tested within the service.</a:t>
            </a:r>
          </a:p>
          <a:p>
            <a:pPr marL="742950" lvl="1" indent="-285750">
              <a:lnSpc>
                <a:spcPct val="100000"/>
              </a:lnSpc>
              <a:spcBef>
                <a:spcPts val="600"/>
              </a:spcBef>
              <a:spcAft>
                <a:spcPts val="600"/>
              </a:spcAft>
              <a:buFont typeface="Arial" panose="020B0604020202020204" pitchFamily="34" charset="0"/>
              <a:buChar char="•"/>
            </a:pPr>
            <a:r>
              <a:rPr lang="en-GB" sz="1600" b="1" dirty="0"/>
              <a:t>Data submissions: </a:t>
            </a:r>
            <a:r>
              <a:rPr lang="en-GB" sz="1600" dirty="0"/>
              <a:t>Data or notifications are consistently submitted to external organisations as required.</a:t>
            </a:r>
          </a:p>
          <a:p>
            <a:pPr marL="742950" lvl="1" indent="-285750">
              <a:lnSpc>
                <a:spcPct val="100000"/>
              </a:lnSpc>
              <a:spcBef>
                <a:spcPts val="600"/>
              </a:spcBef>
              <a:spcAft>
                <a:spcPts val="600"/>
              </a:spcAft>
              <a:buFont typeface="Arial" panose="020B0604020202020204" pitchFamily="34" charset="0"/>
              <a:buChar char="•"/>
            </a:pPr>
            <a:r>
              <a:rPr lang="en-GB" sz="1600" b="1" dirty="0"/>
              <a:t>Records &amp; Data Management: </a:t>
            </a:r>
            <a:r>
              <a:rPr lang="en-GB" sz="1600" dirty="0"/>
              <a:t>There are robust arrangements for the availability, integrity and confidentiality of data, records and data management systems. Information is used effectively to monitor and improve the quality of care.</a:t>
            </a:r>
          </a:p>
        </p:txBody>
      </p:sp>
    </p:spTree>
    <p:extLst>
      <p:ext uri="{BB962C8B-B14F-4D97-AF65-F5344CB8AC3E}">
        <p14:creationId xmlns:p14="http://schemas.microsoft.com/office/powerpoint/2010/main" val="40421019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07BE8A-AE14-EA72-340E-ECCD3411AF84}"/>
              </a:ext>
            </a:extLst>
          </p:cNvPr>
          <p:cNvSpPr>
            <a:spLocks noGrp="1"/>
          </p:cNvSpPr>
          <p:nvPr>
            <p:ph type="title" idx="4294967295"/>
          </p:nvPr>
        </p:nvSpPr>
        <p:spPr>
          <a:xfrm>
            <a:off x="2025353" y="287030"/>
            <a:ext cx="4597638"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How technology supports with staff management</a:t>
            </a:r>
          </a:p>
        </p:txBody>
      </p:sp>
      <p:sp>
        <p:nvSpPr>
          <p:cNvPr id="3" name="Text Placeholder 2">
            <a:extLst>
              <a:ext uri="{FF2B5EF4-FFF2-40B4-BE49-F238E27FC236}">
                <a16:creationId xmlns:a16="http://schemas.microsoft.com/office/drawing/2014/main" id="{EE333ABF-DB96-4380-CE94-001152CE8BA7}"/>
              </a:ext>
            </a:extLst>
          </p:cNvPr>
          <p:cNvSpPr>
            <a:spLocks noGrp="1"/>
          </p:cNvSpPr>
          <p:nvPr>
            <p:ph type="body" sz="quarter" idx="11"/>
          </p:nvPr>
        </p:nvSpPr>
        <p:spPr>
          <a:xfrm>
            <a:off x="1235073" y="2363787"/>
            <a:ext cx="4500563" cy="2816225"/>
          </a:xfrm>
        </p:spPr>
        <p:txBody>
          <a:bodyPr/>
          <a:lstStyle/>
          <a:p>
            <a:pPr>
              <a:lnSpc>
                <a:spcPct val="100000"/>
              </a:lnSpc>
              <a:spcBef>
                <a:spcPts val="600"/>
              </a:spcBef>
              <a:spcAft>
                <a:spcPts val="600"/>
              </a:spcAft>
            </a:pPr>
            <a:r>
              <a:rPr lang="en-GB" sz="1800" b="1" dirty="0"/>
              <a:t>Somerset Care Group: Implementing online learning to 3,000 employees</a:t>
            </a:r>
          </a:p>
          <a:p>
            <a:pPr>
              <a:lnSpc>
                <a:spcPct val="100000"/>
              </a:lnSpc>
              <a:spcBef>
                <a:spcPts val="600"/>
              </a:spcBef>
              <a:spcAft>
                <a:spcPts val="600"/>
              </a:spcAft>
            </a:pPr>
            <a:r>
              <a:rPr lang="en-GB" sz="1400" u="sng" dirty="0">
                <a:solidFill>
                  <a:srgbClr val="0D72B8"/>
                </a:solidFill>
                <a:hlinkClick r:id="rId2">
                  <a:extLst>
                    <a:ext uri="{A12FA001-AC4F-418D-AE19-62706E023703}">
                      <ahyp:hlinkClr xmlns:ahyp="http://schemas.microsoft.com/office/drawing/2018/hyperlinkcolor" val="tx"/>
                    </a:ext>
                  </a:extLst>
                </a:hlinkClick>
              </a:rPr>
              <a:t>https://www.digitalcarehub.co.uk/success-story/somerset-care-implementing-online-learning-to-3000-employees/</a:t>
            </a:r>
            <a:r>
              <a:rPr lang="en-GB" sz="1400" u="sng" dirty="0">
                <a:solidFill>
                  <a:srgbClr val="0D72B8"/>
                </a:solidFill>
              </a:rPr>
              <a:t> </a:t>
            </a:r>
          </a:p>
          <a:p>
            <a:pPr marL="171450" indent="-171450">
              <a:lnSpc>
                <a:spcPct val="100000"/>
              </a:lnSpc>
              <a:spcBef>
                <a:spcPts val="600"/>
              </a:spcBef>
              <a:spcAft>
                <a:spcPts val="600"/>
              </a:spcAft>
              <a:buFont typeface="Arial" panose="020B0604020202020204" pitchFamily="34" charset="0"/>
              <a:buChar char="•"/>
            </a:pPr>
            <a:r>
              <a:rPr lang="en-GB" sz="1400" dirty="0"/>
              <a:t>Somerset Care have 3,000 employees spread over a large area</a:t>
            </a:r>
          </a:p>
          <a:p>
            <a:pPr marL="171450" indent="-171450">
              <a:lnSpc>
                <a:spcPct val="100000"/>
              </a:lnSpc>
              <a:spcBef>
                <a:spcPts val="600"/>
              </a:spcBef>
              <a:spcAft>
                <a:spcPts val="600"/>
              </a:spcAft>
              <a:buFont typeface="Arial" panose="020B0604020202020204" pitchFamily="34" charset="0"/>
              <a:buChar char="•"/>
            </a:pPr>
            <a:r>
              <a:rPr lang="en-GB" sz="1400" dirty="0"/>
              <a:t>The system allows them to offer online training, keep track of training records and monitor overdue training</a:t>
            </a:r>
          </a:p>
          <a:p>
            <a:pPr marL="171450" indent="-171450">
              <a:lnSpc>
                <a:spcPct val="100000"/>
              </a:lnSpc>
              <a:spcBef>
                <a:spcPts val="600"/>
              </a:spcBef>
              <a:spcAft>
                <a:spcPts val="600"/>
              </a:spcAft>
              <a:buFont typeface="Arial" panose="020B0604020202020204" pitchFamily="34" charset="0"/>
              <a:buChar char="•"/>
            </a:pPr>
            <a:r>
              <a:rPr lang="en-GB" sz="1400" dirty="0"/>
              <a:t>Also allows for appraisals and compliance monitoring.</a:t>
            </a:r>
          </a:p>
          <a:p>
            <a:pPr marL="171450" indent="-171450">
              <a:lnSpc>
                <a:spcPct val="100000"/>
              </a:lnSpc>
              <a:spcBef>
                <a:spcPts val="600"/>
              </a:spcBef>
              <a:spcAft>
                <a:spcPts val="600"/>
              </a:spcAft>
              <a:buFont typeface="Arial" panose="020B0604020202020204" pitchFamily="34" charset="0"/>
              <a:buChar char="•"/>
            </a:pPr>
            <a:endParaRPr lang="en-GB" sz="1400" dirty="0"/>
          </a:p>
          <a:p>
            <a:pPr>
              <a:lnSpc>
                <a:spcPct val="100000"/>
              </a:lnSpc>
              <a:spcBef>
                <a:spcPts val="600"/>
              </a:spcBef>
              <a:spcAft>
                <a:spcPts val="600"/>
              </a:spcAft>
            </a:pPr>
            <a:endParaRPr lang="en-GB" sz="1400" dirty="0"/>
          </a:p>
        </p:txBody>
      </p:sp>
      <p:sp>
        <p:nvSpPr>
          <p:cNvPr id="4" name="Text Placeholder 3">
            <a:extLst>
              <a:ext uri="{FF2B5EF4-FFF2-40B4-BE49-F238E27FC236}">
                <a16:creationId xmlns:a16="http://schemas.microsoft.com/office/drawing/2014/main" id="{DA28BD2A-4279-5C75-3984-D97BA160478A}"/>
              </a:ext>
            </a:extLst>
          </p:cNvPr>
          <p:cNvSpPr>
            <a:spLocks noGrp="1"/>
          </p:cNvSpPr>
          <p:nvPr>
            <p:ph type="body" sz="quarter" idx="12"/>
          </p:nvPr>
        </p:nvSpPr>
        <p:spPr>
          <a:xfrm>
            <a:off x="6456364" y="2363787"/>
            <a:ext cx="4500563" cy="2816225"/>
          </a:xfrm>
        </p:spPr>
        <p:txBody>
          <a:bodyPr/>
          <a:lstStyle/>
          <a:p>
            <a:pPr>
              <a:lnSpc>
                <a:spcPct val="100000"/>
              </a:lnSpc>
              <a:spcBef>
                <a:spcPts val="600"/>
              </a:spcBef>
              <a:spcAft>
                <a:spcPts val="600"/>
              </a:spcAft>
            </a:pPr>
            <a:r>
              <a:rPr lang="en-GB" sz="1800" b="1" dirty="0"/>
              <a:t>St Martins Care: Managing Staff Vacancies </a:t>
            </a:r>
          </a:p>
          <a:p>
            <a:pPr>
              <a:lnSpc>
                <a:spcPct val="100000"/>
              </a:lnSpc>
              <a:spcBef>
                <a:spcPts val="600"/>
              </a:spcBef>
              <a:spcAft>
                <a:spcPts val="600"/>
              </a:spcAft>
            </a:pPr>
            <a:r>
              <a:rPr lang="en-GB" sz="1400" u="sng" dirty="0">
                <a:solidFill>
                  <a:srgbClr val="0D72B8"/>
                </a:solidFill>
                <a:hlinkClick r:id="rId3">
                  <a:extLst>
                    <a:ext uri="{A12FA001-AC4F-418D-AE19-62706E023703}">
                      <ahyp:hlinkClr xmlns:ahyp="http://schemas.microsoft.com/office/drawing/2018/hyperlinkcolor" val="tx"/>
                    </a:ext>
                  </a:extLst>
                </a:hlinkClick>
              </a:rPr>
              <a:t>https://www.digitalcarehub.co.uk/success-story/st-martins-care-gaining-greater-visibility-over-staff-levels-decreases-costs/</a:t>
            </a:r>
            <a:endParaRPr lang="en-GB" sz="1400" u="sng" dirty="0">
              <a:solidFill>
                <a:srgbClr val="0D72B8"/>
              </a:solidFill>
            </a:endParaRPr>
          </a:p>
          <a:p>
            <a:pPr marL="285750" indent="-285750">
              <a:lnSpc>
                <a:spcPct val="100000"/>
              </a:lnSpc>
              <a:spcBef>
                <a:spcPts val="600"/>
              </a:spcBef>
              <a:spcAft>
                <a:spcPts val="600"/>
              </a:spcAft>
              <a:buFont typeface="Arial" panose="020B0604020202020204" pitchFamily="34" charset="0"/>
              <a:buChar char="•"/>
            </a:pPr>
            <a:r>
              <a:rPr lang="en-GB" sz="1400" dirty="0"/>
              <a:t>The system allows them to create rosters, time sheets and agency legers to better understand why staff are off and the costs associated with payroll</a:t>
            </a:r>
          </a:p>
          <a:p>
            <a:pPr marL="285750" indent="-285750">
              <a:lnSpc>
                <a:spcPct val="100000"/>
              </a:lnSpc>
              <a:spcBef>
                <a:spcPts val="600"/>
              </a:spcBef>
              <a:spcAft>
                <a:spcPts val="600"/>
              </a:spcAft>
              <a:buFont typeface="Arial" panose="020B0604020202020204" pitchFamily="34" charset="0"/>
              <a:buChar char="•"/>
            </a:pPr>
            <a:r>
              <a:rPr lang="en-GB" sz="1400" dirty="0"/>
              <a:t>“Quantitatively, we have a level of detail we’ve never had before; we can extract data from </a:t>
            </a:r>
            <a:r>
              <a:rPr lang="en-GB" sz="1400" dirty="0" err="1"/>
              <a:t>CoolCare</a:t>
            </a:r>
            <a:r>
              <a:rPr lang="en-GB" sz="1400" dirty="0"/>
              <a:t> and use it to reconcile what we’re paying to what we were expecting to pay, and we can now better plan our budgets. As a qualitative management tool, we are ensuring we have right people rostered at the right time, and HR actions are done well and efficiently.”</a:t>
            </a:r>
          </a:p>
        </p:txBody>
      </p:sp>
      <p:sp>
        <p:nvSpPr>
          <p:cNvPr id="6" name="TextBox 5">
            <a:extLst>
              <a:ext uri="{FF2B5EF4-FFF2-40B4-BE49-F238E27FC236}">
                <a16:creationId xmlns:a16="http://schemas.microsoft.com/office/drawing/2014/main" id="{08C71059-BB93-378F-D015-FF509E8D17F3}"/>
              </a:ext>
            </a:extLst>
          </p:cNvPr>
          <p:cNvSpPr txBox="1"/>
          <p:nvPr/>
        </p:nvSpPr>
        <p:spPr>
          <a:xfrm>
            <a:off x="742188" y="1523832"/>
            <a:ext cx="10707624" cy="584775"/>
          </a:xfrm>
          <a:prstGeom prst="rect">
            <a:avLst/>
          </a:prstGeom>
          <a:noFill/>
        </p:spPr>
        <p:txBody>
          <a:bodyPr wrap="square" lIns="91440" tIns="45720" rIns="91440" bIns="45720" anchor="t">
            <a:spAutoFit/>
          </a:bodyPr>
          <a:lstStyle/>
          <a:p>
            <a:pPr algn="ctr"/>
            <a:r>
              <a:rPr lang="en-GB" sz="1600" b="1" i="1" dirty="0"/>
              <a:t>“Staff understand their role and responsibilities. </a:t>
            </a:r>
            <a:br>
              <a:rPr lang="en-GB" sz="1600" b="1" i="1" dirty="0"/>
            </a:br>
            <a:r>
              <a:rPr lang="en-GB" sz="1600" b="1" i="1" dirty="0"/>
              <a:t>Managers can account for the actions, behaviours and performance of staff.”</a:t>
            </a:r>
          </a:p>
        </p:txBody>
      </p:sp>
    </p:spTree>
    <p:extLst>
      <p:ext uri="{BB962C8B-B14F-4D97-AF65-F5344CB8AC3E}">
        <p14:creationId xmlns:p14="http://schemas.microsoft.com/office/powerpoint/2010/main" val="3463166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95746ED-1324-65E2-4884-1468AB9CC237}"/>
              </a:ext>
              <a:ext uri="{C183D7F6-B498-43B3-948B-1728B52AA6E4}">
                <adec:decorative xmlns:adec="http://schemas.microsoft.com/office/drawing/2017/decorative" val="1"/>
              </a:ext>
            </a:extLst>
          </p:cNvPr>
          <p:cNvSpPr/>
          <p:nvPr/>
        </p:nvSpPr>
        <p:spPr>
          <a:xfrm>
            <a:off x="7443216" y="2496312"/>
            <a:ext cx="4453128" cy="1993392"/>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1">
            <a:extLst>
              <a:ext uri="{FF2B5EF4-FFF2-40B4-BE49-F238E27FC236}">
                <a16:creationId xmlns:a16="http://schemas.microsoft.com/office/drawing/2014/main" id="{1007BE8A-AE14-EA72-340E-ECCD3411AF84}"/>
              </a:ext>
            </a:extLst>
          </p:cNvPr>
          <p:cNvSpPr>
            <a:spLocks noGrp="1"/>
          </p:cNvSpPr>
          <p:nvPr>
            <p:ph type="title" idx="4294967295"/>
          </p:nvPr>
        </p:nvSpPr>
        <p:spPr>
          <a:xfrm>
            <a:off x="1977639" y="289741"/>
            <a:ext cx="5081187"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How technology supports with business management and risk</a:t>
            </a:r>
          </a:p>
        </p:txBody>
      </p:sp>
      <p:sp>
        <p:nvSpPr>
          <p:cNvPr id="3" name="Text Placeholder 2">
            <a:extLst>
              <a:ext uri="{FF2B5EF4-FFF2-40B4-BE49-F238E27FC236}">
                <a16:creationId xmlns:a16="http://schemas.microsoft.com/office/drawing/2014/main" id="{EE333ABF-DB96-4380-CE94-001152CE8BA7}"/>
              </a:ext>
            </a:extLst>
          </p:cNvPr>
          <p:cNvSpPr>
            <a:spLocks noGrp="1"/>
          </p:cNvSpPr>
          <p:nvPr>
            <p:ph type="body" sz="quarter" idx="11"/>
          </p:nvPr>
        </p:nvSpPr>
        <p:spPr>
          <a:xfrm>
            <a:off x="729105" y="2005793"/>
            <a:ext cx="10154671" cy="3864485"/>
          </a:xfrm>
        </p:spPr>
        <p:txBody>
          <a:bodyPr lIns="0" tIns="0" rIns="0" bIns="0" numCol="1" spcCol="720000" anchor="t"/>
          <a:lstStyle/>
          <a:p>
            <a:r>
              <a:rPr lang="en-GB" sz="1800" dirty="0"/>
              <a:t>CQC have </a:t>
            </a:r>
            <a:r>
              <a:rPr lang="en-GB" sz="1800" dirty="0">
                <a:solidFill>
                  <a:srgbClr val="0D72B8"/>
                </a:solidFill>
                <a:hlinkClick r:id="rId3">
                  <a:extLst>
                    <a:ext uri="{A12FA001-AC4F-418D-AE19-62706E023703}">
                      <ahyp:hlinkClr xmlns:ahyp="http://schemas.microsoft.com/office/drawing/2018/hyperlinkcolor" val="tx"/>
                    </a:ext>
                  </a:extLst>
                </a:hlinkClick>
              </a:rPr>
              <a:t>developed guidance</a:t>
            </a:r>
            <a:r>
              <a:rPr lang="en-GB" sz="1800" dirty="0">
                <a:solidFill>
                  <a:srgbClr val="0D72B8"/>
                </a:solidFill>
              </a:rPr>
              <a:t> </a:t>
            </a:r>
            <a:r>
              <a:rPr lang="en-GB" sz="1800" dirty="0"/>
              <a:t>on how to approach innovation in your service. This includes 6 overarching principles to consider: </a:t>
            </a:r>
          </a:p>
          <a:p>
            <a:pPr marL="1371600" lvl="2" indent="-457200">
              <a:buFont typeface="+mj-lt"/>
              <a:buAutoNum type="arabicPeriod"/>
            </a:pPr>
            <a:r>
              <a:rPr lang="en-GB" sz="1400" dirty="0"/>
              <a:t>Develop and deploy innovations with the people that will use them – </a:t>
            </a:r>
            <a:br>
              <a:rPr lang="en-GB" sz="1400" dirty="0"/>
            </a:br>
            <a:r>
              <a:rPr lang="en-GB" sz="1400" i="1" dirty="0"/>
              <a:t>Coproduction</a:t>
            </a:r>
          </a:p>
          <a:p>
            <a:pPr marL="1371600" lvl="2" indent="-457200">
              <a:buFont typeface="+mj-lt"/>
              <a:buAutoNum type="arabicPeriod"/>
            </a:pPr>
            <a:r>
              <a:rPr lang="en-GB" sz="1400" dirty="0"/>
              <a:t>Develop a culture where innovation can happen – </a:t>
            </a:r>
            <a:r>
              <a:rPr lang="en-GB" sz="1400" i="1" dirty="0"/>
              <a:t>talk about it</a:t>
            </a:r>
            <a:r>
              <a:rPr lang="en-GB" sz="1400" dirty="0"/>
              <a:t> </a:t>
            </a:r>
          </a:p>
          <a:p>
            <a:pPr marL="1371600" lvl="2" indent="-457200">
              <a:buFont typeface="+mj-lt"/>
              <a:buAutoNum type="arabicPeriod"/>
            </a:pPr>
            <a:r>
              <a:rPr lang="en-GB" sz="1400" dirty="0"/>
              <a:t>Support your people – </a:t>
            </a:r>
            <a:r>
              <a:rPr lang="en-GB" sz="1400" i="1" dirty="0"/>
              <a:t>train staff</a:t>
            </a:r>
          </a:p>
          <a:p>
            <a:pPr marL="1371600" lvl="2" indent="-457200">
              <a:buFont typeface="+mj-lt"/>
              <a:buAutoNum type="arabicPeriod"/>
            </a:pPr>
            <a:r>
              <a:rPr lang="en-GB" sz="1400" dirty="0"/>
              <a:t>Adopt the best ideas and share your learning – </a:t>
            </a:r>
            <a:r>
              <a:rPr lang="en-GB" sz="1400" i="1" dirty="0"/>
              <a:t>network (SIG)</a:t>
            </a:r>
          </a:p>
          <a:p>
            <a:pPr marL="1371600" lvl="2" indent="-457200">
              <a:buFont typeface="+mj-lt"/>
              <a:buAutoNum type="arabicPeriod"/>
            </a:pPr>
            <a:r>
              <a:rPr lang="en-GB" sz="1400" dirty="0"/>
              <a:t>Focus on outcomes and impact – </a:t>
            </a:r>
            <a:r>
              <a:rPr lang="en-GB" sz="1400" i="1" dirty="0"/>
              <a:t>What do you need?</a:t>
            </a:r>
          </a:p>
          <a:p>
            <a:pPr marL="1371600" lvl="2" indent="-457200">
              <a:buFont typeface="+mj-lt"/>
              <a:buAutoNum type="arabicPeriod"/>
            </a:pPr>
            <a:r>
              <a:rPr lang="en-GB" sz="1400" dirty="0"/>
              <a:t>Be flexible when managing change – </a:t>
            </a:r>
            <a:r>
              <a:rPr lang="en-GB" sz="1400" i="1" dirty="0"/>
              <a:t>involve the right stakeholders</a:t>
            </a:r>
          </a:p>
          <a:p>
            <a:r>
              <a:rPr lang="en-GB" sz="1800" dirty="0"/>
              <a:t>For examples on how this has been implemented well, the National Care Forum has </a:t>
            </a:r>
            <a:r>
              <a:rPr lang="en-GB" sz="1800" dirty="0">
                <a:solidFill>
                  <a:srgbClr val="0D72B8"/>
                </a:solidFill>
                <a:hlinkClick r:id="rId4">
                  <a:extLst>
                    <a:ext uri="{A12FA001-AC4F-418D-AE19-62706E023703}">
                      <ahyp:hlinkClr xmlns:ahyp="http://schemas.microsoft.com/office/drawing/2018/hyperlinkcolor" val="tx"/>
                    </a:ext>
                  </a:extLst>
                </a:hlinkClick>
              </a:rPr>
              <a:t>the Hubble Project</a:t>
            </a:r>
            <a:r>
              <a:rPr lang="en-GB" sz="1800" dirty="0">
                <a:solidFill>
                  <a:srgbClr val="0D72B8"/>
                </a:solidFill>
              </a:rPr>
              <a:t> </a:t>
            </a:r>
            <a:r>
              <a:rPr lang="en-GB" sz="1800" dirty="0"/>
              <a:t>which has been recommended by the CQC as best practice. A short video with an example from this project of how they used technology to manage risk and quality is on the next slide</a:t>
            </a:r>
          </a:p>
        </p:txBody>
      </p:sp>
      <p:sp>
        <p:nvSpPr>
          <p:cNvPr id="5" name="TextBox 4">
            <a:extLst>
              <a:ext uri="{FF2B5EF4-FFF2-40B4-BE49-F238E27FC236}">
                <a16:creationId xmlns:a16="http://schemas.microsoft.com/office/drawing/2014/main" id="{4F0C071D-6A79-08FA-A47D-72C29B40C97E}"/>
              </a:ext>
            </a:extLst>
          </p:cNvPr>
          <p:cNvSpPr txBox="1"/>
          <p:nvPr/>
        </p:nvSpPr>
        <p:spPr>
          <a:xfrm>
            <a:off x="391758" y="1393359"/>
            <a:ext cx="11404002" cy="584775"/>
          </a:xfrm>
          <a:prstGeom prst="rect">
            <a:avLst/>
          </a:prstGeom>
          <a:noFill/>
        </p:spPr>
        <p:txBody>
          <a:bodyPr wrap="square" lIns="91440" tIns="45720" rIns="91440" bIns="45720" anchor="t">
            <a:spAutoFit/>
          </a:bodyPr>
          <a:lstStyle/>
          <a:p>
            <a:pPr lvl="1" algn="ctr"/>
            <a:r>
              <a:rPr lang="en-GB" sz="1600" b="1" i="1"/>
              <a:t>“The systems to manage current and future performance and risks to the quality of the service take a proportionate approach to managing risk that allows new and innovative ideas to be tested within the service.”</a:t>
            </a:r>
          </a:p>
        </p:txBody>
      </p:sp>
      <p:pic>
        <p:nvPicPr>
          <p:cNvPr id="7" name="Picture 6" descr="A white house with blue roof">
            <a:extLst>
              <a:ext uri="{FF2B5EF4-FFF2-40B4-BE49-F238E27FC236}">
                <a16:creationId xmlns:a16="http://schemas.microsoft.com/office/drawing/2014/main" id="{ED1BCCF0-17BF-EF3D-B511-9FBFF8CCD2A6}"/>
              </a:ext>
            </a:extLst>
          </p:cNvPr>
          <p:cNvPicPr>
            <a:picLocks noChangeAspect="1"/>
          </p:cNvPicPr>
          <p:nvPr/>
        </p:nvPicPr>
        <p:blipFill>
          <a:blip r:embed="rId5"/>
          <a:stretch>
            <a:fillRect/>
          </a:stretch>
        </p:blipFill>
        <p:spPr>
          <a:xfrm>
            <a:off x="7522464" y="1995970"/>
            <a:ext cx="4273296" cy="2403730"/>
          </a:xfrm>
          <a:prstGeom prst="rect">
            <a:avLst/>
          </a:prstGeom>
        </p:spPr>
      </p:pic>
      <p:sp>
        <p:nvSpPr>
          <p:cNvPr id="9" name="TextBox 8">
            <a:extLst>
              <a:ext uri="{FF2B5EF4-FFF2-40B4-BE49-F238E27FC236}">
                <a16:creationId xmlns:a16="http://schemas.microsoft.com/office/drawing/2014/main" id="{08D0F353-2F53-5589-AEC1-3C5CCE644B23}"/>
              </a:ext>
            </a:extLst>
          </p:cNvPr>
          <p:cNvSpPr txBox="1"/>
          <p:nvPr/>
        </p:nvSpPr>
        <p:spPr>
          <a:xfrm>
            <a:off x="7795967" y="3938035"/>
            <a:ext cx="3921552" cy="461665"/>
          </a:xfrm>
          <a:prstGeom prst="rect">
            <a:avLst/>
          </a:prstGeom>
          <a:noFill/>
        </p:spPr>
        <p:txBody>
          <a:bodyPr wrap="square">
            <a:spAutoFit/>
          </a:bodyPr>
          <a:lstStyle/>
          <a:p>
            <a:r>
              <a:rPr lang="en-GB" sz="1200" b="1">
                <a:solidFill>
                  <a:schemeClr val="accent1"/>
                </a:solidFill>
                <a:hlinkClick r:id="rId6">
                  <a:extLst>
                    <a:ext uri="{A12FA001-AC4F-418D-AE19-62706E023703}">
                      <ahyp:hlinkClr xmlns:ahyp="http://schemas.microsoft.com/office/drawing/2018/hyperlinkcolor" val="tx"/>
                    </a:ext>
                  </a:extLst>
                </a:hlinkClick>
              </a:rPr>
              <a:t>https://www.digitalcarehub.co.uk/care-englands-smart-tool-a-free-tool-to-help-with-managing-your-care-service/</a:t>
            </a:r>
            <a:r>
              <a:rPr lang="en-GB" sz="1200" b="1">
                <a:solidFill>
                  <a:schemeClr val="accent1"/>
                </a:solidFill>
              </a:rPr>
              <a:t> </a:t>
            </a:r>
          </a:p>
        </p:txBody>
      </p:sp>
    </p:spTree>
    <p:extLst>
      <p:ext uri="{BB962C8B-B14F-4D97-AF65-F5344CB8AC3E}">
        <p14:creationId xmlns:p14="http://schemas.microsoft.com/office/powerpoint/2010/main" val="302644787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07BE8A-AE14-EA72-340E-ECCD3411AF84}"/>
              </a:ext>
            </a:extLst>
          </p:cNvPr>
          <p:cNvSpPr>
            <a:spLocks noGrp="1"/>
          </p:cNvSpPr>
          <p:nvPr>
            <p:ph type="title" idx="4294967295"/>
          </p:nvPr>
        </p:nvSpPr>
        <p:spPr>
          <a:xfrm>
            <a:off x="1992508" y="445189"/>
            <a:ext cx="9721851"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Technology supports data submission</a:t>
            </a:r>
          </a:p>
        </p:txBody>
      </p:sp>
      <p:sp>
        <p:nvSpPr>
          <p:cNvPr id="5" name="TextBox 4">
            <a:extLst>
              <a:ext uri="{FF2B5EF4-FFF2-40B4-BE49-F238E27FC236}">
                <a16:creationId xmlns:a16="http://schemas.microsoft.com/office/drawing/2014/main" id="{75058299-08DC-EB7E-2683-EEC52D9C1AA2}"/>
              </a:ext>
            </a:extLst>
          </p:cNvPr>
          <p:cNvSpPr txBox="1"/>
          <p:nvPr/>
        </p:nvSpPr>
        <p:spPr>
          <a:xfrm>
            <a:off x="256032" y="1449387"/>
            <a:ext cx="11247120" cy="369332"/>
          </a:xfrm>
          <a:prstGeom prst="rect">
            <a:avLst/>
          </a:prstGeom>
          <a:noFill/>
        </p:spPr>
        <p:txBody>
          <a:bodyPr wrap="square" lIns="91440" tIns="45720" rIns="91440" bIns="45720" anchor="t">
            <a:spAutoFit/>
          </a:bodyPr>
          <a:lstStyle/>
          <a:p>
            <a:pPr lvl="1" algn="ctr"/>
            <a:r>
              <a:rPr lang="en-GB" b="1" i="1">
                <a:ea typeface="+mn-lt"/>
                <a:cs typeface="+mn-lt"/>
              </a:rPr>
              <a:t>"Data or notifications are consistently submitted to external organisations as required."</a:t>
            </a:r>
            <a:endParaRPr lang="en-US" b="1" i="1"/>
          </a:p>
        </p:txBody>
      </p:sp>
      <p:sp>
        <p:nvSpPr>
          <p:cNvPr id="6" name="Text Placeholder 2">
            <a:extLst>
              <a:ext uri="{FF2B5EF4-FFF2-40B4-BE49-F238E27FC236}">
                <a16:creationId xmlns:a16="http://schemas.microsoft.com/office/drawing/2014/main" id="{4FD71044-C7E0-199C-5909-DB8BCD1E665F}"/>
              </a:ext>
            </a:extLst>
          </p:cNvPr>
          <p:cNvSpPr txBox="1">
            <a:spLocks/>
          </p:cNvSpPr>
          <p:nvPr/>
        </p:nvSpPr>
        <p:spPr>
          <a:xfrm>
            <a:off x="5563312" y="2359151"/>
            <a:ext cx="4933367" cy="3049461"/>
          </a:xfrm>
          <a:prstGeom prst="rect">
            <a:avLst/>
          </a:prstGeom>
        </p:spPr>
        <p:txBody>
          <a:bodyPr lIns="0" tIns="0" rIns="0" bIns="0" numCol="1" spcCol="720000"/>
          <a:lstStyle>
            <a:lvl1pPr marL="0" indent="0" algn="l" defTabSz="914400" rtl="0" eaLnBrk="1" latinLnBrk="0" hangingPunct="1">
              <a:lnSpc>
                <a:spcPts val="2160"/>
              </a:lnSpc>
              <a:spcBef>
                <a:spcPts val="1000"/>
              </a:spcBef>
              <a:buFont typeface="Arial" panose="020B0604020202020204" pitchFamily="34" charset="0"/>
              <a:buNone/>
              <a:defRPr sz="1300" kern="1200">
                <a:solidFill>
                  <a:schemeClr val="tx1"/>
                </a:solidFill>
                <a:latin typeface="+mn-lt"/>
                <a:ea typeface="+mn-ea"/>
                <a:cs typeface="+mn-cs"/>
              </a:defRPr>
            </a:lvl1pPr>
            <a:lvl2pPr marL="457200" indent="0" algn="l" defTabSz="914400" rtl="0" eaLnBrk="1" latinLnBrk="0" hangingPunct="1">
              <a:lnSpc>
                <a:spcPts val="2060"/>
              </a:lnSpc>
              <a:spcBef>
                <a:spcPts val="500"/>
              </a:spcBef>
              <a:buFont typeface="Arial" panose="020B0604020202020204" pitchFamily="34" charset="0"/>
              <a:buNone/>
              <a:defRPr sz="1300" kern="1200">
                <a:solidFill>
                  <a:schemeClr val="tx1"/>
                </a:solidFill>
                <a:latin typeface="+mn-lt"/>
                <a:ea typeface="+mn-ea"/>
                <a:cs typeface="+mn-cs"/>
              </a:defRPr>
            </a:lvl2pPr>
            <a:lvl3pPr marL="914400" indent="0" algn="l" defTabSz="914400" rtl="0" eaLnBrk="1" latinLnBrk="0" hangingPunct="1">
              <a:lnSpc>
                <a:spcPts val="2060"/>
              </a:lnSpc>
              <a:spcBef>
                <a:spcPts val="500"/>
              </a:spcBef>
              <a:buFont typeface="Arial" panose="020B0604020202020204" pitchFamily="34" charset="0"/>
              <a:buNone/>
              <a:defRPr sz="1300" kern="1200">
                <a:solidFill>
                  <a:schemeClr val="tx1"/>
                </a:solidFill>
                <a:latin typeface="+mn-lt"/>
                <a:ea typeface="+mn-ea"/>
                <a:cs typeface="+mn-cs"/>
              </a:defRPr>
            </a:lvl3pPr>
            <a:lvl4pPr marL="1371600" indent="0" algn="l" defTabSz="914400" rtl="0" eaLnBrk="1" latinLnBrk="0" hangingPunct="1">
              <a:lnSpc>
                <a:spcPts val="2060"/>
              </a:lnSpc>
              <a:spcBef>
                <a:spcPts val="500"/>
              </a:spcBef>
              <a:buFont typeface="Arial" panose="020B0604020202020204" pitchFamily="34" charset="0"/>
              <a:buNone/>
              <a:defRPr sz="1300" kern="1200">
                <a:solidFill>
                  <a:schemeClr val="tx1"/>
                </a:solidFill>
                <a:latin typeface="+mn-lt"/>
                <a:ea typeface="+mn-ea"/>
                <a:cs typeface="+mn-cs"/>
              </a:defRPr>
            </a:lvl4pPr>
            <a:lvl5pPr marL="1828800" indent="0" algn="l" defTabSz="914400" rtl="0" eaLnBrk="1" latinLnBrk="0" hangingPunct="1">
              <a:lnSpc>
                <a:spcPts val="2060"/>
              </a:lnSpc>
              <a:spcBef>
                <a:spcPts val="500"/>
              </a:spcBef>
              <a:buFont typeface="Arial" panose="020B0604020202020204" pitchFamily="34" charset="0"/>
              <a:buNone/>
              <a:defRPr sz="13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The future</a:t>
            </a:r>
          </a:p>
          <a:p>
            <a:pPr marL="171450" indent="-171450">
              <a:buFont typeface="Arial" panose="020B0604020202020204" pitchFamily="34" charset="0"/>
              <a:buChar char="•"/>
            </a:pPr>
            <a:r>
              <a:rPr lang="en-GB" sz="1600" dirty="0"/>
              <a:t>The minimum operational data standard and reporting data set: </a:t>
            </a:r>
            <a:r>
              <a:rPr lang="en-GB" sz="1600" dirty="0">
                <a:solidFill>
                  <a:srgbClr val="0D72B8"/>
                </a:solidFill>
                <a:hlinkClick r:id="rId2">
                  <a:extLst>
                    <a:ext uri="{A12FA001-AC4F-418D-AE19-62706E023703}">
                      <ahyp:hlinkClr xmlns:ahyp="http://schemas.microsoft.com/office/drawing/2018/hyperlinkcolor" val="tx"/>
                    </a:ext>
                  </a:extLst>
                </a:hlinkClick>
              </a:rPr>
              <a:t>https://beta.digitisingsocialcare.co.uk/data-standards-social-care</a:t>
            </a:r>
            <a:r>
              <a:rPr lang="en-GB" sz="1600" dirty="0">
                <a:solidFill>
                  <a:srgbClr val="0D72B8"/>
                </a:solidFill>
              </a:rPr>
              <a:t> </a:t>
            </a:r>
          </a:p>
          <a:p>
            <a:pPr marL="171450" indent="-171450">
              <a:buFont typeface="Arial" panose="020B0604020202020204" pitchFamily="34" charset="0"/>
              <a:buChar char="•"/>
            </a:pPr>
            <a:endParaRPr lang="en-GB" sz="1600" dirty="0"/>
          </a:p>
          <a:p>
            <a:r>
              <a:rPr lang="en-GB" sz="2000" b="1" dirty="0"/>
              <a:t>Digital Social Care Records</a:t>
            </a:r>
          </a:p>
          <a:p>
            <a:r>
              <a:rPr lang="en-GB" sz="1600" dirty="0"/>
              <a:t>Have reporting dashboards which are customisable and can support with data requirements. </a:t>
            </a:r>
          </a:p>
          <a:p>
            <a:r>
              <a:rPr lang="en-GB" sz="1600" dirty="0"/>
              <a:t>Assured suppliers will comply with MODS and RDS.</a:t>
            </a:r>
          </a:p>
          <a:p>
            <a:pPr marL="171450" indent="-171450">
              <a:buFont typeface="Arial" panose="020B0604020202020204" pitchFamily="34" charset="0"/>
              <a:buChar char="•"/>
            </a:pPr>
            <a:endParaRPr lang="en-GB" sz="1600" dirty="0"/>
          </a:p>
          <a:p>
            <a:pPr marL="171450" indent="-171450">
              <a:buFont typeface="Arial" panose="020B0604020202020204" pitchFamily="34" charset="0"/>
              <a:buChar char="•"/>
            </a:pPr>
            <a:endParaRPr lang="en-GB" sz="1600" dirty="0"/>
          </a:p>
          <a:p>
            <a:pPr marL="171450" indent="-171450">
              <a:buFont typeface="Arial" panose="020B0604020202020204" pitchFamily="34" charset="0"/>
              <a:buChar char="•"/>
            </a:pPr>
            <a:endParaRPr lang="en-GB" sz="1600" dirty="0"/>
          </a:p>
        </p:txBody>
      </p:sp>
      <p:pic>
        <p:nvPicPr>
          <p:cNvPr id="8" name="Picture 7">
            <a:extLst>
              <a:ext uri="{FF2B5EF4-FFF2-40B4-BE49-F238E27FC236}">
                <a16:creationId xmlns:a16="http://schemas.microsoft.com/office/drawing/2014/main" id="{2E950E07-F043-BB56-12C2-DFA0F450DD9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505148" y="2523910"/>
            <a:ext cx="3574171" cy="1965794"/>
          </a:xfrm>
          <a:prstGeom prst="rect">
            <a:avLst/>
          </a:prstGeom>
        </p:spPr>
      </p:pic>
    </p:spTree>
    <p:extLst>
      <p:ext uri="{BB962C8B-B14F-4D97-AF65-F5344CB8AC3E}">
        <p14:creationId xmlns:p14="http://schemas.microsoft.com/office/powerpoint/2010/main" val="309198726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07BE8A-AE14-EA72-340E-ECCD3411AF84}"/>
              </a:ext>
            </a:extLst>
          </p:cNvPr>
          <p:cNvSpPr>
            <a:spLocks noGrp="1"/>
          </p:cNvSpPr>
          <p:nvPr>
            <p:ph type="title" idx="4294967295"/>
          </p:nvPr>
        </p:nvSpPr>
        <p:spPr>
          <a:xfrm>
            <a:off x="2022091" y="308029"/>
            <a:ext cx="5506754"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Case study on how technology helps with data management</a:t>
            </a:r>
          </a:p>
        </p:txBody>
      </p:sp>
      <p:sp>
        <p:nvSpPr>
          <p:cNvPr id="3" name="Text Placeholder 2">
            <a:extLst>
              <a:ext uri="{FF2B5EF4-FFF2-40B4-BE49-F238E27FC236}">
                <a16:creationId xmlns:a16="http://schemas.microsoft.com/office/drawing/2014/main" id="{EE333ABF-DB96-4380-CE94-001152CE8BA7}"/>
              </a:ext>
            </a:extLst>
          </p:cNvPr>
          <p:cNvSpPr>
            <a:spLocks noGrp="1"/>
          </p:cNvSpPr>
          <p:nvPr>
            <p:ph type="body" sz="quarter" idx="11"/>
          </p:nvPr>
        </p:nvSpPr>
        <p:spPr/>
        <p:txBody>
          <a:bodyPr lIns="0" tIns="0" rIns="0" bIns="0" numCol="1" spcCol="720000" anchor="t"/>
          <a:lstStyle/>
          <a:p>
            <a:pPr algn="ctr"/>
            <a:r>
              <a:rPr lang="en-GB" sz="1600" b="1" i="1" dirty="0"/>
              <a:t>“There are robust arrangements for the availability, integrity and confidentiality of data, records and data management systems. Information is used effectively to monitor and improve the quality of care”</a:t>
            </a:r>
          </a:p>
          <a:p>
            <a:r>
              <a:rPr lang="en-GB" sz="2000" b="1" dirty="0"/>
              <a:t>Using a Managed Service Provider</a:t>
            </a:r>
          </a:p>
          <a:p>
            <a:pPr>
              <a:lnSpc>
                <a:spcPct val="100000"/>
              </a:lnSpc>
              <a:spcBef>
                <a:spcPts val="600"/>
              </a:spcBef>
              <a:spcAft>
                <a:spcPts val="600"/>
              </a:spcAft>
            </a:pPr>
            <a:r>
              <a:rPr lang="en-GB" sz="1600" dirty="0"/>
              <a:t>The benefits of outsourcing and the investment in IT:</a:t>
            </a:r>
          </a:p>
          <a:p>
            <a:pPr marL="171450" indent="-171450">
              <a:lnSpc>
                <a:spcPct val="100000"/>
              </a:lnSpc>
              <a:spcBef>
                <a:spcPts val="600"/>
              </a:spcBef>
              <a:spcAft>
                <a:spcPts val="600"/>
              </a:spcAft>
              <a:buFont typeface="Arial" panose="020B0604020202020204" pitchFamily="34" charset="0"/>
              <a:buChar char="•"/>
            </a:pPr>
            <a:r>
              <a:rPr lang="en-GB" sz="1600" dirty="0"/>
              <a:t>Standardised WiFi across all of the homes and offices with different WiFi SSIDs so that residents can access their own devices and technology.</a:t>
            </a:r>
          </a:p>
          <a:p>
            <a:pPr marL="171450" indent="-171450">
              <a:lnSpc>
                <a:spcPct val="100000"/>
              </a:lnSpc>
              <a:spcBef>
                <a:spcPts val="600"/>
              </a:spcBef>
              <a:spcAft>
                <a:spcPts val="600"/>
              </a:spcAft>
              <a:buFont typeface="Arial" panose="020B0604020202020204" pitchFamily="34" charset="0"/>
              <a:buChar char="•"/>
            </a:pPr>
            <a:r>
              <a:rPr lang="en-GB" sz="1600" dirty="0"/>
              <a:t>Standardised mobile handsets for staff with device management software that Swanton Care can manage remotely and control if needed.</a:t>
            </a:r>
          </a:p>
          <a:p>
            <a:pPr marL="171450" indent="-171450">
              <a:lnSpc>
                <a:spcPct val="100000"/>
              </a:lnSpc>
              <a:spcBef>
                <a:spcPts val="600"/>
              </a:spcBef>
              <a:spcAft>
                <a:spcPts val="600"/>
              </a:spcAft>
              <a:buFont typeface="Arial" panose="020B0604020202020204" pitchFamily="34" charset="0"/>
              <a:buChar char="•"/>
            </a:pPr>
            <a:r>
              <a:rPr lang="en-GB" sz="1600" dirty="0"/>
              <a:t>VOIP Phone system which allows telephone calls to be made over internet connections.</a:t>
            </a:r>
          </a:p>
          <a:p>
            <a:pPr marL="171450" indent="-171450">
              <a:lnSpc>
                <a:spcPct val="100000"/>
              </a:lnSpc>
              <a:spcBef>
                <a:spcPts val="600"/>
              </a:spcBef>
              <a:spcAft>
                <a:spcPts val="600"/>
              </a:spcAft>
              <a:buFont typeface="Arial" panose="020B0604020202020204" pitchFamily="34" charset="0"/>
              <a:buChar char="•"/>
            </a:pPr>
            <a:r>
              <a:rPr lang="en-GB" sz="1600" dirty="0"/>
              <a:t>Access to helpdesk support 7 days a week.</a:t>
            </a:r>
          </a:p>
          <a:p>
            <a:r>
              <a:rPr lang="en-GB" sz="2000" b="1" dirty="0"/>
              <a:t>Free Support from Better Security, Better Care</a:t>
            </a:r>
          </a:p>
          <a:p>
            <a:r>
              <a:rPr lang="en-GB" sz="1600" b="1" dirty="0">
                <a:solidFill>
                  <a:srgbClr val="0D72B8"/>
                </a:solidFill>
                <a:hlinkClick r:id="rId3">
                  <a:extLst>
                    <a:ext uri="{A12FA001-AC4F-418D-AE19-62706E023703}">
                      <ahyp:hlinkClr xmlns:ahyp="http://schemas.microsoft.com/office/drawing/2018/hyperlinkcolor" val="tx"/>
                    </a:ext>
                  </a:extLst>
                </a:hlinkClick>
              </a:rPr>
              <a:t>https://www.digitalcarehub.co.uk/data-security-protecting-my-information/better-security-better-care/</a:t>
            </a:r>
            <a:r>
              <a:rPr lang="en-GB" sz="1600" b="1" dirty="0">
                <a:solidFill>
                  <a:srgbClr val="0D72B8"/>
                </a:solidFill>
              </a:rPr>
              <a:t> </a:t>
            </a:r>
          </a:p>
          <a:p>
            <a:pPr marL="171450" indent="-171450">
              <a:buFont typeface="Arial" panose="020B0604020202020204" pitchFamily="34" charset="0"/>
              <a:buChar char="•"/>
            </a:pPr>
            <a:endParaRPr lang="en-GB" sz="1200" i="1" dirty="0"/>
          </a:p>
          <a:p>
            <a:endParaRPr lang="en-GB" sz="1200" dirty="0"/>
          </a:p>
        </p:txBody>
      </p:sp>
      <p:pic>
        <p:nvPicPr>
          <p:cNvPr id="5" name="Picture 4">
            <a:extLst>
              <a:ext uri="{FF2B5EF4-FFF2-40B4-BE49-F238E27FC236}">
                <a16:creationId xmlns:a16="http://schemas.microsoft.com/office/drawing/2014/main" id="{AB25FF15-C1DA-CE2D-0236-3905B606BC1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669913" y="4313826"/>
            <a:ext cx="2194560" cy="1097280"/>
          </a:xfrm>
          <a:prstGeom prst="rect">
            <a:avLst/>
          </a:prstGeom>
        </p:spPr>
      </p:pic>
    </p:spTree>
    <p:extLst>
      <p:ext uri="{BB962C8B-B14F-4D97-AF65-F5344CB8AC3E}">
        <p14:creationId xmlns:p14="http://schemas.microsoft.com/office/powerpoint/2010/main" val="397600959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07BE8A-AE14-EA72-340E-ECCD3411AF84}"/>
              </a:ext>
            </a:extLst>
          </p:cNvPr>
          <p:cNvSpPr>
            <a:spLocks noGrp="1"/>
          </p:cNvSpPr>
          <p:nvPr>
            <p:ph type="title" idx="4294967295"/>
          </p:nvPr>
        </p:nvSpPr>
        <p:spPr>
          <a:xfrm>
            <a:off x="1922805" y="253683"/>
            <a:ext cx="4802735"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600" b="1" i="0" u="none" strike="noStrike" kern="1200" cap="none" spc="0" normalizeH="0" baseline="0" noProof="0" dirty="0">
                <a:ln>
                  <a:noFill/>
                </a:ln>
                <a:solidFill>
                  <a:schemeClr val="tx1"/>
                </a:solidFill>
                <a:effectLst/>
                <a:uLnTx/>
                <a:uFillTx/>
                <a:latin typeface="+mj-lt"/>
                <a:ea typeface="+mn-ea"/>
                <a:cs typeface="+mn-cs"/>
              </a:rPr>
              <a:t>How technology can help with staff health and wellbeing</a:t>
            </a:r>
          </a:p>
        </p:txBody>
      </p:sp>
      <p:sp>
        <p:nvSpPr>
          <p:cNvPr id="3" name="Text Placeholder 2">
            <a:extLst>
              <a:ext uri="{FF2B5EF4-FFF2-40B4-BE49-F238E27FC236}">
                <a16:creationId xmlns:a16="http://schemas.microsoft.com/office/drawing/2014/main" id="{EE333ABF-DB96-4380-CE94-001152CE8BA7}"/>
              </a:ext>
            </a:extLst>
          </p:cNvPr>
          <p:cNvSpPr>
            <a:spLocks noGrp="1"/>
          </p:cNvSpPr>
          <p:nvPr>
            <p:ph type="body" sz="quarter" idx="11"/>
          </p:nvPr>
        </p:nvSpPr>
        <p:spPr>
          <a:xfrm>
            <a:off x="6456364" y="2020887"/>
            <a:ext cx="4500563" cy="2816225"/>
          </a:xfrm>
        </p:spPr>
        <p:txBody>
          <a:bodyPr/>
          <a:lstStyle/>
          <a:p>
            <a:pPr>
              <a:lnSpc>
                <a:spcPct val="100000"/>
              </a:lnSpc>
              <a:spcBef>
                <a:spcPts val="600"/>
              </a:spcBef>
              <a:spcAft>
                <a:spcPts val="600"/>
              </a:spcAft>
            </a:pPr>
            <a:r>
              <a:rPr lang="en-GB" sz="2000" b="1" dirty="0"/>
              <a:t>Sussex Grange: using an app to improve quantity and quality of staff feedback</a:t>
            </a:r>
          </a:p>
          <a:p>
            <a:pPr>
              <a:lnSpc>
                <a:spcPct val="100000"/>
              </a:lnSpc>
              <a:spcBef>
                <a:spcPts val="600"/>
              </a:spcBef>
              <a:spcAft>
                <a:spcPts val="600"/>
              </a:spcAft>
            </a:pPr>
            <a:r>
              <a:rPr lang="en-GB" sz="1600" u="sng" dirty="0">
                <a:solidFill>
                  <a:srgbClr val="0D72B8"/>
                </a:solidFill>
                <a:hlinkClick r:id="rId2">
                  <a:extLst>
                    <a:ext uri="{A12FA001-AC4F-418D-AE19-62706E023703}">
                      <ahyp:hlinkClr xmlns:ahyp="http://schemas.microsoft.com/office/drawing/2018/hyperlinkcolor" val="tx"/>
                    </a:ext>
                  </a:extLst>
                </a:hlinkClick>
              </a:rPr>
              <a:t>https://www.digitalcarehub.co.uk/data-security-protecting-my-information/better-security-better-care/</a:t>
            </a:r>
            <a:r>
              <a:rPr lang="en-GB" sz="1600" u="sng" dirty="0">
                <a:solidFill>
                  <a:srgbClr val="0D72B8"/>
                </a:solidFill>
              </a:rPr>
              <a:t> </a:t>
            </a:r>
          </a:p>
          <a:p>
            <a:pPr marL="171450" indent="-171450">
              <a:lnSpc>
                <a:spcPct val="100000"/>
              </a:lnSpc>
              <a:spcBef>
                <a:spcPts val="600"/>
              </a:spcBef>
              <a:spcAft>
                <a:spcPts val="600"/>
              </a:spcAft>
              <a:buFont typeface="Arial" panose="020B0604020202020204" pitchFamily="34" charset="0"/>
              <a:buChar char="•"/>
            </a:pPr>
            <a:r>
              <a:rPr lang="en-GB" sz="1600" dirty="0"/>
              <a:t>Instant feedback from staff – increases particularly information from night staff</a:t>
            </a:r>
          </a:p>
          <a:p>
            <a:pPr marL="171450" indent="-171450">
              <a:lnSpc>
                <a:spcPct val="100000"/>
              </a:lnSpc>
              <a:spcBef>
                <a:spcPts val="600"/>
              </a:spcBef>
              <a:spcAft>
                <a:spcPts val="600"/>
              </a:spcAft>
              <a:buFont typeface="Arial" panose="020B0604020202020204" pitchFamily="34" charset="0"/>
              <a:buChar char="•"/>
            </a:pPr>
            <a:r>
              <a:rPr lang="en-GB" sz="1600" dirty="0"/>
              <a:t>Allows more proactive conversations with the team which improves retention</a:t>
            </a:r>
          </a:p>
          <a:p>
            <a:pPr marL="171450" indent="-171450">
              <a:lnSpc>
                <a:spcPct val="100000"/>
              </a:lnSpc>
              <a:spcBef>
                <a:spcPts val="600"/>
              </a:spcBef>
              <a:spcAft>
                <a:spcPts val="600"/>
              </a:spcAft>
              <a:buFont typeface="Arial" panose="020B0604020202020204" pitchFamily="34" charset="0"/>
              <a:buChar char="•"/>
            </a:pPr>
            <a:r>
              <a:rPr lang="en-GB" sz="1600" dirty="0"/>
              <a:t>Able to run reports to understand staff wellbeing and concerns and demonstrate this to CQC. </a:t>
            </a:r>
          </a:p>
        </p:txBody>
      </p:sp>
      <p:pic>
        <p:nvPicPr>
          <p:cNvPr id="6" name="Picture Placeholder 5">
            <a:extLst>
              <a:ext uri="{FF2B5EF4-FFF2-40B4-BE49-F238E27FC236}">
                <a16:creationId xmlns:a16="http://schemas.microsoft.com/office/drawing/2014/main" id="{647E7ECE-31EF-758E-9E04-115624756892}"/>
              </a:ext>
              <a:ext uri="{C183D7F6-B498-43B3-948B-1728B52AA6E4}">
                <adec:decorative xmlns:adec="http://schemas.microsoft.com/office/drawing/2017/decorative" val="1"/>
              </a:ext>
            </a:extLst>
          </p:cNvPr>
          <p:cNvPicPr>
            <a:picLocks noGrp="1" noChangeAspect="1"/>
          </p:cNvPicPr>
          <p:nvPr>
            <p:ph type="pic" sz="quarter" idx="13"/>
          </p:nvPr>
        </p:nvPicPr>
        <p:blipFill>
          <a:blip r:embed="rId3"/>
          <a:srcRect t="31515" b="31515"/>
          <a:stretch>
            <a:fillRect/>
          </a:stretch>
        </p:blipFill>
        <p:spPr>
          <a:xfrm>
            <a:off x="1235075" y="2020888"/>
            <a:ext cx="4500563" cy="2816225"/>
          </a:xfrm>
        </p:spPr>
      </p:pic>
    </p:spTree>
    <p:extLst>
      <p:ext uri="{BB962C8B-B14F-4D97-AF65-F5344CB8AC3E}">
        <p14:creationId xmlns:p14="http://schemas.microsoft.com/office/powerpoint/2010/main" val="16900928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73FD8B4-B6C7-061C-BA4D-56DD5102C6D5}"/>
              </a:ext>
            </a:extLst>
          </p:cNvPr>
          <p:cNvSpPr>
            <a:spLocks noGrp="1"/>
          </p:cNvSpPr>
          <p:nvPr>
            <p:ph type="body" idx="1"/>
          </p:nvPr>
        </p:nvSpPr>
        <p:spPr/>
        <p:txBody>
          <a:bodyPr/>
          <a:lstStyle/>
          <a:p>
            <a:endParaRPr lang="en-GB"/>
          </a:p>
        </p:txBody>
      </p:sp>
      <p:pic>
        <p:nvPicPr>
          <p:cNvPr id="1026" name="Picture 2" descr="Not gone digital yet? What's stopping you? Visit www.digitisingsocialcare.co.uk">
            <a:hlinkClick r:id="rId2"/>
            <a:extLst>
              <a:ext uri="{FF2B5EF4-FFF2-40B4-BE49-F238E27FC236}">
                <a16:creationId xmlns:a16="http://schemas.microsoft.com/office/drawing/2014/main" id="{CA994E8D-22BA-97BA-4093-99D56C048E02}"/>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A8C06141-4C97-0C1B-B08B-124FCEB3507D}"/>
              </a:ext>
            </a:extLst>
          </p:cNvPr>
          <p:cNvSpPr txBox="1">
            <a:spLocks noGrp="1"/>
          </p:cNvSpPr>
          <p:nvPr>
            <p:ph type="title" idx="4294967295"/>
          </p:nvPr>
        </p:nvSpPr>
        <p:spPr>
          <a:xfrm>
            <a:off x="0" y="-646331"/>
            <a:ext cx="7046976"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D72B8"/>
                </a:solidFill>
                <a:effectLst/>
                <a:uLnTx/>
                <a:uFillTx/>
                <a:latin typeface="Arial" panose="020B0604020202020204" pitchFamily="34" charset="0"/>
                <a:ea typeface="+mn-ea"/>
                <a:cs typeface="Arial" panose="020B0604020202020204" pitchFamily="34" charset="0"/>
              </a:rPr>
              <a:t>Not gone digital yet? What’s stopping you?</a:t>
            </a:r>
          </a:p>
        </p:txBody>
      </p:sp>
    </p:spTree>
    <p:extLst>
      <p:ext uri="{BB962C8B-B14F-4D97-AF65-F5344CB8AC3E}">
        <p14:creationId xmlns:p14="http://schemas.microsoft.com/office/powerpoint/2010/main" val="427598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6B5FB6-BF7C-C911-DB6C-8FDCD2B4FC9D}"/>
              </a:ext>
            </a:extLst>
          </p:cNvPr>
          <p:cNvSpPr>
            <a:spLocks noGrp="1"/>
          </p:cNvSpPr>
          <p:nvPr>
            <p:ph type="title" idx="4294967295"/>
          </p:nvPr>
        </p:nvSpPr>
        <p:spPr>
          <a:xfrm>
            <a:off x="1991170" y="223521"/>
            <a:ext cx="5708592" cy="39134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schemeClr val="tx1"/>
                </a:solidFill>
                <a:effectLst/>
                <a:uLnTx/>
                <a:uFillTx/>
                <a:latin typeface="+mj-lt"/>
                <a:ea typeface="+mn-ea"/>
                <a:cs typeface="+mn-cs"/>
              </a:rPr>
              <a:t>Emerging technology in adult social care – how care providers are starting to use AI</a:t>
            </a:r>
          </a:p>
        </p:txBody>
      </p:sp>
      <p:sp>
        <p:nvSpPr>
          <p:cNvPr id="4" name="Rectangle: Rounded Corners 3">
            <a:extLst>
              <a:ext uri="{FF2B5EF4-FFF2-40B4-BE49-F238E27FC236}">
                <a16:creationId xmlns:a16="http://schemas.microsoft.com/office/drawing/2014/main" id="{0CEE86C5-712A-01D4-2BF5-0BCB424380B8}"/>
              </a:ext>
            </a:extLst>
          </p:cNvPr>
          <p:cNvSpPr/>
          <p:nvPr/>
        </p:nvSpPr>
        <p:spPr>
          <a:xfrm>
            <a:off x="955040" y="3233401"/>
            <a:ext cx="3017520" cy="2567959"/>
          </a:xfrm>
          <a:prstGeom prst="roundRect">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err="1">
                <a:latin typeface="Muli" panose="020B0604020202020204"/>
              </a:rPr>
              <a:t>ChatBots</a:t>
            </a:r>
            <a:endParaRPr lang="en-GB" sz="2400" b="1" dirty="0">
              <a:latin typeface="Muli" panose="020B0604020202020204"/>
            </a:endParaRPr>
          </a:p>
          <a:p>
            <a:pPr marL="285750" indent="-285750" algn="ctr">
              <a:buFont typeface="Arial" panose="020B0604020202020204" pitchFamily="34" charset="0"/>
              <a:buChar char="•"/>
            </a:pPr>
            <a:r>
              <a:rPr lang="en-GB" sz="2400" dirty="0">
                <a:latin typeface="Muli" panose="020B0604020202020204"/>
              </a:rPr>
              <a:t>To respond to enquiries</a:t>
            </a:r>
          </a:p>
          <a:p>
            <a:pPr marL="285750" indent="-285750" algn="ctr">
              <a:buFont typeface="Arial" panose="020B0604020202020204" pitchFamily="34" charset="0"/>
              <a:buChar char="•"/>
            </a:pPr>
            <a:r>
              <a:rPr lang="en-GB" sz="2400" dirty="0">
                <a:latin typeface="Muli" panose="020B0604020202020204"/>
              </a:rPr>
              <a:t>To support staff</a:t>
            </a:r>
          </a:p>
        </p:txBody>
      </p:sp>
      <p:sp>
        <p:nvSpPr>
          <p:cNvPr id="5" name="Rectangle: Rounded Corners 4">
            <a:extLst>
              <a:ext uri="{FF2B5EF4-FFF2-40B4-BE49-F238E27FC236}">
                <a16:creationId xmlns:a16="http://schemas.microsoft.com/office/drawing/2014/main" id="{30783BCA-9BC9-0319-82FD-83D0DED126C8}"/>
              </a:ext>
            </a:extLst>
          </p:cNvPr>
          <p:cNvSpPr/>
          <p:nvPr/>
        </p:nvSpPr>
        <p:spPr>
          <a:xfrm>
            <a:off x="7620000" y="3233401"/>
            <a:ext cx="3332480" cy="2567959"/>
          </a:xfrm>
          <a:prstGeom prst="roundRect">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latin typeface="Muli" panose="020B0604020202020204"/>
              </a:rPr>
              <a:t>Activities</a:t>
            </a:r>
          </a:p>
          <a:p>
            <a:pPr marL="285750" indent="-285750" algn="ctr">
              <a:buFont typeface="Arial" panose="020B0604020202020204" pitchFamily="34" charset="0"/>
              <a:buChar char="•"/>
            </a:pPr>
            <a:r>
              <a:rPr lang="en-GB" sz="2400" dirty="0">
                <a:latin typeface="Muli" panose="020B0604020202020204"/>
              </a:rPr>
              <a:t>Sharing AI with clients and residents</a:t>
            </a:r>
          </a:p>
          <a:p>
            <a:pPr marL="285750" indent="-285750" algn="ctr">
              <a:buFont typeface="Arial" panose="020B0604020202020204" pitchFamily="34" charset="0"/>
              <a:buChar char="•"/>
            </a:pPr>
            <a:r>
              <a:rPr lang="en-GB" sz="2400" dirty="0">
                <a:latin typeface="Muli" panose="020B0604020202020204"/>
              </a:rPr>
              <a:t>Developing photos and games</a:t>
            </a:r>
          </a:p>
        </p:txBody>
      </p:sp>
      <p:sp>
        <p:nvSpPr>
          <p:cNvPr id="6" name="Rectangle: Rounded Corners 5">
            <a:extLst>
              <a:ext uri="{FF2B5EF4-FFF2-40B4-BE49-F238E27FC236}">
                <a16:creationId xmlns:a16="http://schemas.microsoft.com/office/drawing/2014/main" id="{55ABDDD9-CB44-C2F7-64ED-788ADD378F31}"/>
              </a:ext>
            </a:extLst>
          </p:cNvPr>
          <p:cNvSpPr/>
          <p:nvPr/>
        </p:nvSpPr>
        <p:spPr>
          <a:xfrm>
            <a:off x="4185920" y="3233401"/>
            <a:ext cx="3210560" cy="2567959"/>
          </a:xfrm>
          <a:prstGeom prst="roundRect">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latin typeface="Muli" panose="020B0604020202020204"/>
              </a:rPr>
              <a:t>Efficiencies</a:t>
            </a:r>
          </a:p>
          <a:p>
            <a:pPr marL="285750" indent="-285750" algn="ctr">
              <a:buFont typeface="Arial" panose="020B0604020202020204" pitchFamily="34" charset="0"/>
              <a:buChar char="•"/>
            </a:pPr>
            <a:r>
              <a:rPr lang="en-GB" sz="2400" dirty="0">
                <a:latin typeface="Muli" panose="020B0604020202020204"/>
              </a:rPr>
              <a:t>To draft policies</a:t>
            </a:r>
          </a:p>
          <a:p>
            <a:pPr marL="285750" indent="-285750" algn="ctr">
              <a:buFont typeface="Arial" panose="020B0604020202020204" pitchFamily="34" charset="0"/>
              <a:buChar char="•"/>
            </a:pPr>
            <a:r>
              <a:rPr lang="en-GB" sz="2400" dirty="0">
                <a:latin typeface="Muli" panose="020B0604020202020204"/>
              </a:rPr>
              <a:t>To summarise meeting notes</a:t>
            </a:r>
          </a:p>
          <a:p>
            <a:pPr marL="285750" indent="-285750" algn="ctr">
              <a:buFont typeface="Arial" panose="020B0604020202020204" pitchFamily="34" charset="0"/>
              <a:buChar char="•"/>
            </a:pPr>
            <a:r>
              <a:rPr lang="en-GB" sz="2400" dirty="0">
                <a:latin typeface="Muli" panose="020B0604020202020204"/>
              </a:rPr>
              <a:t>To support with email responses</a:t>
            </a:r>
          </a:p>
        </p:txBody>
      </p:sp>
      <p:pic>
        <p:nvPicPr>
          <p:cNvPr id="8" name="Picture 7">
            <a:extLst>
              <a:ext uri="{FF2B5EF4-FFF2-40B4-BE49-F238E27FC236}">
                <a16:creationId xmlns:a16="http://schemas.microsoft.com/office/drawing/2014/main" id="{6EC591E7-912C-4173-C5B7-144ABA8872A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025844" y="1415256"/>
            <a:ext cx="2520792" cy="1680528"/>
          </a:xfrm>
          <a:prstGeom prst="round2DiagRect">
            <a:avLst>
              <a:gd name="adj1" fmla="val 16667"/>
              <a:gd name="adj2" fmla="val 0"/>
            </a:avLst>
          </a:prstGeom>
          <a:ln w="88900" cap="sq">
            <a:solidFill>
              <a:schemeClr val="bg2"/>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B941A852-3549-3C9B-9122-87E62F266BA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34772" y="1414584"/>
            <a:ext cx="2526760" cy="1681200"/>
          </a:xfrm>
          <a:prstGeom prst="round2DiagRect">
            <a:avLst>
              <a:gd name="adj1" fmla="val 16667"/>
              <a:gd name="adj2" fmla="val 0"/>
            </a:avLst>
          </a:prstGeom>
          <a:ln w="88900" cap="sq">
            <a:solidFill>
              <a:schemeClr val="bg2"/>
            </a:solidFill>
            <a:miter lim="800000"/>
          </a:ln>
          <a:effectLst>
            <a:outerShdw blurRad="254000" algn="tl" rotWithShape="0">
              <a:srgbClr val="000000">
                <a:alpha val="43000"/>
              </a:srgbClr>
            </a:outerShdw>
          </a:effectLst>
        </p:spPr>
      </p:pic>
      <p:pic>
        <p:nvPicPr>
          <p:cNvPr id="12" name="Picture 11">
            <a:extLst>
              <a:ext uri="{FF2B5EF4-FFF2-40B4-BE49-F238E27FC236}">
                <a16:creationId xmlns:a16="http://schemas.microsoft.com/office/drawing/2014/main" id="{F5AEC523-F89C-EF1F-5C40-53CFB1822F7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300492" y="1415454"/>
            <a:ext cx="2520000" cy="1680330"/>
          </a:xfrm>
          <a:prstGeom prst="round2DiagRect">
            <a:avLst>
              <a:gd name="adj1" fmla="val 16667"/>
              <a:gd name="adj2" fmla="val 0"/>
            </a:avLst>
          </a:prstGeom>
          <a:ln w="88900" cap="sq">
            <a:solidFill>
              <a:schemeClr val="bg2"/>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5850059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7567D16-CA3E-EAEB-F333-C1D21E999453}"/>
              </a:ext>
            </a:extLst>
          </p:cNvPr>
          <p:cNvSpPr>
            <a:spLocks noGrp="1"/>
          </p:cNvSpPr>
          <p:nvPr>
            <p:ph type="body" sz="quarter" idx="11"/>
          </p:nvPr>
        </p:nvSpPr>
        <p:spPr>
          <a:xfrm>
            <a:off x="833785" y="1719128"/>
            <a:ext cx="4790758" cy="3732213"/>
          </a:xfrm>
        </p:spPr>
        <p:txBody>
          <a:bodyPr/>
          <a:lstStyle/>
          <a:p>
            <a:pPr marL="285750" indent="-285750">
              <a:lnSpc>
                <a:spcPct val="100000"/>
              </a:lnSpc>
              <a:spcBef>
                <a:spcPts val="600"/>
              </a:spcBef>
              <a:spcAft>
                <a:spcPts val="600"/>
              </a:spcAft>
              <a:buFont typeface="Arial" panose="020B0604020202020204" pitchFamily="34" charset="0"/>
              <a:buChar char="•"/>
            </a:pPr>
            <a:r>
              <a:rPr lang="en-GB" sz="2000" dirty="0"/>
              <a:t>Institute of Ethics in AI, Oxford University, Casson Consulting and Digital Care Hub</a:t>
            </a:r>
          </a:p>
          <a:p>
            <a:pPr marL="285750" indent="-285750">
              <a:lnSpc>
                <a:spcPct val="100000"/>
              </a:lnSpc>
              <a:spcBef>
                <a:spcPts val="600"/>
              </a:spcBef>
              <a:spcAft>
                <a:spcPts val="600"/>
              </a:spcAft>
              <a:buFont typeface="Arial" panose="020B0604020202020204" pitchFamily="34" charset="0"/>
              <a:buChar char="•"/>
            </a:pPr>
            <a:r>
              <a:rPr lang="en-GB" sz="2000" dirty="0"/>
              <a:t>Have been working on the responsible use of AI in social care since February where we released a statement</a:t>
            </a:r>
          </a:p>
          <a:p>
            <a:pPr marL="285750" indent="-285750">
              <a:lnSpc>
                <a:spcPct val="100000"/>
              </a:lnSpc>
              <a:spcBef>
                <a:spcPts val="600"/>
              </a:spcBef>
              <a:spcAft>
                <a:spcPts val="600"/>
              </a:spcAft>
              <a:buFont typeface="Arial" panose="020B0604020202020204" pitchFamily="34" charset="0"/>
              <a:buChar char="•"/>
            </a:pPr>
            <a:r>
              <a:rPr lang="en-GB" sz="2000" dirty="0"/>
              <a:t>Working groups for people with lived experience, care providers, care workers, academics and technology companies</a:t>
            </a:r>
          </a:p>
          <a:p>
            <a:pPr marL="285750" indent="-285750">
              <a:lnSpc>
                <a:spcPct val="100000"/>
              </a:lnSpc>
              <a:spcBef>
                <a:spcPts val="600"/>
              </a:spcBef>
              <a:spcAft>
                <a:spcPts val="600"/>
              </a:spcAft>
              <a:buFont typeface="Arial" panose="020B0604020202020204" pitchFamily="34" charset="0"/>
              <a:buChar char="•"/>
            </a:pPr>
            <a:r>
              <a:rPr lang="en-GB" sz="2000" dirty="0"/>
              <a:t>Get involved!</a:t>
            </a:r>
          </a:p>
        </p:txBody>
      </p:sp>
      <p:pic>
        <p:nvPicPr>
          <p:cNvPr id="6" name="Content Placeholder 5">
            <a:extLst>
              <a:ext uri="{FF2B5EF4-FFF2-40B4-BE49-F238E27FC236}">
                <a16:creationId xmlns:a16="http://schemas.microsoft.com/office/drawing/2014/main" id="{B8B9BA57-E7FD-F47F-1244-C69A4B7DA18B}"/>
              </a:ext>
              <a:ext uri="{C183D7F6-B498-43B3-948B-1728B52AA6E4}">
                <adec:decorative xmlns:adec="http://schemas.microsoft.com/office/drawing/2017/decorative" val="1"/>
              </a:ext>
            </a:extLst>
          </p:cNvPr>
          <p:cNvPicPr>
            <a:picLocks noGrp="1" noChangeAspect="1"/>
          </p:cNvPicPr>
          <p:nvPr>
            <p:ph type="pic" sz="quarter" idx="13"/>
          </p:nvPr>
        </p:nvPicPr>
        <p:blipFill>
          <a:blip r:embed="rId2"/>
          <a:srcRect l="17771" r="17771"/>
          <a:stretch/>
        </p:blipFill>
        <p:spPr>
          <a:xfrm>
            <a:off x="6746557" y="2134393"/>
            <a:ext cx="4500562" cy="2816225"/>
          </a:xfrm>
          <a:prstGeom prst="round2DiagRect">
            <a:avLst>
              <a:gd name="adj1" fmla="val 16667"/>
              <a:gd name="adj2" fmla="val 0"/>
            </a:avLst>
          </a:prstGeom>
          <a:ln w="88900" cap="sq">
            <a:solidFill>
              <a:schemeClr val="bg2"/>
            </a:solidFill>
            <a:miter lim="800000"/>
          </a:ln>
          <a:effectLst>
            <a:outerShdw blurRad="254000" algn="tl" rotWithShape="0">
              <a:srgbClr val="000000">
                <a:alpha val="43000"/>
              </a:srgbClr>
            </a:outerShdw>
          </a:effectLst>
        </p:spPr>
      </p:pic>
      <p:sp>
        <p:nvSpPr>
          <p:cNvPr id="2" name="Title 1">
            <a:extLst>
              <a:ext uri="{FF2B5EF4-FFF2-40B4-BE49-F238E27FC236}">
                <a16:creationId xmlns:a16="http://schemas.microsoft.com/office/drawing/2014/main" id="{475BE909-C86E-255C-9DE2-7917DC79B014}"/>
              </a:ext>
            </a:extLst>
          </p:cNvPr>
          <p:cNvSpPr>
            <a:spLocks noGrp="1"/>
          </p:cNvSpPr>
          <p:nvPr>
            <p:ph type="title" idx="4294967295"/>
          </p:nvPr>
        </p:nvSpPr>
        <p:spPr>
          <a:xfrm>
            <a:off x="1703134" y="228558"/>
            <a:ext cx="6858001" cy="1325563"/>
          </a:xfrm>
          <a:prstGeom prst="rect">
            <a:avLst/>
          </a:prstGeom>
        </p:spPr>
        <p:txBody>
          <a:bodyPr/>
          <a:lstStyle/>
          <a:p>
            <a:r>
              <a:rPr lang="en-GB" dirty="0"/>
              <a:t>The Oxford project on the Responsible Use </a:t>
            </a:r>
            <a:br>
              <a:rPr lang="en-GB" dirty="0"/>
            </a:br>
            <a:r>
              <a:rPr lang="en-GB" dirty="0"/>
              <a:t>of Generative AI in Social Care</a:t>
            </a:r>
          </a:p>
        </p:txBody>
      </p:sp>
      <p:sp>
        <p:nvSpPr>
          <p:cNvPr id="8" name="TextBox 7">
            <a:extLst>
              <a:ext uri="{FF2B5EF4-FFF2-40B4-BE49-F238E27FC236}">
                <a16:creationId xmlns:a16="http://schemas.microsoft.com/office/drawing/2014/main" id="{A9DB3CD8-1AE6-ADA1-2070-02D63D3F5B55}"/>
              </a:ext>
            </a:extLst>
          </p:cNvPr>
          <p:cNvSpPr txBox="1"/>
          <p:nvPr/>
        </p:nvSpPr>
        <p:spPr>
          <a:xfrm>
            <a:off x="5803331" y="5128176"/>
            <a:ext cx="6101080" cy="646331"/>
          </a:xfrm>
          <a:prstGeom prst="rect">
            <a:avLst/>
          </a:prstGeom>
          <a:noFill/>
        </p:spPr>
        <p:txBody>
          <a:bodyPr wrap="square">
            <a:spAutoFit/>
          </a:bodyPr>
          <a:lstStyle/>
          <a:p>
            <a:r>
              <a:rPr lang="en-GB" b="1" dirty="0">
                <a:solidFill>
                  <a:srgbClr val="0D72B8"/>
                </a:solidFill>
                <a:hlinkClick r:id="rId3">
                  <a:extLst>
                    <a:ext uri="{A12FA001-AC4F-418D-AE19-62706E023703}">
                      <ahyp:hlinkClr xmlns:ahyp="http://schemas.microsoft.com/office/drawing/2018/hyperlinkcolor" val="tx"/>
                    </a:ext>
                  </a:extLst>
                </a:hlinkClick>
              </a:rPr>
              <a:t>https://www.digitalcarehub.co.uk/ai-and-robotics/oxford-project-the-responsible-use-of-generative-ai-in-social-care/</a:t>
            </a:r>
            <a:r>
              <a:rPr lang="en-GB" b="1" dirty="0">
                <a:solidFill>
                  <a:srgbClr val="0D72B8"/>
                </a:solidFill>
              </a:rPr>
              <a:t> </a:t>
            </a:r>
          </a:p>
        </p:txBody>
      </p:sp>
    </p:spTree>
    <p:extLst>
      <p:ext uri="{BB962C8B-B14F-4D97-AF65-F5344CB8AC3E}">
        <p14:creationId xmlns:p14="http://schemas.microsoft.com/office/powerpoint/2010/main" val="306665648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5B90815-9608-8ACE-1271-DB4033F5B729}"/>
              </a:ext>
              <a:ext uri="{C183D7F6-B498-43B3-948B-1728B52AA6E4}">
                <adec:decorative xmlns:adec="http://schemas.microsoft.com/office/drawing/2017/decorative" val="1"/>
              </a:ext>
            </a:extLst>
          </p:cNvPr>
          <p:cNvSpPr>
            <a:spLocks/>
          </p:cNvSpPr>
          <p:nvPr/>
        </p:nvSpPr>
        <p:spPr>
          <a:xfrm>
            <a:off x="0" y="0"/>
            <a:ext cx="0" cy="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200" b="0" i="0" u="none" strike="noStrike" kern="1200" cap="none" spc="0" normalizeH="0" baseline="0" noProof="0" dirty="0">
                <a:ln>
                  <a:noFill/>
                </a:ln>
                <a:solidFill>
                  <a:schemeClr val="bg2"/>
                </a:solidFill>
                <a:effectLst/>
                <a:uLnTx/>
                <a:uFillTx/>
                <a:latin typeface="+mj-lt"/>
                <a:ea typeface="+mj-ea"/>
                <a:cs typeface="+mj-cs"/>
              </a:rPr>
              <a:t> </a:t>
            </a:r>
          </a:p>
        </p:txBody>
      </p:sp>
      <p:sp>
        <p:nvSpPr>
          <p:cNvPr id="9" name="Content Placeholder 8">
            <a:extLst>
              <a:ext uri="{FF2B5EF4-FFF2-40B4-BE49-F238E27FC236}">
                <a16:creationId xmlns:a16="http://schemas.microsoft.com/office/drawing/2014/main" id="{C515A5BB-5759-10E8-75F5-2844840410CD}"/>
              </a:ext>
            </a:extLst>
          </p:cNvPr>
          <p:cNvSpPr>
            <a:spLocks noGrp="1"/>
          </p:cNvSpPr>
          <p:nvPr>
            <p:ph idx="1"/>
          </p:nvPr>
        </p:nvSpPr>
        <p:spPr/>
        <p:txBody>
          <a:bodyPr/>
          <a:lstStyle/>
          <a:p>
            <a:pPr marL="0" indent="0">
              <a:buNone/>
            </a:pPr>
            <a:r>
              <a:rPr lang="en-GB" dirty="0"/>
              <a:t> </a:t>
            </a:r>
          </a:p>
        </p:txBody>
      </p:sp>
      <p:sp>
        <p:nvSpPr>
          <p:cNvPr id="11" name="TextBox 10">
            <a:extLst>
              <a:ext uri="{FF2B5EF4-FFF2-40B4-BE49-F238E27FC236}">
                <a16:creationId xmlns:a16="http://schemas.microsoft.com/office/drawing/2014/main" id="{69500CD7-97D7-E18E-BEC9-3DC54686578D}"/>
              </a:ext>
            </a:extLst>
          </p:cNvPr>
          <p:cNvSpPr txBox="1"/>
          <p:nvPr/>
        </p:nvSpPr>
        <p:spPr>
          <a:xfrm>
            <a:off x="2959608" y="2329702"/>
            <a:ext cx="8680704" cy="2554545"/>
          </a:xfrm>
          <a:prstGeom prst="rect">
            <a:avLst/>
          </a:prstGeom>
          <a:noFill/>
        </p:spPr>
        <p:txBody>
          <a:bodyPr wrap="square">
            <a:spAutoFit/>
          </a:bodyPr>
          <a:lstStyle/>
          <a:p>
            <a:r>
              <a:rPr lang="en-GB" sz="2000" dirty="0">
                <a:solidFill>
                  <a:schemeClr val="bg1"/>
                </a:solidFill>
              </a:rPr>
              <a:t>Digital Care Hub Newsletter </a:t>
            </a:r>
            <a:br>
              <a:rPr lang="en-GB" sz="2000" dirty="0">
                <a:solidFill>
                  <a:schemeClr val="bg1"/>
                </a:solidFill>
              </a:rPr>
            </a:br>
            <a:r>
              <a:rPr lang="en-GB" sz="2000" dirty="0">
                <a:solidFill>
                  <a:srgbClr val="FFA500"/>
                </a:solidFill>
                <a:hlinkClick r:id="rId2">
                  <a:extLst>
                    <a:ext uri="{A12FA001-AC4F-418D-AE19-62706E023703}">
                      <ahyp:hlinkClr xmlns:ahyp="http://schemas.microsoft.com/office/drawing/2018/hyperlinkcolor" val="tx"/>
                    </a:ext>
                  </a:extLst>
                </a:hlinkClick>
              </a:rPr>
              <a:t>https://www.digitalcarehub.co.uk/newsletter-signup/</a:t>
            </a:r>
            <a:endParaRPr lang="en-GB" sz="2000" dirty="0"/>
          </a:p>
          <a:p>
            <a:endParaRPr lang="en-GB" sz="2000" dirty="0"/>
          </a:p>
          <a:p>
            <a:r>
              <a:rPr lang="en-GB" sz="2000" dirty="0">
                <a:solidFill>
                  <a:schemeClr val="bg1"/>
                </a:solidFill>
              </a:rPr>
              <a:t>Digital Care Hub Special Interest Group </a:t>
            </a:r>
            <a:br>
              <a:rPr lang="en-GB" sz="2000" dirty="0">
                <a:solidFill>
                  <a:schemeClr val="bg1"/>
                </a:solidFill>
              </a:rPr>
            </a:br>
            <a:r>
              <a:rPr lang="en-GB" sz="2000" dirty="0">
                <a:solidFill>
                  <a:schemeClr val="bg1"/>
                </a:solidFill>
              </a:rPr>
              <a:t>contact </a:t>
            </a:r>
            <a:r>
              <a:rPr lang="en-GB" sz="2000" dirty="0">
                <a:hlinkClick r:id="rId3"/>
              </a:rPr>
              <a:t>hello@digitalcarehub.co.uk</a:t>
            </a:r>
            <a:r>
              <a:rPr lang="en-GB" sz="2000" dirty="0"/>
              <a:t> </a:t>
            </a:r>
          </a:p>
          <a:p>
            <a:endParaRPr lang="en-GB" sz="2000" dirty="0"/>
          </a:p>
          <a:p>
            <a:r>
              <a:rPr lang="en-GB" sz="2000" b="1" dirty="0">
                <a:solidFill>
                  <a:schemeClr val="bg1"/>
                </a:solidFill>
              </a:rPr>
              <a:t>NEW – </a:t>
            </a:r>
            <a:r>
              <a:rPr lang="en-GB" sz="2000" dirty="0">
                <a:solidFill>
                  <a:schemeClr val="bg1"/>
                </a:solidFill>
              </a:rPr>
              <a:t>Social Care Caldicott Guardian Network </a:t>
            </a:r>
          </a:p>
          <a:p>
            <a:r>
              <a:rPr lang="en-GB" sz="2000" dirty="0">
                <a:solidFill>
                  <a:schemeClr val="bg1"/>
                </a:solidFill>
              </a:rPr>
              <a:t>contact </a:t>
            </a:r>
            <a:r>
              <a:rPr lang="en-GB" sz="2000" dirty="0">
                <a:hlinkClick r:id="rId3"/>
              </a:rPr>
              <a:t>hello@digitalcarehub.co.uk</a:t>
            </a:r>
            <a:r>
              <a:rPr lang="en-GB" sz="2000" dirty="0"/>
              <a:t> </a:t>
            </a:r>
            <a:endParaRPr lang="en-GB" sz="2000" b="1" dirty="0"/>
          </a:p>
        </p:txBody>
      </p:sp>
      <p:sp>
        <p:nvSpPr>
          <p:cNvPr id="4" name="Title 7">
            <a:extLst>
              <a:ext uri="{FF2B5EF4-FFF2-40B4-BE49-F238E27FC236}">
                <a16:creationId xmlns:a16="http://schemas.microsoft.com/office/drawing/2014/main" id="{F68291E0-360A-2A41-B03B-2720FD784B74}"/>
              </a:ext>
            </a:extLst>
          </p:cNvPr>
          <p:cNvSpPr txBox="1">
            <a:spLocks noGrp="1"/>
          </p:cNvSpPr>
          <p:nvPr>
            <p:ph type="title" idx="4294967295"/>
          </p:nvPr>
        </p:nvSpPr>
        <p:spPr>
          <a:xfrm>
            <a:off x="3227895" y="234827"/>
            <a:ext cx="6886280"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chemeClr val="bg1"/>
                </a:solidFill>
                <a:effectLst/>
                <a:uLnTx/>
                <a:uFillTx/>
                <a:latin typeface="+mj-lt"/>
                <a:ea typeface="+mn-ea"/>
                <a:cs typeface="+mn-cs"/>
              </a:rPr>
              <a:t>Get involved</a:t>
            </a:r>
          </a:p>
        </p:txBody>
      </p:sp>
    </p:spTree>
    <p:extLst>
      <p:ext uri="{BB962C8B-B14F-4D97-AF65-F5344CB8AC3E}">
        <p14:creationId xmlns:p14="http://schemas.microsoft.com/office/powerpoint/2010/main" val="3011684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9180EC3-F1E1-0AFF-D9AC-4432BE42F5CC}"/>
              </a:ext>
            </a:extLst>
          </p:cNvPr>
          <p:cNvSpPr txBox="1">
            <a:spLocks noGrp="1"/>
          </p:cNvSpPr>
          <p:nvPr>
            <p:ph type="title" idx="4294967295"/>
          </p:nvPr>
        </p:nvSpPr>
        <p:spPr>
          <a:xfrm>
            <a:off x="599190" y="1640368"/>
            <a:ext cx="4430011" cy="1362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defTabSz="914400" rtl="0" eaLnBrk="1" latinLnBrk="0" hangingPunct="1">
              <a:spcBef>
                <a:spcPct val="0"/>
              </a:spcBef>
              <a:buNone/>
              <a:defRPr sz="4000" b="1" kern="1200" cap="none"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7030A0"/>
                </a:solidFill>
                <a:effectLst/>
                <a:uLnTx/>
                <a:uFillTx/>
                <a:latin typeface="+mj-lt"/>
                <a:ea typeface="+mj-ea"/>
                <a:cs typeface="+mj-cs"/>
              </a:rPr>
              <a:t>Digitisation of Social Care</a:t>
            </a:r>
          </a:p>
        </p:txBody>
      </p:sp>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2257426" y="3486701"/>
            <a:ext cx="4571999" cy="1464155"/>
          </a:xfrm>
        </p:spPr>
        <p:txBody>
          <a:bodyPr>
            <a:noAutofit/>
          </a:bodyPr>
          <a:lstStyle/>
          <a:p>
            <a:r>
              <a:rPr lang="en-GB" sz="1800" b="1">
                <a:solidFill>
                  <a:schemeClr val="tx1"/>
                </a:solidFill>
              </a:rPr>
              <a:t>Clare Steward</a:t>
            </a:r>
          </a:p>
          <a:p>
            <a:r>
              <a:rPr lang="en-GB" sz="1800">
                <a:solidFill>
                  <a:schemeClr val="tx1"/>
                </a:solidFill>
              </a:rPr>
              <a:t>DiSC Programme Director</a:t>
            </a:r>
          </a:p>
          <a:p>
            <a:r>
              <a:rPr lang="en-GB" sz="1800" b="1">
                <a:solidFill>
                  <a:schemeClr val="accent1"/>
                </a:solidFill>
              </a:rPr>
              <a:t>Bedfordshire, Luton and Milton Keynes Integrated Care System</a:t>
            </a:r>
          </a:p>
        </p:txBody>
      </p:sp>
      <p:pic>
        <p:nvPicPr>
          <p:cNvPr id="2" name="Picture 1" descr="Clare Steward, Bedfordshire, Luton and Milton Keynes ICS&#10;">
            <a:extLst>
              <a:ext uri="{FF2B5EF4-FFF2-40B4-BE49-F238E27FC236}">
                <a16:creationId xmlns:a16="http://schemas.microsoft.com/office/drawing/2014/main" id="{0CE334DC-5D95-9FE6-A184-E00D3619B4AC}"/>
              </a:ext>
            </a:extLst>
          </p:cNvPr>
          <p:cNvPicPr>
            <a:picLocks noChangeAspect="1"/>
          </p:cNvPicPr>
          <p:nvPr/>
        </p:nvPicPr>
        <p:blipFill rotWithShape="1">
          <a:blip r:embed="rId3"/>
          <a:srcRect l="7897" r="29339"/>
          <a:stretch/>
        </p:blipFill>
        <p:spPr>
          <a:xfrm>
            <a:off x="702920" y="3254855"/>
            <a:ext cx="1529737" cy="1828800"/>
          </a:xfrm>
          <a:prstGeom prst="rect">
            <a:avLst/>
          </a:prstGeom>
        </p:spPr>
      </p:pic>
      <p:sp>
        <p:nvSpPr>
          <p:cNvPr id="5" name="Footer Placeholder 4">
            <a:extLst>
              <a:ext uri="{FF2B5EF4-FFF2-40B4-BE49-F238E27FC236}">
                <a16:creationId xmlns:a16="http://schemas.microsoft.com/office/drawing/2014/main" id="{0E7CAE4B-6839-FFA7-DD60-8544C0C27F5C}"/>
              </a:ext>
            </a:extLst>
          </p:cNvPr>
          <p:cNvSpPr>
            <a:spLocks noGrp="1"/>
          </p:cNvSpPr>
          <p:nvPr>
            <p:ph type="ftr" sz="quarter" idx="4294967295"/>
          </p:nvPr>
        </p:nvSpPr>
        <p:spPr>
          <a:xfrm>
            <a:off x="443020" y="6321713"/>
            <a:ext cx="7402513" cy="365125"/>
          </a:xfrm>
        </p:spPr>
        <p:txBody>
          <a:bodyPr anchor="ctr">
            <a:normAutofit/>
          </a:bodyPr>
          <a:lstStyle/>
          <a:p>
            <a:pPr algn="l">
              <a:spcAft>
                <a:spcPts val="600"/>
              </a:spcAft>
            </a:pPr>
            <a:r>
              <a:rPr lang="en-GB" b="1"/>
              <a:t>Bedfordshire, Luton and Milton Keynes Health and Care Partnership</a:t>
            </a:r>
            <a:endParaRPr lang="en-GB"/>
          </a:p>
        </p:txBody>
      </p:sp>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9</a:t>
            </a:fld>
            <a:endParaRPr lang="en-GB"/>
          </a:p>
        </p:txBody>
      </p:sp>
    </p:spTree>
    <p:extLst>
      <p:ext uri="{BB962C8B-B14F-4D97-AF65-F5344CB8AC3E}">
        <p14:creationId xmlns:p14="http://schemas.microsoft.com/office/powerpoint/2010/main" val="99369696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FE7893-86D5-9998-FCE8-2668334FBCCB}"/>
              </a:ext>
            </a:extLst>
          </p:cNvPr>
          <p:cNvSpPr>
            <a:spLocks noGrp="1"/>
          </p:cNvSpPr>
          <p:nvPr>
            <p:ph sz="half" idx="2"/>
          </p:nvPr>
        </p:nvSpPr>
        <p:spPr>
          <a:xfrm>
            <a:off x="3349951" y="2221907"/>
            <a:ext cx="7343972" cy="3889068"/>
          </a:xfrm>
        </p:spPr>
        <p:txBody>
          <a:bodyPr>
            <a:normAutofit fontScale="92500" lnSpcReduction="20000"/>
          </a:bodyPr>
          <a:lstStyle/>
          <a:p>
            <a:r>
              <a:rPr lang="en-GB" dirty="0">
                <a:hlinkClick r:id="rId3"/>
              </a:rPr>
              <a:t>Digital Care Hub</a:t>
            </a:r>
            <a:endParaRPr lang="en-GB" dirty="0"/>
          </a:p>
          <a:p>
            <a:pPr lvl="1"/>
            <a:r>
              <a:rPr lang="en-GB" dirty="0">
                <a:hlinkClick r:id="rId4"/>
              </a:rPr>
              <a:t>Funding</a:t>
            </a:r>
            <a:endParaRPr lang="en-GB" dirty="0"/>
          </a:p>
          <a:p>
            <a:pPr lvl="1"/>
            <a:r>
              <a:rPr lang="en-GB" dirty="0">
                <a:hlinkClick r:id="rId5"/>
              </a:rPr>
              <a:t>Better Security, Better Care</a:t>
            </a:r>
            <a:endParaRPr lang="en-GB" dirty="0"/>
          </a:p>
          <a:p>
            <a:pPr lvl="1"/>
            <a:r>
              <a:rPr lang="en-GB" dirty="0">
                <a:hlinkClick r:id="rId6"/>
              </a:rPr>
              <a:t>AI &amp; Robotics</a:t>
            </a:r>
            <a:endParaRPr lang="en-GB" dirty="0"/>
          </a:p>
          <a:p>
            <a:r>
              <a:rPr lang="en-GB" dirty="0">
                <a:hlinkClick r:id="rId7"/>
              </a:rPr>
              <a:t>NHS England’s Digitising Social Care</a:t>
            </a:r>
            <a:endParaRPr lang="en-GB" dirty="0"/>
          </a:p>
          <a:p>
            <a:pPr lvl="1"/>
            <a:r>
              <a:rPr lang="en-GB" dirty="0">
                <a:hlinkClick r:id="rId8"/>
              </a:rPr>
              <a:t>Assured Solution List</a:t>
            </a:r>
            <a:endParaRPr lang="en-GB" dirty="0"/>
          </a:p>
          <a:p>
            <a:pPr lvl="1"/>
            <a:r>
              <a:rPr lang="en-GB" dirty="0">
                <a:hlinkClick r:id="rId9"/>
              </a:rPr>
              <a:t>Data Standards</a:t>
            </a:r>
            <a:endParaRPr lang="en-GB" dirty="0"/>
          </a:p>
          <a:p>
            <a:pPr lvl="1"/>
            <a:r>
              <a:rPr lang="en-GB" dirty="0">
                <a:hlinkClick r:id="rId10"/>
              </a:rPr>
              <a:t>Digital Skills Framework</a:t>
            </a:r>
          </a:p>
          <a:p>
            <a:r>
              <a:rPr lang="en-GB" dirty="0"/>
              <a:t>CQC </a:t>
            </a:r>
          </a:p>
          <a:p>
            <a:pPr lvl="1"/>
            <a:r>
              <a:rPr lang="en-GB" dirty="0">
                <a:hlinkClick r:id="rId11"/>
              </a:rPr>
              <a:t>Digital Record Keeping</a:t>
            </a:r>
            <a:endParaRPr lang="en-GB" dirty="0"/>
          </a:p>
          <a:p>
            <a:r>
              <a:rPr lang="en-GB" dirty="0">
                <a:hlinkClick r:id="rId12"/>
              </a:rPr>
              <a:t>Care Tech Guide</a:t>
            </a:r>
            <a:endParaRPr lang="en-GB" dirty="0"/>
          </a:p>
        </p:txBody>
      </p:sp>
      <p:sp>
        <p:nvSpPr>
          <p:cNvPr id="8" name="Title 7">
            <a:extLst>
              <a:ext uri="{FF2B5EF4-FFF2-40B4-BE49-F238E27FC236}">
                <a16:creationId xmlns:a16="http://schemas.microsoft.com/office/drawing/2014/main" id="{52F591C4-F2E8-2113-1B44-BC2305C2174A}"/>
              </a:ext>
            </a:extLst>
          </p:cNvPr>
          <p:cNvSpPr txBox="1">
            <a:spLocks noGrp="1"/>
          </p:cNvSpPr>
          <p:nvPr>
            <p:ph type="title" idx="4294967295"/>
          </p:nvPr>
        </p:nvSpPr>
        <p:spPr>
          <a:xfrm>
            <a:off x="3227895" y="234827"/>
            <a:ext cx="6886280"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chemeClr val="bg1"/>
                </a:solidFill>
                <a:effectLst/>
                <a:uLnTx/>
                <a:uFillTx/>
                <a:latin typeface="+mj-lt"/>
                <a:ea typeface="+mn-ea"/>
                <a:cs typeface="+mn-cs"/>
              </a:rPr>
              <a:t>Information and Resources</a:t>
            </a:r>
          </a:p>
        </p:txBody>
      </p:sp>
    </p:spTree>
    <p:extLst>
      <p:ext uri="{BB962C8B-B14F-4D97-AF65-F5344CB8AC3E}">
        <p14:creationId xmlns:p14="http://schemas.microsoft.com/office/powerpoint/2010/main" val="37799757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46EB0C-FD74-97F7-9406-8D46F19B0E3B}"/>
              </a:ext>
            </a:extLst>
          </p:cNvPr>
          <p:cNvSpPr>
            <a:spLocks noGrp="1"/>
          </p:cNvSpPr>
          <p:nvPr>
            <p:ph type="title" idx="4294967295"/>
          </p:nvPr>
        </p:nvSpPr>
        <p:spPr>
          <a:xfrm>
            <a:off x="6496655" y="1253331"/>
            <a:ext cx="4216659" cy="435133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800" b="1" i="0" u="none" strike="noStrike" kern="1200" cap="none" spc="0" normalizeH="0" baseline="0" noProof="0" dirty="0">
                <a:ln>
                  <a:noFill/>
                </a:ln>
                <a:solidFill>
                  <a:schemeClr val="tx2"/>
                </a:solidFill>
                <a:effectLst/>
                <a:uLnTx/>
                <a:uFillTx/>
                <a:latin typeface="+mn-lt"/>
                <a:ea typeface="+mn-ea"/>
                <a:cs typeface="+mn-cs"/>
              </a:rPr>
              <a:t>Thank you, any questions? </a:t>
            </a:r>
          </a:p>
        </p:txBody>
      </p:sp>
      <p:sp>
        <p:nvSpPr>
          <p:cNvPr id="4" name="Text Placeholder 3">
            <a:extLst>
              <a:ext uri="{FF2B5EF4-FFF2-40B4-BE49-F238E27FC236}">
                <a16:creationId xmlns:a16="http://schemas.microsoft.com/office/drawing/2014/main" id="{04545885-24AB-33EE-55C1-CC6585C8DE25}"/>
              </a:ext>
            </a:extLst>
          </p:cNvPr>
          <p:cNvSpPr>
            <a:spLocks noGrp="1"/>
          </p:cNvSpPr>
          <p:nvPr>
            <p:ph sz="half" idx="4294967295"/>
          </p:nvPr>
        </p:nvSpPr>
        <p:spPr>
          <a:xfrm>
            <a:off x="6565640" y="3091656"/>
            <a:ext cx="5181600" cy="4351338"/>
          </a:xfrm>
        </p:spPr>
        <p:txBody>
          <a:bodyPr/>
          <a:lstStyle/>
          <a:p>
            <a:pPr marL="0" indent="0">
              <a:lnSpc>
                <a:spcPct val="100000"/>
              </a:lnSpc>
              <a:buNone/>
            </a:pPr>
            <a:r>
              <a:rPr lang="en-GB" sz="2400">
                <a:solidFill>
                  <a:schemeClr val="tx2"/>
                </a:solidFill>
              </a:rPr>
              <a:t>Digital Care Hub</a:t>
            </a:r>
            <a:endParaRPr lang="en-GB" sz="2400">
              <a:solidFill>
                <a:schemeClr val="tx2"/>
              </a:solidFill>
              <a:hlinkClick r:id="rId2">
                <a:extLst>
                  <a:ext uri="{A12FA001-AC4F-418D-AE19-62706E023703}">
                    <ahyp:hlinkClr xmlns:ahyp="http://schemas.microsoft.com/office/drawing/2018/hyperlinkcolor" val="tx"/>
                  </a:ext>
                </a:extLst>
              </a:hlinkClick>
            </a:endParaRPr>
          </a:p>
          <a:p>
            <a:pPr marL="0" indent="0">
              <a:lnSpc>
                <a:spcPct val="100000"/>
              </a:lnSpc>
              <a:buNone/>
            </a:pPr>
            <a:r>
              <a:rPr lang="en-GB" sz="2400">
                <a:solidFill>
                  <a:schemeClr val="tx2"/>
                </a:solidFill>
                <a:hlinkClick r:id="rId3"/>
              </a:rPr>
              <a:t>hello@digitalcarehub.co.uk</a:t>
            </a:r>
            <a:r>
              <a:rPr lang="en-GB" sz="2400">
                <a:solidFill>
                  <a:schemeClr val="tx2"/>
                </a:solidFill>
              </a:rPr>
              <a:t> </a:t>
            </a:r>
          </a:p>
          <a:p>
            <a:pPr marL="0" indent="0">
              <a:lnSpc>
                <a:spcPct val="100000"/>
              </a:lnSpc>
              <a:buNone/>
            </a:pPr>
            <a:r>
              <a:rPr lang="en-GB" sz="2400">
                <a:solidFill>
                  <a:schemeClr val="tx2"/>
                </a:solidFill>
                <a:hlinkClick r:id="rId4"/>
              </a:rPr>
              <a:t>@DigitalCareHub</a:t>
            </a:r>
            <a:endParaRPr lang="en-GB" sz="2400">
              <a:solidFill>
                <a:schemeClr val="tx2"/>
              </a:solidFill>
            </a:endParaRPr>
          </a:p>
          <a:p>
            <a:pPr marL="0" indent="0">
              <a:lnSpc>
                <a:spcPct val="100000"/>
              </a:lnSpc>
              <a:buNone/>
            </a:pPr>
            <a:r>
              <a:rPr lang="en-GB" sz="2400">
                <a:solidFill>
                  <a:schemeClr val="tx2"/>
                </a:solidFill>
                <a:hlinkClick r:id="rId5"/>
              </a:rPr>
              <a:t>LinkedIn</a:t>
            </a:r>
            <a:r>
              <a:rPr lang="en-GB" sz="2400">
                <a:solidFill>
                  <a:schemeClr val="tx2"/>
                </a:solidFill>
              </a:rPr>
              <a:t> </a:t>
            </a:r>
          </a:p>
          <a:p>
            <a:pPr marL="0" indent="0">
              <a:lnSpc>
                <a:spcPct val="100000"/>
              </a:lnSpc>
              <a:buNone/>
            </a:pPr>
            <a:r>
              <a:rPr lang="en-GB" sz="2400">
                <a:solidFill>
                  <a:schemeClr val="tx2"/>
                </a:solidFill>
              </a:rPr>
              <a:t>0808 196 4848</a:t>
            </a:r>
          </a:p>
        </p:txBody>
      </p:sp>
      <p:pic>
        <p:nvPicPr>
          <p:cNvPr id="11" name="Picture Placeholder 10">
            <a:extLst>
              <a:ext uri="{FF2B5EF4-FFF2-40B4-BE49-F238E27FC236}">
                <a16:creationId xmlns:a16="http://schemas.microsoft.com/office/drawing/2014/main" id="{6DFAFEB2-476F-96A3-FEA7-99CB8A771965}"/>
              </a:ext>
              <a:ext uri="{C183D7F6-B498-43B3-948B-1728B52AA6E4}">
                <adec:decorative xmlns:adec="http://schemas.microsoft.com/office/drawing/2017/decorative" val="1"/>
              </a:ext>
            </a:extLst>
          </p:cNvPr>
          <p:cNvPicPr>
            <a:picLocks noGrp="1" noChangeAspect="1"/>
          </p:cNvPicPr>
          <p:nvPr>
            <p:ph type="pic" sz="quarter" idx="4294967295"/>
          </p:nvPr>
        </p:nvPicPr>
        <p:blipFill>
          <a:blip r:embed="rId6"/>
          <a:srcRect t="16670" b="16670"/>
          <a:stretch/>
        </p:blipFill>
        <p:spPr>
          <a:xfrm>
            <a:off x="3035560" y="838200"/>
            <a:ext cx="2590800" cy="2590800"/>
          </a:xfrm>
          <a:prstGeom prst="round2DiagRect">
            <a:avLst>
              <a:gd name="adj1" fmla="val 16667"/>
              <a:gd name="adj2" fmla="val 0"/>
            </a:avLst>
          </a:prstGeom>
          <a:ln w="88900" cap="sq">
            <a:solidFill>
              <a:schemeClr val="tx2"/>
            </a:solidFill>
            <a:miter lim="800000"/>
          </a:ln>
          <a:effectLst>
            <a:outerShdw blurRad="254000" algn="tl" rotWithShape="0">
              <a:srgbClr val="000000">
                <a:alpha val="43000"/>
              </a:srgbClr>
            </a:outerShdw>
          </a:effectLst>
        </p:spPr>
      </p:pic>
      <p:pic>
        <p:nvPicPr>
          <p:cNvPr id="6" name="Picture Placeholder 10">
            <a:extLst>
              <a:ext uri="{FF2B5EF4-FFF2-40B4-BE49-F238E27FC236}">
                <a16:creationId xmlns:a16="http://schemas.microsoft.com/office/drawing/2014/main" id="{5468FCEC-8B3C-BF03-C3C2-B767DDE9F8E6}"/>
              </a:ext>
              <a:ext uri="{C183D7F6-B498-43B3-948B-1728B52AA6E4}">
                <adec:decorative xmlns:adec="http://schemas.microsoft.com/office/drawing/2017/decorative" val="1"/>
              </a:ext>
            </a:extLst>
          </p:cNvPr>
          <p:cNvPicPr>
            <a:picLocks noChangeAspect="1"/>
          </p:cNvPicPr>
          <p:nvPr/>
        </p:nvPicPr>
        <p:blipFill>
          <a:blip r:embed="rId7"/>
          <a:srcRect t="16670" b="16670"/>
          <a:stretch/>
        </p:blipFill>
        <p:spPr>
          <a:xfrm>
            <a:off x="2947525" y="3767251"/>
            <a:ext cx="2590800" cy="2590800"/>
          </a:xfrm>
          <a:prstGeom prst="round2DiagRect">
            <a:avLst>
              <a:gd name="adj1" fmla="val 16667"/>
              <a:gd name="adj2" fmla="val 0"/>
            </a:avLst>
          </a:prstGeom>
          <a:ln w="88900" cap="sq">
            <a:solidFill>
              <a:schemeClr val="tx2"/>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89129084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AAD8F-6D67-4862-883B-F843091FE62F}"/>
              </a:ext>
            </a:extLst>
          </p:cNvPr>
          <p:cNvSpPr>
            <a:spLocks noGrp="1"/>
          </p:cNvSpPr>
          <p:nvPr>
            <p:ph type="title"/>
          </p:nvPr>
        </p:nvSpPr>
        <p:spPr>
          <a:xfrm>
            <a:off x="599190" y="1051570"/>
            <a:ext cx="7430385" cy="1362075"/>
          </a:xfrm>
        </p:spPr>
        <p:txBody>
          <a:bodyPr>
            <a:noAutofit/>
          </a:bodyPr>
          <a:lstStyle/>
          <a:p>
            <a:r>
              <a:rPr lang="en-GB" b="1">
                <a:solidFill>
                  <a:srgbClr val="7030A0"/>
                </a:solidFill>
              </a:rPr>
              <a:t>Lunch and marketplace </a:t>
            </a:r>
          </a:p>
        </p:txBody>
      </p:sp>
      <p:sp>
        <p:nvSpPr>
          <p:cNvPr id="5" name="Text Placeholder 2">
            <a:extLst>
              <a:ext uri="{FF2B5EF4-FFF2-40B4-BE49-F238E27FC236}">
                <a16:creationId xmlns:a16="http://schemas.microsoft.com/office/drawing/2014/main" id="{A72794C7-A2D5-21E1-53D5-717792EDEA6F}"/>
              </a:ext>
            </a:extLst>
          </p:cNvPr>
          <p:cNvSpPr txBox="1">
            <a:spLocks/>
          </p:cNvSpPr>
          <p:nvPr/>
        </p:nvSpPr>
        <p:spPr>
          <a:xfrm>
            <a:off x="599190" y="2702405"/>
            <a:ext cx="6277471" cy="888950"/>
          </a:xfrm>
          <a:prstGeom prst="rect">
            <a:avLst/>
          </a:prstGeom>
          <a:solidFill>
            <a:schemeClr val="tx2"/>
          </a:solidFill>
          <a:ln>
            <a:noFill/>
          </a:ln>
        </p:spPr>
        <p:txBody>
          <a:bodyPr vert="horz" lIns="91440" tIns="45720" rIns="91440" bIns="45720" rtlCol="0" anchor="t" anchorCtr="0">
            <a:normAutofit/>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4400" b="1">
                <a:solidFill>
                  <a:schemeClr val="bg1"/>
                </a:solidFill>
              </a:rPr>
              <a:t>#BLMKdigitalcare2024</a:t>
            </a:r>
          </a:p>
        </p:txBody>
      </p:sp>
      <p:sp>
        <p:nvSpPr>
          <p:cNvPr id="4" name="Text Placeholder 2">
            <a:extLst>
              <a:ext uri="{FF2B5EF4-FFF2-40B4-BE49-F238E27FC236}">
                <a16:creationId xmlns:a16="http://schemas.microsoft.com/office/drawing/2014/main" id="{EB813AD3-073F-5BBF-1FE2-8231ED65BC6E}"/>
              </a:ext>
            </a:extLst>
          </p:cNvPr>
          <p:cNvSpPr txBox="1">
            <a:spLocks/>
          </p:cNvSpPr>
          <p:nvPr/>
        </p:nvSpPr>
        <p:spPr>
          <a:xfrm>
            <a:off x="599189" y="3880115"/>
            <a:ext cx="9595013" cy="2922380"/>
          </a:xfrm>
          <a:prstGeom prst="rect">
            <a:avLst/>
          </a:prstGeom>
        </p:spPr>
        <p:txBody>
          <a:bodyPr vert="horz" lIns="91440" tIns="45720" rIns="91440" bIns="45720" rtlCol="0" anchor="t" anchorCtr="0">
            <a:normAutofit fontScale="85000" lnSpcReduction="10000"/>
          </a:bodyPr>
          <a:lstStyle>
            <a:lvl1pPr marL="0" indent="0" algn="l" defTabSz="914400" rtl="0" eaLnBrk="1" latinLnBrk="0" hangingPunct="1">
              <a:spcBef>
                <a:spcPct val="20000"/>
              </a:spcBef>
              <a:buClr>
                <a:srgbClr val="106FB8"/>
              </a:buClr>
              <a:buFont typeface="Arial" panose="020B0604020202020204"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Clr>
                <a:srgbClr val="106FB8"/>
              </a:buClr>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rgbClr val="106FB8"/>
              </a:buClr>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rgbClr val="106FB8"/>
              </a:buClr>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en-GB" sz="3200" b="1" dirty="0">
                <a:solidFill>
                  <a:schemeClr val="tx2"/>
                </a:solidFill>
              </a:rPr>
              <a:t>Workshops start at 1:45pm:</a:t>
            </a:r>
          </a:p>
          <a:p>
            <a:pPr marL="0" indent="0">
              <a:buNone/>
            </a:pPr>
            <a:r>
              <a:rPr lang="en-GB" sz="3200" b="1" dirty="0">
                <a:solidFill>
                  <a:srgbClr val="000000"/>
                </a:solidFill>
                <a:effectLst/>
                <a:latin typeface="+mj-lt"/>
                <a:ea typeface="MS Mincho" panose="02020609040205080304" pitchFamily="49" charset="-128"/>
                <a:cs typeface="Arial" panose="020B0604020202020204" pitchFamily="34" charset="0"/>
              </a:rPr>
              <a:t>Workshop 1 - Domiciliary care providers (</a:t>
            </a:r>
            <a:r>
              <a:rPr lang="en-GB" sz="3200" b="1" dirty="0">
                <a:solidFill>
                  <a:srgbClr val="212121"/>
                </a:solidFill>
                <a:effectLst/>
                <a:latin typeface="+mj-lt"/>
                <a:ea typeface="MS Mincho" panose="02020609040205080304" pitchFamily="49" charset="-128"/>
                <a:cs typeface="Arial" panose="020B0604020202020204" pitchFamily="34" charset="0"/>
              </a:rPr>
              <a:t>Lockyer Suite</a:t>
            </a:r>
            <a:r>
              <a:rPr lang="en-GB" sz="3200" b="1" dirty="0">
                <a:solidFill>
                  <a:srgbClr val="000000"/>
                </a:solidFill>
                <a:effectLst/>
                <a:latin typeface="+mj-lt"/>
                <a:ea typeface="MS Mincho" panose="02020609040205080304" pitchFamily="49" charset="-128"/>
                <a:cs typeface="Arial" panose="020B0604020202020204" pitchFamily="34" charset="0"/>
              </a:rPr>
              <a:t>)</a:t>
            </a:r>
            <a:endParaRPr lang="en-GB" sz="3200" dirty="0">
              <a:effectLst/>
              <a:latin typeface="+mj-lt"/>
              <a:ea typeface="Times New Roman" panose="02020603050405020304" pitchFamily="18" charset="0"/>
              <a:cs typeface="Times New Roman" panose="02020603050405020304" pitchFamily="18" charset="0"/>
            </a:endParaRPr>
          </a:p>
          <a:p>
            <a:pPr marL="0" indent="0">
              <a:buNone/>
            </a:pPr>
            <a:r>
              <a:rPr lang="en-GB" sz="3200" b="1" dirty="0">
                <a:solidFill>
                  <a:srgbClr val="212121"/>
                </a:solidFill>
                <a:effectLst/>
                <a:latin typeface="+mj-lt"/>
                <a:ea typeface="MS Mincho" panose="02020609040205080304" pitchFamily="49" charset="-128"/>
                <a:cs typeface="Arial" panose="020B0604020202020204" pitchFamily="34" charset="0"/>
              </a:rPr>
              <a:t>Workshop 2 - Care providers (</a:t>
            </a:r>
            <a:r>
              <a:rPr lang="en-GB" sz="3200" b="1" dirty="0">
                <a:solidFill>
                  <a:srgbClr val="000000"/>
                </a:solidFill>
                <a:effectLst/>
                <a:latin typeface="+mj-lt"/>
                <a:ea typeface="MS Mincho" panose="02020609040205080304" pitchFamily="49" charset="-128"/>
                <a:cs typeface="Arial" panose="020B0604020202020204" pitchFamily="34" charset="0"/>
              </a:rPr>
              <a:t>Davis Suite</a:t>
            </a:r>
            <a:r>
              <a:rPr lang="en-GB" sz="3200" b="1" dirty="0">
                <a:solidFill>
                  <a:srgbClr val="212121"/>
                </a:solidFill>
                <a:effectLst/>
                <a:latin typeface="+mj-lt"/>
                <a:ea typeface="MS Mincho" panose="02020609040205080304" pitchFamily="49" charset="-128"/>
                <a:cs typeface="Arial" panose="020B0604020202020204" pitchFamily="34" charset="0"/>
              </a:rPr>
              <a:t>)</a:t>
            </a:r>
            <a:endParaRPr lang="en-GB" sz="3200" dirty="0">
              <a:effectLst/>
              <a:latin typeface="+mj-lt"/>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endParaRPr lang="en-GB" sz="2800" b="1" dirty="0">
              <a:solidFill>
                <a:srgbClr val="000000"/>
              </a:solidFill>
              <a:effectLst/>
              <a:latin typeface="+mj-lt"/>
              <a:ea typeface="MS Mincho" panose="02020609040205080304" pitchFamily="49" charset="-128"/>
              <a:cs typeface="Arial" panose="020B0604020202020204" pitchFamily="34" charset="0"/>
            </a:endParaRPr>
          </a:p>
          <a:p>
            <a:pPr marL="0" lvl="0" indent="0">
              <a:buNone/>
            </a:pPr>
            <a:r>
              <a:rPr lang="en-GB" sz="3200" b="1" dirty="0">
                <a:solidFill>
                  <a:srgbClr val="000000"/>
                </a:solidFill>
                <a:effectLst/>
                <a:latin typeface="+mj-lt"/>
                <a:ea typeface="MS Mincho" panose="02020609040205080304" pitchFamily="49" charset="-128"/>
                <a:cs typeface="Arial" panose="020B0604020202020204" pitchFamily="34" charset="0"/>
              </a:rPr>
              <a:t>Enhancing BLMK Care through digital solutions: </a:t>
            </a:r>
            <a:br>
              <a:rPr lang="en-GB" sz="3200" b="1" dirty="0">
                <a:solidFill>
                  <a:srgbClr val="000000"/>
                </a:solidFill>
                <a:effectLst/>
                <a:latin typeface="+mj-lt"/>
                <a:ea typeface="MS Mincho" panose="02020609040205080304" pitchFamily="49" charset="-128"/>
                <a:cs typeface="Arial" panose="020B0604020202020204" pitchFamily="34" charset="0"/>
              </a:rPr>
            </a:br>
            <a:r>
              <a:rPr lang="en-GB" sz="3200" dirty="0">
                <a:solidFill>
                  <a:srgbClr val="000000"/>
                </a:solidFill>
                <a:effectLst/>
                <a:latin typeface="+mj-lt"/>
                <a:ea typeface="MS Mincho" panose="02020609040205080304" pitchFamily="49" charset="-128"/>
                <a:cs typeface="Arial" panose="020B0604020202020204" pitchFamily="34" charset="0"/>
              </a:rPr>
              <a:t>From Challenges to Solutions</a:t>
            </a:r>
            <a:endParaRPr lang="en-GB" sz="3200" dirty="0">
              <a:solidFill>
                <a:schemeClr val="bg1">
                  <a:lumMod val="50000"/>
                </a:schemeClr>
              </a:solidFill>
              <a:effectLst/>
              <a:latin typeface="+mj-lt"/>
              <a:ea typeface="Calibri" panose="020F0502020204030204" pitchFamily="34" charset="0"/>
            </a:endParaRPr>
          </a:p>
        </p:txBody>
      </p:sp>
    </p:spTree>
    <p:extLst>
      <p:ext uri="{BB962C8B-B14F-4D97-AF65-F5344CB8AC3E}">
        <p14:creationId xmlns:p14="http://schemas.microsoft.com/office/powerpoint/2010/main" val="23806981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E7CAE4B-6839-FFA7-DD60-8544C0C27F5C}"/>
              </a:ext>
            </a:extLst>
          </p:cNvPr>
          <p:cNvSpPr>
            <a:spLocks noGrp="1"/>
          </p:cNvSpPr>
          <p:nvPr>
            <p:ph type="ftr" sz="quarter" idx="4294967295"/>
          </p:nvPr>
        </p:nvSpPr>
        <p:spPr>
          <a:xfrm>
            <a:off x="0" y="6321425"/>
            <a:ext cx="7402513" cy="365125"/>
          </a:xfrm>
        </p:spPr>
        <p:txBody>
          <a:bodyPr anchor="ctr">
            <a:normAutofit/>
          </a:bodyPr>
          <a:lstStyle/>
          <a:p>
            <a:pPr>
              <a:spcAft>
                <a:spcPts val="600"/>
              </a:spcAft>
            </a:pPr>
            <a:r>
              <a:rPr lang="en-GB" b="1"/>
              <a:t>Bedfordshire, Luton and Milton Keynes Health and Care Partnership</a:t>
            </a:r>
            <a:endParaRPr lang="en-GB"/>
          </a:p>
        </p:txBody>
      </p:sp>
      <p:sp>
        <p:nvSpPr>
          <p:cNvPr id="6" name="Slide Number Placeholder 5">
            <a:extLst>
              <a:ext uri="{FF2B5EF4-FFF2-40B4-BE49-F238E27FC236}">
                <a16:creationId xmlns:a16="http://schemas.microsoft.com/office/drawing/2014/main" id="{33215991-30A8-71C2-511E-ADC8D2419795}"/>
              </a:ext>
            </a:extLst>
          </p:cNvPr>
          <p:cNvSpPr>
            <a:spLocks noGrp="1"/>
          </p:cNvSpPr>
          <p:nvPr>
            <p:ph type="sldNum" sz="quarter" idx="4294967295"/>
          </p:nvPr>
        </p:nvSpPr>
        <p:spPr>
          <a:xfrm>
            <a:off x="11706225" y="6356350"/>
            <a:ext cx="485775" cy="365125"/>
          </a:xfrm>
        </p:spPr>
        <p:txBody>
          <a:bodyPr anchor="ctr">
            <a:normAutofit/>
          </a:bodyPr>
          <a:lstStyle/>
          <a:p>
            <a:pPr>
              <a:spcAft>
                <a:spcPts val="600"/>
              </a:spcAft>
            </a:pPr>
            <a:fld id="{30A60DCE-9105-48A5-8A92-25C9283756D1}" type="slidenum">
              <a:rPr lang="en-GB" smtClean="0"/>
              <a:pPr>
                <a:spcAft>
                  <a:spcPts val="600"/>
                </a:spcAft>
              </a:pPr>
              <a:t>93</a:t>
            </a:fld>
            <a:endParaRPr lang="en-GB"/>
          </a:p>
        </p:txBody>
      </p:sp>
      <p:pic>
        <p:nvPicPr>
          <p:cNvPr id="2" name="Picture 1">
            <a:extLst>
              <a:ext uri="{FF2B5EF4-FFF2-40B4-BE49-F238E27FC236}">
                <a16:creationId xmlns:a16="http://schemas.microsoft.com/office/drawing/2014/main" id="{FE5956B2-85B2-0436-B56C-F7241F7C355B}"/>
              </a:ext>
              <a:ext uri="{C183D7F6-B498-43B3-948B-1728B52AA6E4}">
                <adec:decorative xmlns:adec="http://schemas.microsoft.com/office/drawing/2017/decorative" val="1"/>
              </a:ext>
            </a:extLst>
          </p:cNvPr>
          <p:cNvPicPr>
            <a:picLocks noChangeAspect="1"/>
          </p:cNvPicPr>
          <p:nvPr/>
        </p:nvPicPr>
        <p:blipFill rotWithShape="1">
          <a:blip r:embed="rId2"/>
          <a:srcRect l="6686" t="23100" r="1" b="1"/>
          <a:stretch/>
        </p:blipFill>
        <p:spPr>
          <a:xfrm>
            <a:off x="0" y="2042885"/>
            <a:ext cx="3040684" cy="2610251"/>
          </a:xfrm>
          <a:prstGeom prst="rect">
            <a:avLst/>
          </a:prstGeom>
          <a:noFill/>
        </p:spPr>
      </p:pic>
      <p:sp>
        <p:nvSpPr>
          <p:cNvPr id="7" name="Title 6">
            <a:extLst>
              <a:ext uri="{FF2B5EF4-FFF2-40B4-BE49-F238E27FC236}">
                <a16:creationId xmlns:a16="http://schemas.microsoft.com/office/drawing/2014/main" id="{B0CE2703-95D3-EAD9-5130-AFCF71260688}"/>
              </a:ext>
            </a:extLst>
          </p:cNvPr>
          <p:cNvSpPr>
            <a:spLocks noGrp="1"/>
          </p:cNvSpPr>
          <p:nvPr>
            <p:ph type="title"/>
          </p:nvPr>
        </p:nvSpPr>
        <p:spPr>
          <a:xfrm>
            <a:off x="2423592" y="3717032"/>
            <a:ext cx="7992888" cy="1362075"/>
          </a:xfrm>
        </p:spPr>
        <p:txBody>
          <a:bodyPr anchor="ctr">
            <a:normAutofit fontScale="90000"/>
          </a:bodyPr>
          <a:lstStyle/>
          <a:p>
            <a:r>
              <a:rPr lang="en-GB" dirty="0"/>
              <a:t>Care Conference Workshop  Provider’s Programme Feedback </a:t>
            </a:r>
          </a:p>
        </p:txBody>
      </p:sp>
      <p:sp>
        <p:nvSpPr>
          <p:cNvPr id="8" name="Text Placeholder 7">
            <a:extLst>
              <a:ext uri="{FF2B5EF4-FFF2-40B4-BE49-F238E27FC236}">
                <a16:creationId xmlns:a16="http://schemas.microsoft.com/office/drawing/2014/main" id="{38B8CAC7-15E4-D16F-6820-80179E0D3C00}"/>
              </a:ext>
            </a:extLst>
          </p:cNvPr>
          <p:cNvSpPr>
            <a:spLocks noGrp="1"/>
          </p:cNvSpPr>
          <p:nvPr>
            <p:ph type="body" idx="1"/>
          </p:nvPr>
        </p:nvSpPr>
        <p:spPr>
          <a:xfrm>
            <a:off x="2433453" y="5249139"/>
            <a:ext cx="6429060" cy="888950"/>
          </a:xfrm>
        </p:spPr>
        <p:txBody>
          <a:bodyPr>
            <a:normAutofit/>
          </a:bodyPr>
          <a:lstStyle/>
          <a:p>
            <a:r>
              <a:rPr lang="en-GB" dirty="0"/>
              <a:t>4 September 2024</a:t>
            </a:r>
          </a:p>
        </p:txBody>
      </p:sp>
    </p:spTree>
    <p:extLst>
      <p:ext uri="{BB962C8B-B14F-4D97-AF65-F5344CB8AC3E}">
        <p14:creationId xmlns:p14="http://schemas.microsoft.com/office/powerpoint/2010/main" val="11697104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B275E-69BC-EEC0-1416-382831EDEC04}"/>
              </a:ext>
            </a:extLst>
          </p:cNvPr>
          <p:cNvSpPr>
            <a:spLocks noGrp="1"/>
          </p:cNvSpPr>
          <p:nvPr>
            <p:ph type="title"/>
          </p:nvPr>
        </p:nvSpPr>
        <p:spPr/>
        <p:txBody>
          <a:bodyPr/>
          <a:lstStyle/>
          <a:p>
            <a:r>
              <a:rPr lang="en-GB"/>
              <a:t>Workshop Objectives</a:t>
            </a:r>
          </a:p>
        </p:txBody>
      </p:sp>
      <p:sp>
        <p:nvSpPr>
          <p:cNvPr id="3" name="Content Placeholder 2">
            <a:extLst>
              <a:ext uri="{FF2B5EF4-FFF2-40B4-BE49-F238E27FC236}">
                <a16:creationId xmlns:a16="http://schemas.microsoft.com/office/drawing/2014/main" id="{E083FA0B-39D4-C500-C32E-495671A65445}"/>
              </a:ext>
            </a:extLst>
          </p:cNvPr>
          <p:cNvSpPr>
            <a:spLocks noGrp="1"/>
          </p:cNvSpPr>
          <p:nvPr>
            <p:ph idx="1"/>
          </p:nvPr>
        </p:nvSpPr>
        <p:spPr>
          <a:xfrm>
            <a:off x="2391883" y="1922031"/>
            <a:ext cx="8812915" cy="1234800"/>
          </a:xfrm>
        </p:spPr>
        <p:txBody>
          <a:bodyPr>
            <a:noAutofit/>
          </a:bodyPr>
          <a:lstStyle/>
          <a:p>
            <a:pPr marL="0" indent="0">
              <a:buNone/>
            </a:pPr>
            <a:r>
              <a:rPr lang="en-US" sz="3200"/>
              <a:t>To learn about your experience of the </a:t>
            </a:r>
            <a:r>
              <a:rPr lang="en-GB" sz="3200"/>
              <a:t>programme</a:t>
            </a:r>
          </a:p>
        </p:txBody>
      </p:sp>
      <p:sp>
        <p:nvSpPr>
          <p:cNvPr id="4" name="Footer Placeholder 3">
            <a:extLst>
              <a:ext uri="{FF2B5EF4-FFF2-40B4-BE49-F238E27FC236}">
                <a16:creationId xmlns:a16="http://schemas.microsoft.com/office/drawing/2014/main" id="{3BA902F3-2C3F-1AF5-2D41-B87F56B032C5}"/>
              </a:ext>
            </a:extLst>
          </p:cNvPr>
          <p:cNvSpPr>
            <a:spLocks noGrp="1"/>
          </p:cNvSpPr>
          <p:nvPr>
            <p:ph type="ftr" sz="quarter" idx="11"/>
          </p:nvPr>
        </p:nvSpPr>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C7770B13-5381-03CC-32C7-ACA6797AD502}"/>
              </a:ext>
            </a:extLst>
          </p:cNvPr>
          <p:cNvSpPr>
            <a:spLocks noGrp="1"/>
          </p:cNvSpPr>
          <p:nvPr>
            <p:ph type="sldNum" sz="quarter" idx="12"/>
          </p:nvPr>
        </p:nvSpPr>
        <p:spPr/>
        <p:txBody>
          <a:bodyPr/>
          <a:lstStyle/>
          <a:p>
            <a:fld id="{30A60DCE-9105-48A5-8A92-25C9283756D1}" type="slidenum">
              <a:rPr lang="en-GB" smtClean="0"/>
              <a:pPr/>
              <a:t>94</a:t>
            </a:fld>
            <a:endParaRPr lang="en-GB"/>
          </a:p>
        </p:txBody>
      </p:sp>
      <p:pic>
        <p:nvPicPr>
          <p:cNvPr id="7" name="Graphic 6" descr="Idea with solid fill">
            <a:extLst>
              <a:ext uri="{FF2B5EF4-FFF2-40B4-BE49-F238E27FC236}">
                <a16:creationId xmlns:a16="http://schemas.microsoft.com/office/drawing/2014/main" id="{F594038D-80AA-1022-571E-D814A51200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290" y="3791636"/>
            <a:ext cx="1620000" cy="1620000"/>
          </a:xfrm>
          <a:prstGeom prst="rect">
            <a:avLst/>
          </a:prstGeom>
        </p:spPr>
      </p:pic>
      <p:sp>
        <p:nvSpPr>
          <p:cNvPr id="11" name="TextBox 10">
            <a:extLst>
              <a:ext uri="{FF2B5EF4-FFF2-40B4-BE49-F238E27FC236}">
                <a16:creationId xmlns:a16="http://schemas.microsoft.com/office/drawing/2014/main" id="{0CDC9B26-D346-B346-55C0-97009E2AB61F}"/>
              </a:ext>
            </a:extLst>
          </p:cNvPr>
          <p:cNvSpPr txBox="1"/>
          <p:nvPr/>
        </p:nvSpPr>
        <p:spPr>
          <a:xfrm>
            <a:off x="2391883" y="4025572"/>
            <a:ext cx="8280920" cy="1152128"/>
          </a:xfrm>
          <a:prstGeom prst="rect">
            <a:avLst/>
          </a:prstGeom>
        </p:spPr>
        <p:txBody>
          <a:bodyPr vert="horz" lIns="0" tIns="0" rIns="0" bIns="0" rtlCol="0">
            <a:normAutofit/>
          </a:bodyPr>
          <a:lstStyle>
            <a:lvl1pPr indent="0">
              <a:spcBef>
                <a:spcPct val="20000"/>
              </a:spcBef>
              <a:buClr>
                <a:srgbClr val="106FB8"/>
              </a:buClr>
              <a:buFont typeface="Arial" panose="020B0604020202020204" pitchFamily="34" charset="0"/>
              <a:buNone/>
              <a:defRPr sz="3200">
                <a:solidFill>
                  <a:schemeClr val="tx1">
                    <a:lumMod val="95000"/>
                    <a:lumOff val="5000"/>
                  </a:schemeClr>
                </a:solidFill>
              </a:defRPr>
            </a:lvl1pPr>
            <a:lvl2pPr marL="742950" indent="-285750">
              <a:spcBef>
                <a:spcPct val="20000"/>
              </a:spcBef>
              <a:buClr>
                <a:srgbClr val="106FB8"/>
              </a:buClr>
              <a:buFont typeface="Arial" panose="020B0604020202020204" pitchFamily="34" charset="0"/>
              <a:buChar char="–"/>
              <a:defRPr sz="2200">
                <a:solidFill>
                  <a:schemeClr val="tx1">
                    <a:lumMod val="95000"/>
                    <a:lumOff val="5000"/>
                  </a:schemeClr>
                </a:solidFill>
              </a:defRPr>
            </a:lvl2pPr>
            <a:lvl3pPr marL="1143000" indent="-228600">
              <a:spcBef>
                <a:spcPct val="20000"/>
              </a:spcBef>
              <a:buClr>
                <a:srgbClr val="106FB8"/>
              </a:buClr>
              <a:buFont typeface="Arial" panose="020B0604020202020204" pitchFamily="34" charset="0"/>
              <a:buChar char="•"/>
              <a:defRPr sz="2000">
                <a:solidFill>
                  <a:schemeClr val="tx1">
                    <a:lumMod val="95000"/>
                    <a:lumOff val="5000"/>
                  </a:schemeClr>
                </a:solidFill>
              </a:defRPr>
            </a:lvl3pPr>
            <a:lvl4pPr marL="1600200" indent="-228600">
              <a:spcBef>
                <a:spcPct val="20000"/>
              </a:spcBef>
              <a:buClr>
                <a:srgbClr val="106FB8"/>
              </a:buClr>
              <a:buFont typeface="Arial" panose="020B0604020202020204" pitchFamily="34" charset="0"/>
              <a:buChar char="–"/>
              <a:defRPr>
                <a:solidFill>
                  <a:schemeClr val="tx1">
                    <a:lumMod val="95000"/>
                    <a:lumOff val="5000"/>
                  </a:schemeClr>
                </a:solidFill>
              </a:defRPr>
            </a:lvl4pPr>
            <a:lvl5pPr marL="2057400" indent="-228600">
              <a:spcBef>
                <a:spcPct val="20000"/>
              </a:spcBef>
              <a:buClr>
                <a:srgbClr val="106FB8"/>
              </a:buClr>
              <a:buFont typeface="Arial" panose="020B0604020202020204" pitchFamily="34" charset="0"/>
              <a:buChar char="»"/>
              <a:defRPr sz="1600">
                <a:solidFill>
                  <a:schemeClr val="tx1">
                    <a:lumMod val="95000"/>
                    <a:lumOff val="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a:t>To take away some ideas about how we might do things differently/better</a:t>
            </a:r>
            <a:endParaRPr lang="en-GB"/>
          </a:p>
        </p:txBody>
      </p:sp>
      <p:pic>
        <p:nvPicPr>
          <p:cNvPr id="15" name="Graphic 14" descr="Ear outline">
            <a:extLst>
              <a:ext uri="{FF2B5EF4-FFF2-40B4-BE49-F238E27FC236}">
                <a16:creationId xmlns:a16="http://schemas.microsoft.com/office/drawing/2014/main" id="{C89C8C2F-26E6-15B6-7969-F1E08470E8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3445" y="1617149"/>
            <a:ext cx="1620000" cy="1620000"/>
          </a:xfrm>
          <a:prstGeom prst="rect">
            <a:avLst/>
          </a:prstGeom>
        </p:spPr>
      </p:pic>
    </p:spTree>
    <p:extLst>
      <p:ext uri="{BB962C8B-B14F-4D97-AF65-F5344CB8AC3E}">
        <p14:creationId xmlns:p14="http://schemas.microsoft.com/office/powerpoint/2010/main" val="169236587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B275E-69BC-EEC0-1416-382831EDEC04}"/>
              </a:ext>
            </a:extLst>
          </p:cNvPr>
          <p:cNvSpPr>
            <a:spLocks noGrp="1"/>
          </p:cNvSpPr>
          <p:nvPr>
            <p:ph type="title"/>
          </p:nvPr>
        </p:nvSpPr>
        <p:spPr/>
        <p:txBody>
          <a:bodyPr/>
          <a:lstStyle/>
          <a:p>
            <a:r>
              <a:rPr lang="en-GB"/>
              <a:t>Feedback Focus</a:t>
            </a:r>
          </a:p>
        </p:txBody>
      </p:sp>
      <p:sp>
        <p:nvSpPr>
          <p:cNvPr id="4" name="Footer Placeholder 3">
            <a:extLst>
              <a:ext uri="{FF2B5EF4-FFF2-40B4-BE49-F238E27FC236}">
                <a16:creationId xmlns:a16="http://schemas.microsoft.com/office/drawing/2014/main" id="{3BA902F3-2C3F-1AF5-2D41-B87F56B032C5}"/>
              </a:ext>
            </a:extLst>
          </p:cNvPr>
          <p:cNvSpPr>
            <a:spLocks noGrp="1"/>
          </p:cNvSpPr>
          <p:nvPr>
            <p:ph type="ftr" sz="quarter" idx="11"/>
          </p:nvPr>
        </p:nvSpPr>
        <p:spPr>
          <a:xfrm>
            <a:off x="715739" y="6321714"/>
            <a:ext cx="7403008"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C7770B13-5381-03CC-32C7-ACA6797AD502}"/>
              </a:ext>
            </a:extLst>
          </p:cNvPr>
          <p:cNvSpPr>
            <a:spLocks noGrp="1"/>
          </p:cNvSpPr>
          <p:nvPr>
            <p:ph type="sldNum" sz="quarter" idx="12"/>
          </p:nvPr>
        </p:nvSpPr>
        <p:spPr/>
        <p:txBody>
          <a:bodyPr/>
          <a:lstStyle/>
          <a:p>
            <a:fld id="{30A60DCE-9105-48A5-8A92-25C9283756D1}" type="slidenum">
              <a:rPr lang="en-GB" smtClean="0"/>
              <a:pPr/>
              <a:t>95</a:t>
            </a:fld>
            <a:endParaRPr lang="en-GB"/>
          </a:p>
        </p:txBody>
      </p:sp>
      <p:pic>
        <p:nvPicPr>
          <p:cNvPr id="9" name="Graphic 8" descr="Clock with solid fill">
            <a:extLst>
              <a:ext uri="{FF2B5EF4-FFF2-40B4-BE49-F238E27FC236}">
                <a16:creationId xmlns:a16="http://schemas.microsoft.com/office/drawing/2014/main" id="{DC977171-F953-8C11-948E-01F2FDB53B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57351" y="3144575"/>
            <a:ext cx="1345759" cy="1345759"/>
          </a:xfrm>
          <a:prstGeom prst="rect">
            <a:avLst/>
          </a:prstGeom>
        </p:spPr>
      </p:pic>
      <p:sp>
        <p:nvSpPr>
          <p:cNvPr id="12" name="TextBox 11">
            <a:extLst>
              <a:ext uri="{FF2B5EF4-FFF2-40B4-BE49-F238E27FC236}">
                <a16:creationId xmlns:a16="http://schemas.microsoft.com/office/drawing/2014/main" id="{95FD2FBA-FCFE-9271-1410-3E1F7EBBCBA2}"/>
              </a:ext>
            </a:extLst>
          </p:cNvPr>
          <p:cNvSpPr txBox="1"/>
          <p:nvPr/>
        </p:nvSpPr>
        <p:spPr>
          <a:xfrm>
            <a:off x="8703759" y="2967424"/>
            <a:ext cx="3152881" cy="369332"/>
          </a:xfrm>
          <a:prstGeom prst="rect">
            <a:avLst/>
          </a:prstGeom>
          <a:noFill/>
        </p:spPr>
        <p:txBody>
          <a:bodyPr wrap="square">
            <a:spAutoFit/>
          </a:bodyPr>
          <a:lstStyle/>
          <a:p>
            <a:r>
              <a:rPr lang="en-US" sz="1800" b="1"/>
              <a:t>Involvement</a:t>
            </a:r>
          </a:p>
        </p:txBody>
      </p:sp>
      <p:sp>
        <p:nvSpPr>
          <p:cNvPr id="13" name="TextBox 12">
            <a:extLst>
              <a:ext uri="{FF2B5EF4-FFF2-40B4-BE49-F238E27FC236}">
                <a16:creationId xmlns:a16="http://schemas.microsoft.com/office/drawing/2014/main" id="{C94EF816-FF96-BEAA-5602-D45BB9727689}"/>
              </a:ext>
            </a:extLst>
          </p:cNvPr>
          <p:cNvSpPr txBox="1"/>
          <p:nvPr/>
        </p:nvSpPr>
        <p:spPr>
          <a:xfrm>
            <a:off x="7425205" y="4988416"/>
            <a:ext cx="3624064" cy="369332"/>
          </a:xfrm>
          <a:prstGeom prst="rect">
            <a:avLst/>
          </a:prstGeom>
          <a:noFill/>
        </p:spPr>
        <p:txBody>
          <a:bodyPr wrap="square">
            <a:spAutoFit/>
          </a:bodyPr>
          <a:lstStyle/>
          <a:p>
            <a:r>
              <a:rPr lang="en-US" sz="1800" b="1"/>
              <a:t>Delivery</a:t>
            </a:r>
          </a:p>
        </p:txBody>
      </p:sp>
      <p:sp>
        <p:nvSpPr>
          <p:cNvPr id="18" name="TextBox 17">
            <a:extLst>
              <a:ext uri="{FF2B5EF4-FFF2-40B4-BE49-F238E27FC236}">
                <a16:creationId xmlns:a16="http://schemas.microsoft.com/office/drawing/2014/main" id="{4255D882-8449-1262-68BE-8B1BCB341E88}"/>
              </a:ext>
            </a:extLst>
          </p:cNvPr>
          <p:cNvSpPr txBox="1"/>
          <p:nvPr/>
        </p:nvSpPr>
        <p:spPr>
          <a:xfrm>
            <a:off x="6733578" y="1608921"/>
            <a:ext cx="2820144" cy="369332"/>
          </a:xfrm>
          <a:prstGeom prst="rect">
            <a:avLst/>
          </a:prstGeom>
          <a:noFill/>
        </p:spPr>
        <p:txBody>
          <a:bodyPr wrap="square">
            <a:spAutoFit/>
          </a:bodyPr>
          <a:lstStyle/>
          <a:p>
            <a:r>
              <a:rPr lang="en-US" sz="1800" b="1"/>
              <a:t>Awareness</a:t>
            </a:r>
          </a:p>
        </p:txBody>
      </p:sp>
      <p:sp>
        <p:nvSpPr>
          <p:cNvPr id="19" name="TextBox 18">
            <a:extLst>
              <a:ext uri="{FF2B5EF4-FFF2-40B4-BE49-F238E27FC236}">
                <a16:creationId xmlns:a16="http://schemas.microsoft.com/office/drawing/2014/main" id="{0436B942-C2C5-13D8-510A-2652F282F520}"/>
              </a:ext>
            </a:extLst>
          </p:cNvPr>
          <p:cNvSpPr txBox="1"/>
          <p:nvPr/>
        </p:nvSpPr>
        <p:spPr>
          <a:xfrm>
            <a:off x="1531066" y="3512530"/>
            <a:ext cx="2401936" cy="369332"/>
          </a:xfrm>
          <a:prstGeom prst="rect">
            <a:avLst/>
          </a:prstGeom>
          <a:noFill/>
        </p:spPr>
        <p:txBody>
          <a:bodyPr wrap="square">
            <a:spAutoFit/>
          </a:bodyPr>
          <a:lstStyle/>
          <a:p>
            <a:pPr algn="ctr"/>
            <a:r>
              <a:rPr lang="en-US" b="1"/>
              <a:t>Going live</a:t>
            </a:r>
            <a:endParaRPr lang="en-US" sz="1800" b="1"/>
          </a:p>
        </p:txBody>
      </p:sp>
      <p:sp>
        <p:nvSpPr>
          <p:cNvPr id="21" name="TextBox 20">
            <a:extLst>
              <a:ext uri="{FF2B5EF4-FFF2-40B4-BE49-F238E27FC236}">
                <a16:creationId xmlns:a16="http://schemas.microsoft.com/office/drawing/2014/main" id="{F0B4440E-B9BC-B2A3-C2F3-BAA6116CC0BF}"/>
              </a:ext>
            </a:extLst>
          </p:cNvPr>
          <p:cNvSpPr txBox="1"/>
          <p:nvPr/>
        </p:nvSpPr>
        <p:spPr>
          <a:xfrm>
            <a:off x="4281195" y="5086243"/>
            <a:ext cx="3040538" cy="369332"/>
          </a:xfrm>
          <a:prstGeom prst="rect">
            <a:avLst/>
          </a:prstGeom>
          <a:noFill/>
        </p:spPr>
        <p:txBody>
          <a:bodyPr wrap="square">
            <a:spAutoFit/>
          </a:bodyPr>
          <a:lstStyle/>
          <a:p>
            <a:r>
              <a:rPr lang="en-US" b="1"/>
              <a:t>Training</a:t>
            </a:r>
            <a:endParaRPr lang="en-US" sz="1800" b="1"/>
          </a:p>
        </p:txBody>
      </p:sp>
      <p:sp>
        <p:nvSpPr>
          <p:cNvPr id="22" name="Arc 21">
            <a:extLst>
              <a:ext uri="{FF2B5EF4-FFF2-40B4-BE49-F238E27FC236}">
                <a16:creationId xmlns:a16="http://schemas.microsoft.com/office/drawing/2014/main" id="{74A82ABC-CE34-0B3C-137B-CE15D4D3DEC8}"/>
              </a:ext>
              <a:ext uri="{C183D7F6-B498-43B3-948B-1728B52AA6E4}">
                <adec:decorative xmlns:adec="http://schemas.microsoft.com/office/drawing/2017/decorative" val="1"/>
              </a:ext>
            </a:extLst>
          </p:cNvPr>
          <p:cNvSpPr/>
          <p:nvPr/>
        </p:nvSpPr>
        <p:spPr>
          <a:xfrm rot="6086667">
            <a:off x="7812321" y="3262252"/>
            <a:ext cx="2322399" cy="1403259"/>
          </a:xfrm>
          <a:prstGeom prst="arc">
            <a:avLst>
              <a:gd name="adj1" fmla="val 16209257"/>
              <a:gd name="adj2" fmla="val 2079887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Arc 22">
            <a:extLst>
              <a:ext uri="{FF2B5EF4-FFF2-40B4-BE49-F238E27FC236}">
                <a16:creationId xmlns:a16="http://schemas.microsoft.com/office/drawing/2014/main" id="{0938D44F-08C3-6503-871A-336D3205730E}"/>
              </a:ext>
              <a:ext uri="{C183D7F6-B498-43B3-948B-1728B52AA6E4}">
                <adec:decorative xmlns:adec="http://schemas.microsoft.com/office/drawing/2017/decorative" val="1"/>
              </a:ext>
            </a:extLst>
          </p:cNvPr>
          <p:cNvSpPr/>
          <p:nvPr/>
        </p:nvSpPr>
        <p:spPr>
          <a:xfrm rot="733724">
            <a:off x="6223528" y="1956480"/>
            <a:ext cx="3470015" cy="1388973"/>
          </a:xfrm>
          <a:prstGeom prst="arc">
            <a:avLst>
              <a:gd name="adj1" fmla="val 17030181"/>
              <a:gd name="adj2" fmla="val 21438436"/>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Arc 23">
            <a:extLst>
              <a:ext uri="{FF2B5EF4-FFF2-40B4-BE49-F238E27FC236}">
                <a16:creationId xmlns:a16="http://schemas.microsoft.com/office/drawing/2014/main" id="{F3B458BA-C63E-3941-0200-CE3AB0BA1B8B}"/>
              </a:ext>
              <a:ext uri="{C183D7F6-B498-43B3-948B-1728B52AA6E4}">
                <adec:decorative xmlns:adec="http://schemas.microsoft.com/office/drawing/2017/decorative" val="1"/>
              </a:ext>
            </a:extLst>
          </p:cNvPr>
          <p:cNvSpPr/>
          <p:nvPr/>
        </p:nvSpPr>
        <p:spPr>
          <a:xfrm rot="9745806">
            <a:off x="4907670" y="3960496"/>
            <a:ext cx="3577751" cy="1999472"/>
          </a:xfrm>
          <a:prstGeom prst="arc">
            <a:avLst>
              <a:gd name="adj1" fmla="val 14530219"/>
              <a:gd name="adj2" fmla="val 20602416"/>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Arc 24">
            <a:extLst>
              <a:ext uri="{FF2B5EF4-FFF2-40B4-BE49-F238E27FC236}">
                <a16:creationId xmlns:a16="http://schemas.microsoft.com/office/drawing/2014/main" id="{0D24F89F-B6B9-C6C3-7B57-F08C8B0DB987}"/>
              </a:ext>
              <a:ext uri="{C183D7F6-B498-43B3-948B-1728B52AA6E4}">
                <adec:decorative xmlns:adec="http://schemas.microsoft.com/office/drawing/2017/decorative" val="1"/>
              </a:ext>
            </a:extLst>
          </p:cNvPr>
          <p:cNvSpPr/>
          <p:nvPr/>
        </p:nvSpPr>
        <p:spPr>
          <a:xfrm rot="13081561">
            <a:off x="2525359" y="3854872"/>
            <a:ext cx="2342905" cy="1207867"/>
          </a:xfrm>
          <a:prstGeom prst="arc">
            <a:avLst>
              <a:gd name="adj1" fmla="val 14606571"/>
              <a:gd name="adj2" fmla="val 20948923"/>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8" name="Graphic 27">
            <a:extLst>
              <a:ext uri="{FF2B5EF4-FFF2-40B4-BE49-F238E27FC236}">
                <a16:creationId xmlns:a16="http://schemas.microsoft.com/office/drawing/2014/main" id="{3DC0A376-7C67-8D9F-D3AF-F8DB266FCC7C}"/>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40000" y="3239996"/>
            <a:ext cx="914400" cy="914400"/>
          </a:xfrm>
          <a:prstGeom prst="rect">
            <a:avLst/>
          </a:prstGeom>
        </p:spPr>
      </p:pic>
      <p:pic>
        <p:nvPicPr>
          <p:cNvPr id="32" name="Graphic 31">
            <a:extLst>
              <a:ext uri="{FF2B5EF4-FFF2-40B4-BE49-F238E27FC236}">
                <a16:creationId xmlns:a16="http://schemas.microsoft.com/office/drawing/2014/main" id="{1049C8BE-1029-10DB-104C-CD016627A5E0}"/>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78428" y="5295125"/>
            <a:ext cx="914400" cy="914400"/>
          </a:xfrm>
          <a:prstGeom prst="rect">
            <a:avLst/>
          </a:prstGeom>
        </p:spPr>
      </p:pic>
      <p:pic>
        <p:nvPicPr>
          <p:cNvPr id="34" name="Graphic 33">
            <a:extLst>
              <a:ext uri="{FF2B5EF4-FFF2-40B4-BE49-F238E27FC236}">
                <a16:creationId xmlns:a16="http://schemas.microsoft.com/office/drawing/2014/main" id="{3D41A028-38DB-4B0C-B4ED-2F31649AA058}"/>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824964" y="702749"/>
            <a:ext cx="914400" cy="914400"/>
          </a:xfrm>
          <a:prstGeom prst="rect">
            <a:avLst/>
          </a:prstGeom>
        </p:spPr>
      </p:pic>
      <p:pic>
        <p:nvPicPr>
          <p:cNvPr id="36" name="Graphic 35">
            <a:extLst>
              <a:ext uri="{FF2B5EF4-FFF2-40B4-BE49-F238E27FC236}">
                <a16:creationId xmlns:a16="http://schemas.microsoft.com/office/drawing/2014/main" id="{E34F0A8A-F04B-7826-697B-444B85049632}"/>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79401" y="5207611"/>
            <a:ext cx="914400" cy="914400"/>
          </a:xfrm>
          <a:prstGeom prst="rect">
            <a:avLst/>
          </a:prstGeom>
        </p:spPr>
      </p:pic>
      <p:pic>
        <p:nvPicPr>
          <p:cNvPr id="37" name="Graphic 36">
            <a:extLst>
              <a:ext uri="{FF2B5EF4-FFF2-40B4-BE49-F238E27FC236}">
                <a16:creationId xmlns:a16="http://schemas.microsoft.com/office/drawing/2014/main" id="{795277EB-CE8D-878D-1F52-8B2C6B10DF4E}"/>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190258" y="2629318"/>
            <a:ext cx="799682" cy="799682"/>
          </a:xfrm>
          <a:prstGeom prst="rect">
            <a:avLst/>
          </a:prstGeom>
        </p:spPr>
      </p:pic>
      <p:sp>
        <p:nvSpPr>
          <p:cNvPr id="38" name="Arc 37">
            <a:extLst>
              <a:ext uri="{FF2B5EF4-FFF2-40B4-BE49-F238E27FC236}">
                <a16:creationId xmlns:a16="http://schemas.microsoft.com/office/drawing/2014/main" id="{980A42DA-188C-294C-F6FF-4FACB559F37F}"/>
              </a:ext>
              <a:ext uri="{C183D7F6-B498-43B3-948B-1728B52AA6E4}">
                <adec:decorative xmlns:adec="http://schemas.microsoft.com/office/drawing/2017/decorative" val="1"/>
              </a:ext>
            </a:extLst>
          </p:cNvPr>
          <p:cNvSpPr/>
          <p:nvPr/>
        </p:nvSpPr>
        <p:spPr>
          <a:xfrm rot="16481266">
            <a:off x="3026508" y="1769651"/>
            <a:ext cx="2340683" cy="2663658"/>
          </a:xfrm>
          <a:prstGeom prst="arc">
            <a:avLst>
              <a:gd name="adj1" fmla="val 17408427"/>
              <a:gd name="adj2" fmla="val 20948923"/>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40" name="Graphic 39">
            <a:extLst>
              <a:ext uri="{FF2B5EF4-FFF2-40B4-BE49-F238E27FC236}">
                <a16:creationId xmlns:a16="http://schemas.microsoft.com/office/drawing/2014/main" id="{71A83E5C-028E-64F5-73FB-59F36C0D7450}"/>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318459" y="1413199"/>
            <a:ext cx="914400" cy="914400"/>
          </a:xfrm>
          <a:prstGeom prst="rect">
            <a:avLst/>
          </a:prstGeom>
        </p:spPr>
      </p:pic>
      <p:sp>
        <p:nvSpPr>
          <p:cNvPr id="41" name="TextBox 40">
            <a:extLst>
              <a:ext uri="{FF2B5EF4-FFF2-40B4-BE49-F238E27FC236}">
                <a16:creationId xmlns:a16="http://schemas.microsoft.com/office/drawing/2014/main" id="{D1881C57-89C5-5E83-68F1-7D1768203BEA}"/>
              </a:ext>
            </a:extLst>
          </p:cNvPr>
          <p:cNvSpPr txBox="1"/>
          <p:nvPr/>
        </p:nvSpPr>
        <p:spPr>
          <a:xfrm>
            <a:off x="3790668" y="2020566"/>
            <a:ext cx="2401936" cy="369332"/>
          </a:xfrm>
          <a:prstGeom prst="rect">
            <a:avLst/>
          </a:prstGeom>
          <a:noFill/>
        </p:spPr>
        <p:txBody>
          <a:bodyPr wrap="square">
            <a:spAutoFit/>
          </a:bodyPr>
          <a:lstStyle/>
          <a:p>
            <a:pPr algn="ctr"/>
            <a:r>
              <a:rPr lang="en-US" b="1"/>
              <a:t>Support</a:t>
            </a:r>
            <a:endParaRPr lang="en-US" sz="1800" b="1"/>
          </a:p>
        </p:txBody>
      </p:sp>
    </p:spTree>
    <p:extLst>
      <p:ext uri="{BB962C8B-B14F-4D97-AF65-F5344CB8AC3E}">
        <p14:creationId xmlns:p14="http://schemas.microsoft.com/office/powerpoint/2010/main" val="272903032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F1DC38-8908-3938-844A-856EB937CBF5}"/>
              </a:ext>
            </a:extLst>
          </p:cNvPr>
          <p:cNvSpPr>
            <a:spLocks noGrp="1"/>
          </p:cNvSpPr>
          <p:nvPr>
            <p:ph type="ftr" sz="quarter" idx="4294967295"/>
          </p:nvPr>
        </p:nvSpPr>
        <p:spPr>
          <a:xfrm>
            <a:off x="0" y="6321425"/>
            <a:ext cx="7402513"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76E5B836-68BF-CAA6-5574-B862757AEA16}"/>
              </a:ext>
            </a:extLst>
          </p:cNvPr>
          <p:cNvSpPr>
            <a:spLocks noGrp="1"/>
          </p:cNvSpPr>
          <p:nvPr>
            <p:ph type="sldNum" sz="quarter" idx="4294967295"/>
          </p:nvPr>
        </p:nvSpPr>
        <p:spPr>
          <a:xfrm>
            <a:off x="11706225" y="6356350"/>
            <a:ext cx="485775" cy="365125"/>
          </a:xfrm>
        </p:spPr>
        <p:txBody>
          <a:bodyPr/>
          <a:lstStyle/>
          <a:p>
            <a:fld id="{30A60DCE-9105-48A5-8A92-25C9283756D1}" type="slidenum">
              <a:rPr lang="en-GB" smtClean="0"/>
              <a:pPr/>
              <a:t>96</a:t>
            </a:fld>
            <a:endParaRPr lang="en-GB"/>
          </a:p>
        </p:txBody>
      </p:sp>
      <p:pic>
        <p:nvPicPr>
          <p:cNvPr id="6" name="Picture 5">
            <a:extLst>
              <a:ext uri="{FF2B5EF4-FFF2-40B4-BE49-F238E27FC236}">
                <a16:creationId xmlns:a16="http://schemas.microsoft.com/office/drawing/2014/main" id="{83873886-AD36-6D13-5090-1F290304CB7C}"/>
              </a:ex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45" r="26787"/>
          <a:stretch/>
        </p:blipFill>
        <p:spPr bwMode="auto">
          <a:xfrm>
            <a:off x="839416" y="1781507"/>
            <a:ext cx="2881176" cy="900000"/>
          </a:xfrm>
          <a:prstGeom prst="rect">
            <a:avLst/>
          </a:prstGeom>
          <a:noFill/>
          <a:ln>
            <a:noFill/>
          </a:ln>
          <a:extLst>
            <a:ext uri="{53640926-AAD7-44D8-BBD7-CCE9431645EC}">
              <a14:shadowObscured xmlns:a14="http://schemas.microsoft.com/office/drawing/2010/main"/>
            </a:ext>
          </a:extLst>
        </p:spPr>
      </p:pic>
      <p:sp>
        <p:nvSpPr>
          <p:cNvPr id="19" name="TextBox 18">
            <a:extLst>
              <a:ext uri="{FF2B5EF4-FFF2-40B4-BE49-F238E27FC236}">
                <a16:creationId xmlns:a16="http://schemas.microsoft.com/office/drawing/2014/main" id="{845A24FD-A560-B9B5-65BE-AEFFA324A61E}"/>
              </a:ext>
            </a:extLst>
          </p:cNvPr>
          <p:cNvSpPr txBox="1"/>
          <p:nvPr/>
        </p:nvSpPr>
        <p:spPr>
          <a:xfrm>
            <a:off x="4530304" y="1895460"/>
            <a:ext cx="2501800" cy="646331"/>
          </a:xfrm>
          <a:prstGeom prst="rect">
            <a:avLst/>
          </a:prstGeom>
          <a:noFill/>
        </p:spPr>
        <p:txBody>
          <a:bodyPr wrap="square">
            <a:spAutoFit/>
          </a:bodyPr>
          <a:lstStyle/>
          <a:p>
            <a:r>
              <a:rPr lang="en-US" sz="1800" b="1" dirty="0"/>
              <a:t>Data Security and Protection Toolkit</a:t>
            </a:r>
          </a:p>
        </p:txBody>
      </p:sp>
      <p:pic>
        <p:nvPicPr>
          <p:cNvPr id="18" name="Picture 17">
            <a:extLst>
              <a:ext uri="{FF2B5EF4-FFF2-40B4-BE49-F238E27FC236}">
                <a16:creationId xmlns:a16="http://schemas.microsoft.com/office/drawing/2014/main" id="{1B1D2FFE-0390-A6C8-7C7E-3434EC9A205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9416" y="4725144"/>
            <a:ext cx="2255056" cy="900000"/>
          </a:xfrm>
          <a:prstGeom prst="rect">
            <a:avLst/>
          </a:prstGeom>
        </p:spPr>
      </p:pic>
      <p:sp>
        <p:nvSpPr>
          <p:cNvPr id="20" name="TextBox 19">
            <a:extLst>
              <a:ext uri="{FF2B5EF4-FFF2-40B4-BE49-F238E27FC236}">
                <a16:creationId xmlns:a16="http://schemas.microsoft.com/office/drawing/2014/main" id="{7EC03A3F-A3E0-1AE7-B418-A367EE5DD6E8}"/>
              </a:ext>
            </a:extLst>
          </p:cNvPr>
          <p:cNvSpPr txBox="1"/>
          <p:nvPr/>
        </p:nvSpPr>
        <p:spPr>
          <a:xfrm>
            <a:off x="4530304" y="4990478"/>
            <a:ext cx="2501800" cy="369332"/>
          </a:xfrm>
          <a:prstGeom prst="rect">
            <a:avLst/>
          </a:prstGeom>
          <a:noFill/>
        </p:spPr>
        <p:txBody>
          <a:bodyPr wrap="square">
            <a:spAutoFit/>
          </a:bodyPr>
          <a:lstStyle/>
          <a:p>
            <a:r>
              <a:rPr lang="en-US" sz="1800" b="1"/>
              <a:t>Proxy Access</a:t>
            </a:r>
          </a:p>
        </p:txBody>
      </p:sp>
      <p:grpSp>
        <p:nvGrpSpPr>
          <p:cNvPr id="7" name="Group 6">
            <a:extLst>
              <a:ext uri="{FF2B5EF4-FFF2-40B4-BE49-F238E27FC236}">
                <a16:creationId xmlns:a16="http://schemas.microsoft.com/office/drawing/2014/main" id="{DAA3993E-87D7-9ED3-64D2-768C633A13B3}"/>
              </a:ext>
              <a:ext uri="{C183D7F6-B498-43B3-948B-1728B52AA6E4}">
                <adec:decorative xmlns:adec="http://schemas.microsoft.com/office/drawing/2017/decorative" val="1"/>
              </a:ext>
            </a:extLst>
          </p:cNvPr>
          <p:cNvGrpSpPr>
            <a:grpSpLocks noChangeAspect="1"/>
          </p:cNvGrpSpPr>
          <p:nvPr/>
        </p:nvGrpSpPr>
        <p:grpSpPr>
          <a:xfrm>
            <a:off x="839416" y="3238072"/>
            <a:ext cx="1953326" cy="900000"/>
            <a:chOff x="0" y="0"/>
            <a:chExt cx="1181537" cy="544195"/>
          </a:xfrm>
        </p:grpSpPr>
        <p:grpSp>
          <p:nvGrpSpPr>
            <p:cNvPr id="8" name="Group 7">
              <a:extLst>
                <a:ext uri="{FF2B5EF4-FFF2-40B4-BE49-F238E27FC236}">
                  <a16:creationId xmlns:a16="http://schemas.microsoft.com/office/drawing/2014/main" id="{E385F4AC-5AAC-8874-0350-EE0D3073598E}"/>
                </a:ext>
              </a:extLst>
            </p:cNvPr>
            <p:cNvGrpSpPr/>
            <p:nvPr/>
          </p:nvGrpSpPr>
          <p:grpSpPr>
            <a:xfrm>
              <a:off x="0" y="0"/>
              <a:ext cx="586413" cy="544195"/>
              <a:chOff x="0" y="0"/>
              <a:chExt cx="628981" cy="570839"/>
            </a:xfrm>
          </p:grpSpPr>
          <p:sp>
            <p:nvSpPr>
              <p:cNvPr id="10" name="Rectangle 9">
                <a:extLst>
                  <a:ext uri="{FF2B5EF4-FFF2-40B4-BE49-F238E27FC236}">
                    <a16:creationId xmlns:a16="http://schemas.microsoft.com/office/drawing/2014/main" id="{CAD9D854-6FF5-2372-558A-E3993CF325BB}"/>
                  </a:ext>
                </a:extLst>
              </p:cNvPr>
              <p:cNvSpPr/>
              <p:nvPr/>
            </p:nvSpPr>
            <p:spPr>
              <a:xfrm>
                <a:off x="0" y="0"/>
                <a:ext cx="628981" cy="5708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11" name="Picture 10">
                <a:extLst>
                  <a:ext uri="{FF2B5EF4-FFF2-40B4-BE49-F238E27FC236}">
                    <a16:creationId xmlns:a16="http://schemas.microsoft.com/office/drawing/2014/main" id="{F1F60719-9B28-4CF7-77FE-64BD8675DEA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07" y="78630"/>
                <a:ext cx="544195" cy="414020"/>
              </a:xfrm>
              <a:prstGeom prst="rect">
                <a:avLst/>
              </a:prstGeom>
              <a:noFill/>
            </p:spPr>
          </p:pic>
        </p:grpSp>
        <p:pic>
          <p:nvPicPr>
            <p:cNvPr id="9" name="Picture 8">
              <a:extLst>
                <a:ext uri="{FF2B5EF4-FFF2-40B4-BE49-F238E27FC236}">
                  <a16:creationId xmlns:a16="http://schemas.microsoft.com/office/drawing/2014/main" id="{820D2316-5F02-2277-F159-A0C5A8EBAC5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522" y="41564"/>
              <a:ext cx="374015" cy="375285"/>
            </a:xfrm>
            <a:prstGeom prst="rect">
              <a:avLst/>
            </a:prstGeom>
            <a:noFill/>
          </p:spPr>
        </p:pic>
      </p:grpSp>
      <p:sp>
        <p:nvSpPr>
          <p:cNvPr id="21" name="TextBox 20">
            <a:extLst>
              <a:ext uri="{FF2B5EF4-FFF2-40B4-BE49-F238E27FC236}">
                <a16:creationId xmlns:a16="http://schemas.microsoft.com/office/drawing/2014/main" id="{0D90F7A6-567B-62A6-6E95-F5AE1E239D4A}"/>
              </a:ext>
            </a:extLst>
          </p:cNvPr>
          <p:cNvSpPr txBox="1"/>
          <p:nvPr/>
        </p:nvSpPr>
        <p:spPr>
          <a:xfrm>
            <a:off x="4530304" y="3503406"/>
            <a:ext cx="2501800" cy="369332"/>
          </a:xfrm>
          <a:prstGeom prst="rect">
            <a:avLst/>
          </a:prstGeom>
          <a:noFill/>
        </p:spPr>
        <p:txBody>
          <a:bodyPr wrap="square">
            <a:spAutoFit/>
          </a:bodyPr>
          <a:lstStyle/>
          <a:p>
            <a:r>
              <a:rPr lang="en-US" sz="1800" b="1" dirty="0"/>
              <a:t>NHS Mail</a:t>
            </a:r>
          </a:p>
        </p:txBody>
      </p:sp>
      <p:sp>
        <p:nvSpPr>
          <p:cNvPr id="25" name="Title 5">
            <a:extLst>
              <a:ext uri="{FF2B5EF4-FFF2-40B4-BE49-F238E27FC236}">
                <a16:creationId xmlns:a16="http://schemas.microsoft.com/office/drawing/2014/main" id="{DC02374C-E6CF-3A3C-208C-B345E6A750CE}"/>
              </a:ext>
            </a:extLst>
          </p:cNvPr>
          <p:cNvSpPr txBox="1">
            <a:spLocks noGrp="1"/>
          </p:cNvSpPr>
          <p:nvPr>
            <p:ph type="title" idx="4294967295"/>
          </p:nvPr>
        </p:nvSpPr>
        <p:spPr>
          <a:xfrm>
            <a:off x="523445" y="382349"/>
            <a:ext cx="8812915" cy="1234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2"/>
                </a:solidFill>
                <a:effectLst/>
                <a:uLnTx/>
                <a:uFillTx/>
                <a:latin typeface="+mj-lt"/>
                <a:ea typeface="+mj-ea"/>
                <a:cs typeface="+mj-cs"/>
              </a:rPr>
              <a:t>“Compliance” Projects</a:t>
            </a:r>
          </a:p>
        </p:txBody>
      </p:sp>
    </p:spTree>
    <p:extLst>
      <p:ext uri="{BB962C8B-B14F-4D97-AF65-F5344CB8AC3E}">
        <p14:creationId xmlns:p14="http://schemas.microsoft.com/office/powerpoint/2010/main" val="70051001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F1DC38-8908-3938-844A-856EB937CBF5}"/>
              </a:ext>
            </a:extLst>
          </p:cNvPr>
          <p:cNvSpPr>
            <a:spLocks noGrp="1"/>
          </p:cNvSpPr>
          <p:nvPr>
            <p:ph type="ftr" sz="quarter" idx="4294967295"/>
          </p:nvPr>
        </p:nvSpPr>
        <p:spPr>
          <a:xfrm>
            <a:off x="0" y="6321425"/>
            <a:ext cx="7402513"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76E5B836-68BF-CAA6-5574-B862757AEA16}"/>
              </a:ext>
            </a:extLst>
          </p:cNvPr>
          <p:cNvSpPr>
            <a:spLocks noGrp="1"/>
          </p:cNvSpPr>
          <p:nvPr>
            <p:ph type="sldNum" sz="quarter" idx="4294967295"/>
          </p:nvPr>
        </p:nvSpPr>
        <p:spPr>
          <a:xfrm>
            <a:off x="11706225" y="6356350"/>
            <a:ext cx="485775" cy="365125"/>
          </a:xfrm>
        </p:spPr>
        <p:txBody>
          <a:bodyPr/>
          <a:lstStyle/>
          <a:p>
            <a:fld id="{30A60DCE-9105-48A5-8A92-25C9283756D1}" type="slidenum">
              <a:rPr lang="en-GB" smtClean="0"/>
              <a:pPr/>
              <a:t>97</a:t>
            </a:fld>
            <a:endParaRPr lang="en-GB"/>
          </a:p>
        </p:txBody>
      </p:sp>
      <p:sp>
        <p:nvSpPr>
          <p:cNvPr id="19" name="TextBox 18">
            <a:extLst>
              <a:ext uri="{FF2B5EF4-FFF2-40B4-BE49-F238E27FC236}">
                <a16:creationId xmlns:a16="http://schemas.microsoft.com/office/drawing/2014/main" id="{845A24FD-A560-B9B5-65BE-AEFFA324A61E}"/>
              </a:ext>
            </a:extLst>
          </p:cNvPr>
          <p:cNvSpPr txBox="1"/>
          <p:nvPr/>
        </p:nvSpPr>
        <p:spPr>
          <a:xfrm>
            <a:off x="4367808" y="2295829"/>
            <a:ext cx="3252436" cy="369332"/>
          </a:xfrm>
          <a:prstGeom prst="rect">
            <a:avLst/>
          </a:prstGeom>
          <a:noFill/>
        </p:spPr>
        <p:txBody>
          <a:bodyPr wrap="square">
            <a:spAutoFit/>
          </a:bodyPr>
          <a:lstStyle/>
          <a:p>
            <a:r>
              <a:rPr lang="en-US" sz="1800" b="1"/>
              <a:t>Digital Social Care Record</a:t>
            </a:r>
          </a:p>
        </p:txBody>
      </p:sp>
      <p:sp>
        <p:nvSpPr>
          <p:cNvPr id="25" name="Title 5">
            <a:extLst>
              <a:ext uri="{FF2B5EF4-FFF2-40B4-BE49-F238E27FC236}">
                <a16:creationId xmlns:a16="http://schemas.microsoft.com/office/drawing/2014/main" id="{DC02374C-E6CF-3A3C-208C-B345E6A750CE}"/>
              </a:ext>
            </a:extLst>
          </p:cNvPr>
          <p:cNvSpPr txBox="1">
            <a:spLocks noGrp="1"/>
          </p:cNvSpPr>
          <p:nvPr>
            <p:ph type="title" idx="4294967295"/>
          </p:nvPr>
        </p:nvSpPr>
        <p:spPr>
          <a:xfrm>
            <a:off x="523445" y="382349"/>
            <a:ext cx="8812915" cy="1234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2"/>
                </a:solidFill>
                <a:effectLst/>
                <a:uLnTx/>
                <a:uFillTx/>
                <a:latin typeface="+mj-lt"/>
                <a:ea typeface="+mj-ea"/>
                <a:cs typeface="+mj-cs"/>
              </a:rPr>
              <a:t>DSCR Project</a:t>
            </a:r>
          </a:p>
        </p:txBody>
      </p:sp>
      <p:grpSp>
        <p:nvGrpSpPr>
          <p:cNvPr id="17" name="Group 16">
            <a:extLst>
              <a:ext uri="{FF2B5EF4-FFF2-40B4-BE49-F238E27FC236}">
                <a16:creationId xmlns:a16="http://schemas.microsoft.com/office/drawing/2014/main" id="{A009F827-7E44-EBC7-B603-DDAC8DB0338B}"/>
              </a:ext>
              <a:ext uri="{C183D7F6-B498-43B3-948B-1728B52AA6E4}">
                <adec:decorative xmlns:adec="http://schemas.microsoft.com/office/drawing/2017/decorative" val="1"/>
              </a:ext>
            </a:extLst>
          </p:cNvPr>
          <p:cNvGrpSpPr>
            <a:grpSpLocks noChangeAspect="1"/>
          </p:cNvGrpSpPr>
          <p:nvPr/>
        </p:nvGrpSpPr>
        <p:grpSpPr>
          <a:xfrm>
            <a:off x="863579" y="1885994"/>
            <a:ext cx="2976770" cy="1234799"/>
            <a:chOff x="0" y="0"/>
            <a:chExt cx="1312351" cy="544195"/>
          </a:xfrm>
        </p:grpSpPr>
        <p:grpSp>
          <p:nvGrpSpPr>
            <p:cNvPr id="31" name="Group 30">
              <a:extLst>
                <a:ext uri="{FF2B5EF4-FFF2-40B4-BE49-F238E27FC236}">
                  <a16:creationId xmlns:a16="http://schemas.microsoft.com/office/drawing/2014/main" id="{EF93FB1F-E06B-ED27-31D1-D53F03B01C91}"/>
                </a:ext>
              </a:extLst>
            </p:cNvPr>
            <p:cNvGrpSpPr/>
            <p:nvPr/>
          </p:nvGrpSpPr>
          <p:grpSpPr>
            <a:xfrm>
              <a:off x="0" y="0"/>
              <a:ext cx="585430" cy="544195"/>
              <a:chOff x="0" y="0"/>
              <a:chExt cx="628981" cy="570839"/>
            </a:xfrm>
          </p:grpSpPr>
          <p:sp>
            <p:nvSpPr>
              <p:cNvPr id="34" name="Rectangle 33">
                <a:extLst>
                  <a:ext uri="{FF2B5EF4-FFF2-40B4-BE49-F238E27FC236}">
                    <a16:creationId xmlns:a16="http://schemas.microsoft.com/office/drawing/2014/main" id="{E3481F3A-C587-05C8-D20D-BAD12EAB49FF}"/>
                  </a:ext>
                </a:extLst>
              </p:cNvPr>
              <p:cNvSpPr/>
              <p:nvPr/>
            </p:nvSpPr>
            <p:spPr>
              <a:xfrm>
                <a:off x="0" y="0"/>
                <a:ext cx="628981" cy="5708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35" name="Picture 34">
                <a:extLst>
                  <a:ext uri="{FF2B5EF4-FFF2-40B4-BE49-F238E27FC236}">
                    <a16:creationId xmlns:a16="http://schemas.microsoft.com/office/drawing/2014/main" id="{17F20732-D543-8FD5-A684-6BAD0E0BADD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07" y="78630"/>
                <a:ext cx="544195" cy="414020"/>
              </a:xfrm>
              <a:prstGeom prst="rect">
                <a:avLst/>
              </a:prstGeom>
              <a:noFill/>
            </p:spPr>
          </p:pic>
        </p:grpSp>
        <p:pic>
          <p:nvPicPr>
            <p:cNvPr id="32" name="Picture 31">
              <a:extLst>
                <a:ext uri="{FF2B5EF4-FFF2-40B4-BE49-F238E27FC236}">
                  <a16:creationId xmlns:a16="http://schemas.microsoft.com/office/drawing/2014/main" id="{E93EBF4F-77F0-21FE-4397-644AD19C216B}"/>
                </a:ext>
              </a:extLst>
            </p:cNvPr>
            <p:cNvPicPr>
              <a:picLocks noChangeAspect="1"/>
            </p:cNvPicPr>
            <p:nvPr/>
          </p:nvPicPr>
          <p:blipFill rotWithShape="1">
            <a:blip r:embed="rId3">
              <a:extLst>
                <a:ext uri="{28A0092B-C50C-407E-A947-70E740481C1C}">
                  <a14:useLocalDpi xmlns:a14="http://schemas.microsoft.com/office/drawing/2010/main" val="0"/>
                </a:ext>
              </a:extLst>
            </a:blip>
            <a:srcRect t="12860" r="97469" b="41171"/>
            <a:stretch/>
          </p:blipFill>
          <p:spPr bwMode="auto">
            <a:xfrm>
              <a:off x="628153" y="39756"/>
              <a:ext cx="349250" cy="444500"/>
            </a:xfrm>
            <a:prstGeom prst="rect">
              <a:avLst/>
            </a:prstGeom>
            <a:noFill/>
            <a:ln>
              <a:noFill/>
            </a:ln>
            <a:extLst>
              <a:ext uri="{53640926-AAD7-44D8-BBD7-CCE9431645EC}">
                <a14:shadowObscured xmlns:a14="http://schemas.microsoft.com/office/drawing/2010/main"/>
              </a:ext>
            </a:extLst>
          </p:spPr>
        </p:pic>
        <p:pic>
          <p:nvPicPr>
            <p:cNvPr id="33" name="Picture 32">
              <a:extLst>
                <a:ext uri="{FF2B5EF4-FFF2-40B4-BE49-F238E27FC236}">
                  <a16:creationId xmlns:a16="http://schemas.microsoft.com/office/drawing/2014/main" id="{1A78B4F6-7830-6D78-B8CB-D41A67C0D8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5961" y="55659"/>
              <a:ext cx="326390" cy="429260"/>
            </a:xfrm>
            <a:prstGeom prst="rect">
              <a:avLst/>
            </a:prstGeom>
          </p:spPr>
        </p:pic>
      </p:grpSp>
    </p:spTree>
    <p:extLst>
      <p:ext uri="{BB962C8B-B14F-4D97-AF65-F5344CB8AC3E}">
        <p14:creationId xmlns:p14="http://schemas.microsoft.com/office/powerpoint/2010/main" val="148971263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F1DC38-8908-3938-844A-856EB937CBF5}"/>
              </a:ext>
            </a:extLst>
          </p:cNvPr>
          <p:cNvSpPr>
            <a:spLocks noGrp="1"/>
          </p:cNvSpPr>
          <p:nvPr>
            <p:ph type="ftr" sz="quarter" idx="4294967295"/>
          </p:nvPr>
        </p:nvSpPr>
        <p:spPr>
          <a:xfrm>
            <a:off x="0" y="6321425"/>
            <a:ext cx="7402513"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76E5B836-68BF-CAA6-5574-B862757AEA16}"/>
              </a:ext>
            </a:extLst>
          </p:cNvPr>
          <p:cNvSpPr>
            <a:spLocks noGrp="1"/>
          </p:cNvSpPr>
          <p:nvPr>
            <p:ph type="sldNum" sz="quarter" idx="4294967295"/>
          </p:nvPr>
        </p:nvSpPr>
        <p:spPr>
          <a:xfrm>
            <a:off x="11706225" y="6356350"/>
            <a:ext cx="485775" cy="365125"/>
          </a:xfrm>
        </p:spPr>
        <p:txBody>
          <a:bodyPr/>
          <a:lstStyle/>
          <a:p>
            <a:fld id="{30A60DCE-9105-48A5-8A92-25C9283756D1}" type="slidenum">
              <a:rPr lang="en-GB" smtClean="0"/>
              <a:pPr/>
              <a:t>98</a:t>
            </a:fld>
            <a:endParaRPr lang="en-GB"/>
          </a:p>
        </p:txBody>
      </p:sp>
      <p:sp>
        <p:nvSpPr>
          <p:cNvPr id="19" name="TextBox 18">
            <a:extLst>
              <a:ext uri="{FF2B5EF4-FFF2-40B4-BE49-F238E27FC236}">
                <a16:creationId xmlns:a16="http://schemas.microsoft.com/office/drawing/2014/main" id="{845A24FD-A560-B9B5-65BE-AEFFA324A61E}"/>
              </a:ext>
            </a:extLst>
          </p:cNvPr>
          <p:cNvSpPr txBox="1"/>
          <p:nvPr/>
        </p:nvSpPr>
        <p:spPr>
          <a:xfrm>
            <a:off x="3376693" y="2075245"/>
            <a:ext cx="3252436" cy="646331"/>
          </a:xfrm>
          <a:prstGeom prst="rect">
            <a:avLst/>
          </a:prstGeom>
          <a:noFill/>
        </p:spPr>
        <p:txBody>
          <a:bodyPr wrap="square">
            <a:spAutoFit/>
          </a:bodyPr>
          <a:lstStyle/>
          <a:p>
            <a:r>
              <a:rPr lang="en-US" sz="1800" b="1"/>
              <a:t>Whzan Blue Box</a:t>
            </a:r>
          </a:p>
          <a:p>
            <a:r>
              <a:rPr lang="en-US" b="1"/>
              <a:t>(NEWS2 &amp; ISTUMBLE)</a:t>
            </a:r>
            <a:endParaRPr lang="en-US" sz="1800" b="1"/>
          </a:p>
        </p:txBody>
      </p:sp>
      <p:sp>
        <p:nvSpPr>
          <p:cNvPr id="25" name="Title 5">
            <a:extLst>
              <a:ext uri="{FF2B5EF4-FFF2-40B4-BE49-F238E27FC236}">
                <a16:creationId xmlns:a16="http://schemas.microsoft.com/office/drawing/2014/main" id="{DC02374C-E6CF-3A3C-208C-B345E6A750CE}"/>
              </a:ext>
            </a:extLst>
          </p:cNvPr>
          <p:cNvSpPr txBox="1">
            <a:spLocks noGrp="1"/>
          </p:cNvSpPr>
          <p:nvPr>
            <p:ph type="title" idx="4294967295"/>
          </p:nvPr>
        </p:nvSpPr>
        <p:spPr>
          <a:xfrm>
            <a:off x="523445" y="382349"/>
            <a:ext cx="8812915" cy="1234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2"/>
                </a:solidFill>
                <a:effectLst/>
                <a:uLnTx/>
                <a:uFillTx/>
                <a:latin typeface="+mj-lt"/>
                <a:ea typeface="+mj-ea"/>
                <a:cs typeface="+mj-cs"/>
              </a:rPr>
              <a:t>Whzan and MiiCare Projects</a:t>
            </a:r>
          </a:p>
        </p:txBody>
      </p:sp>
      <p:pic>
        <p:nvPicPr>
          <p:cNvPr id="2" name="Picture 1">
            <a:extLst>
              <a:ext uri="{FF2B5EF4-FFF2-40B4-BE49-F238E27FC236}">
                <a16:creationId xmlns:a16="http://schemas.microsoft.com/office/drawing/2014/main" id="{21427BD3-F764-9185-513F-5E29154BC221}"/>
              </a:ext>
              <a:ext uri="{C183D7F6-B498-43B3-948B-1728B52AA6E4}">
                <adec:decorative xmlns:adec="http://schemas.microsoft.com/office/drawing/2017/decorative" val="1"/>
              </a:ext>
            </a:extLst>
          </p:cNvPr>
          <p:cNvPicPr>
            <a:picLocks noChangeAspect="1"/>
          </p:cNvPicPr>
          <p:nvPr/>
        </p:nvPicPr>
        <p:blipFill rotWithShape="1">
          <a:blip r:embed="rId2"/>
          <a:srcRect l="2264" t="4427" r="4144" b="7437"/>
          <a:stretch/>
        </p:blipFill>
        <p:spPr bwMode="auto">
          <a:xfrm>
            <a:off x="863527" y="1790971"/>
            <a:ext cx="1944216" cy="1143349"/>
          </a:xfrm>
          <a:prstGeom prst="rect">
            <a:avLst/>
          </a:prstGeom>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14F1C898-E3EB-CF5B-B0AB-B87E29879E4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63527" y="3940300"/>
            <a:ext cx="2038870" cy="977396"/>
          </a:xfrm>
          <a:prstGeom prst="rect">
            <a:avLst/>
          </a:prstGeom>
        </p:spPr>
      </p:pic>
      <p:sp>
        <p:nvSpPr>
          <p:cNvPr id="6" name="TextBox 5">
            <a:extLst>
              <a:ext uri="{FF2B5EF4-FFF2-40B4-BE49-F238E27FC236}">
                <a16:creationId xmlns:a16="http://schemas.microsoft.com/office/drawing/2014/main" id="{B56EA7A5-FF0F-A353-5D70-E4CB3FE114E7}"/>
              </a:ext>
            </a:extLst>
          </p:cNvPr>
          <p:cNvSpPr txBox="1"/>
          <p:nvPr/>
        </p:nvSpPr>
        <p:spPr>
          <a:xfrm>
            <a:off x="3376693" y="4105832"/>
            <a:ext cx="3252436" cy="646331"/>
          </a:xfrm>
          <a:prstGeom prst="rect">
            <a:avLst/>
          </a:prstGeom>
          <a:noFill/>
        </p:spPr>
        <p:txBody>
          <a:bodyPr wrap="square">
            <a:spAutoFit/>
          </a:bodyPr>
          <a:lstStyle/>
          <a:p>
            <a:r>
              <a:rPr lang="en-US" sz="1800" b="1"/>
              <a:t>MiiCare</a:t>
            </a:r>
          </a:p>
          <a:p>
            <a:r>
              <a:rPr lang="en-US" b="1"/>
              <a:t>Monica Digital Assistant</a:t>
            </a:r>
            <a:endParaRPr lang="en-US" sz="1800" b="1"/>
          </a:p>
        </p:txBody>
      </p:sp>
    </p:spTree>
    <p:extLst>
      <p:ext uri="{BB962C8B-B14F-4D97-AF65-F5344CB8AC3E}">
        <p14:creationId xmlns:p14="http://schemas.microsoft.com/office/powerpoint/2010/main" val="70451140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3F1DC38-8908-3938-844A-856EB937CBF5}"/>
              </a:ext>
            </a:extLst>
          </p:cNvPr>
          <p:cNvSpPr>
            <a:spLocks noGrp="1"/>
          </p:cNvSpPr>
          <p:nvPr>
            <p:ph type="ftr" sz="quarter" idx="4294967295"/>
          </p:nvPr>
        </p:nvSpPr>
        <p:spPr>
          <a:xfrm>
            <a:off x="0" y="6321425"/>
            <a:ext cx="7402513" cy="365125"/>
          </a:xfrm>
        </p:spPr>
        <p:txBody>
          <a:bodyPr/>
          <a:lstStyle/>
          <a:p>
            <a:r>
              <a:rPr lang="en-GB" b="1"/>
              <a:t>Bedfordshire, Luton and Milton Keynes Health and Care Partnership</a:t>
            </a:r>
            <a:endParaRPr lang="en-GB"/>
          </a:p>
        </p:txBody>
      </p:sp>
      <p:sp>
        <p:nvSpPr>
          <p:cNvPr id="5" name="Slide Number Placeholder 4">
            <a:extLst>
              <a:ext uri="{FF2B5EF4-FFF2-40B4-BE49-F238E27FC236}">
                <a16:creationId xmlns:a16="http://schemas.microsoft.com/office/drawing/2014/main" id="{76E5B836-68BF-CAA6-5574-B862757AEA16}"/>
              </a:ext>
            </a:extLst>
          </p:cNvPr>
          <p:cNvSpPr>
            <a:spLocks noGrp="1"/>
          </p:cNvSpPr>
          <p:nvPr>
            <p:ph type="sldNum" sz="quarter" idx="4294967295"/>
          </p:nvPr>
        </p:nvSpPr>
        <p:spPr>
          <a:xfrm>
            <a:off x="11706225" y="6356350"/>
            <a:ext cx="485775" cy="365125"/>
          </a:xfrm>
        </p:spPr>
        <p:txBody>
          <a:bodyPr/>
          <a:lstStyle/>
          <a:p>
            <a:fld id="{30A60DCE-9105-48A5-8A92-25C9283756D1}" type="slidenum">
              <a:rPr lang="en-GB" smtClean="0"/>
              <a:pPr/>
              <a:t>99</a:t>
            </a:fld>
            <a:endParaRPr lang="en-GB"/>
          </a:p>
        </p:txBody>
      </p:sp>
      <p:sp>
        <p:nvSpPr>
          <p:cNvPr id="19" name="TextBox 18">
            <a:extLst>
              <a:ext uri="{FF2B5EF4-FFF2-40B4-BE49-F238E27FC236}">
                <a16:creationId xmlns:a16="http://schemas.microsoft.com/office/drawing/2014/main" id="{845A24FD-A560-B9B5-65BE-AEFFA324A61E}"/>
              </a:ext>
            </a:extLst>
          </p:cNvPr>
          <p:cNvSpPr txBox="1"/>
          <p:nvPr/>
        </p:nvSpPr>
        <p:spPr>
          <a:xfrm>
            <a:off x="3303684" y="2078614"/>
            <a:ext cx="3252436" cy="369332"/>
          </a:xfrm>
          <a:prstGeom prst="rect">
            <a:avLst/>
          </a:prstGeom>
          <a:noFill/>
        </p:spPr>
        <p:txBody>
          <a:bodyPr wrap="square">
            <a:spAutoFit/>
          </a:bodyPr>
          <a:lstStyle/>
          <a:p>
            <a:r>
              <a:rPr lang="en-US" sz="1800" b="1"/>
              <a:t>Raizer II Chair</a:t>
            </a:r>
          </a:p>
        </p:txBody>
      </p:sp>
      <p:sp>
        <p:nvSpPr>
          <p:cNvPr id="25" name="Title 5">
            <a:extLst>
              <a:ext uri="{FF2B5EF4-FFF2-40B4-BE49-F238E27FC236}">
                <a16:creationId xmlns:a16="http://schemas.microsoft.com/office/drawing/2014/main" id="{DC02374C-E6CF-3A3C-208C-B345E6A750CE}"/>
              </a:ext>
            </a:extLst>
          </p:cNvPr>
          <p:cNvSpPr txBox="1">
            <a:spLocks noGrp="1"/>
          </p:cNvSpPr>
          <p:nvPr>
            <p:ph type="title" idx="4294967295"/>
          </p:nvPr>
        </p:nvSpPr>
        <p:spPr>
          <a:xfrm>
            <a:off x="523445" y="382349"/>
            <a:ext cx="9628959" cy="1234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spcBef>
                <a:spcPct val="0"/>
              </a:spcBef>
              <a:buNone/>
              <a:defRPr sz="4000" b="1"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err="1">
                <a:ln>
                  <a:noFill/>
                </a:ln>
                <a:solidFill>
                  <a:schemeClr val="tx2"/>
                </a:solidFill>
                <a:effectLst/>
                <a:uLnTx/>
                <a:uFillTx/>
                <a:latin typeface="+mj-lt"/>
                <a:ea typeface="+mj-ea"/>
                <a:cs typeface="+mj-cs"/>
              </a:rPr>
              <a:t>Raizer</a:t>
            </a:r>
            <a:r>
              <a:rPr kumimoji="0" lang="en-GB" sz="4000" b="1" i="0" u="none" strike="noStrike" kern="1200" cap="none" spc="0" normalizeH="0" baseline="0" noProof="0" dirty="0">
                <a:ln>
                  <a:noFill/>
                </a:ln>
                <a:solidFill>
                  <a:schemeClr val="tx2"/>
                </a:solidFill>
                <a:effectLst/>
                <a:uLnTx/>
                <a:uFillTx/>
                <a:latin typeface="+mj-lt"/>
                <a:ea typeface="+mj-ea"/>
                <a:cs typeface="+mj-cs"/>
              </a:rPr>
              <a:t> Chair and Acoustic Monitoring Projects</a:t>
            </a:r>
          </a:p>
        </p:txBody>
      </p:sp>
      <p:sp>
        <p:nvSpPr>
          <p:cNvPr id="6" name="TextBox 5">
            <a:extLst>
              <a:ext uri="{FF2B5EF4-FFF2-40B4-BE49-F238E27FC236}">
                <a16:creationId xmlns:a16="http://schemas.microsoft.com/office/drawing/2014/main" id="{B56EA7A5-FF0F-A353-5D70-E4CB3FE114E7}"/>
              </a:ext>
            </a:extLst>
          </p:cNvPr>
          <p:cNvSpPr txBox="1"/>
          <p:nvPr/>
        </p:nvSpPr>
        <p:spPr>
          <a:xfrm>
            <a:off x="3359696" y="4370572"/>
            <a:ext cx="3252436" cy="369332"/>
          </a:xfrm>
          <a:prstGeom prst="rect">
            <a:avLst/>
          </a:prstGeom>
          <a:noFill/>
        </p:spPr>
        <p:txBody>
          <a:bodyPr wrap="square">
            <a:spAutoFit/>
          </a:bodyPr>
          <a:lstStyle/>
          <a:p>
            <a:r>
              <a:rPr lang="en-US" sz="1800" b="1"/>
              <a:t>AllyLabs “AllyCares”</a:t>
            </a:r>
          </a:p>
        </p:txBody>
      </p:sp>
      <p:pic>
        <p:nvPicPr>
          <p:cNvPr id="7" name="Picture 6">
            <a:extLst>
              <a:ext uri="{FF2B5EF4-FFF2-40B4-BE49-F238E27FC236}">
                <a16:creationId xmlns:a16="http://schemas.microsoft.com/office/drawing/2014/main" id="{36D9192E-210F-ED90-C96A-03798AE85A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39466" y="1861112"/>
            <a:ext cx="1944166" cy="1666603"/>
          </a:xfrm>
          <a:prstGeom prst="rect">
            <a:avLst/>
          </a:prstGeom>
        </p:spPr>
      </p:pic>
      <p:pic>
        <p:nvPicPr>
          <p:cNvPr id="8" name="Picture 7">
            <a:extLst>
              <a:ext uri="{FF2B5EF4-FFF2-40B4-BE49-F238E27FC236}">
                <a16:creationId xmlns:a16="http://schemas.microsoft.com/office/drawing/2014/main" id="{F5CF5394-023D-7DE3-FCA3-4BAD7590640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27448" y="3851310"/>
            <a:ext cx="1452654" cy="1452654"/>
          </a:xfrm>
          <a:prstGeom prst="rect">
            <a:avLst/>
          </a:prstGeom>
          <a:noFill/>
        </p:spPr>
      </p:pic>
    </p:spTree>
    <p:extLst>
      <p:ext uri="{BB962C8B-B14F-4D97-AF65-F5344CB8AC3E}">
        <p14:creationId xmlns:p14="http://schemas.microsoft.com/office/powerpoint/2010/main" val="915784653"/>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Section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8FEB94B0-642A-9546-8B44-EFB1011D5B40}"/>
    </a:ext>
  </a:extLst>
</a:theme>
</file>

<file path=ppt/theme/theme1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 CARE">
  <a:themeElements>
    <a:clrScheme name="CARE Theme">
      <a:dk1>
        <a:srgbClr val="0B5C4E"/>
      </a:dk1>
      <a:lt1>
        <a:srgbClr val="FFFFFF"/>
      </a:lt1>
      <a:dk2>
        <a:srgbClr val="00A188"/>
      </a:dk2>
      <a:lt2>
        <a:srgbClr val="FFFFFF"/>
      </a:lt2>
      <a:accent1>
        <a:srgbClr val="0B5C4E"/>
      </a:accent1>
      <a:accent2>
        <a:srgbClr val="00A188"/>
      </a:accent2>
      <a:accent3>
        <a:srgbClr val="EDAE00"/>
      </a:accent3>
      <a:accent4>
        <a:srgbClr val="E16D0D"/>
      </a:accent4>
      <a:accent5>
        <a:srgbClr val="92203F"/>
      </a:accent5>
      <a:accent6>
        <a:srgbClr val="542783"/>
      </a:accent6>
      <a:hlink>
        <a:srgbClr val="00A188"/>
      </a:hlink>
      <a:folHlink>
        <a:srgbClr val="00A18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Custom 1">
      <a:dk1>
        <a:srgbClr val="292858"/>
      </a:dk1>
      <a:lt1>
        <a:srgbClr val="FEFCFF"/>
      </a:lt1>
      <a:dk2>
        <a:srgbClr val="282959"/>
      </a:dk2>
      <a:lt2>
        <a:srgbClr val="F1F0EC"/>
      </a:lt2>
      <a:accent1>
        <a:srgbClr val="513089"/>
      </a:accent1>
      <a:accent2>
        <a:srgbClr val="A1368D"/>
      </a:accent2>
      <a:accent3>
        <a:srgbClr val="D75E9E"/>
      </a:accent3>
      <a:accent4>
        <a:srgbClr val="E74A3B"/>
      </a:accent4>
      <a:accent5>
        <a:srgbClr val="F0C310"/>
      </a:accent5>
      <a:accent6>
        <a:srgbClr val="F0C40E"/>
      </a:accent6>
      <a:hlink>
        <a:srgbClr val="E74A3B"/>
      </a:hlink>
      <a:folHlink>
        <a:srgbClr val="D95F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itle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2C761082-2526-5647-8FAE-5D7CCB8CA89F}"/>
    </a:ext>
  </a:extLst>
</a:theme>
</file>

<file path=ppt/theme/theme7.xml><?xml version="1.0" encoding="utf-8"?>
<a:theme xmlns:a="http://schemas.openxmlformats.org/drawingml/2006/main" name="Body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3A06A693-87E5-E548-B635-40C77A4BC090}"/>
    </a:ext>
  </a:extLst>
</a:theme>
</file>

<file path=ppt/theme/theme8.xml><?xml version="1.0" encoding="utf-8"?>
<a:theme xmlns:a="http://schemas.openxmlformats.org/drawingml/2006/main" name="Section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8FEB94B0-642A-9546-8B44-EFB1011D5B40}"/>
    </a:ext>
  </a:extLst>
</a:theme>
</file>

<file path=ppt/theme/theme9.xml><?xml version="1.0" encoding="utf-8"?>
<a:theme xmlns:a="http://schemas.openxmlformats.org/drawingml/2006/main" name="Body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3A06A693-87E5-E548-B635-40C77A4BC09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BoxPath xmlns="fef0dcf7-c58a-411d-b11e-e897dc708f21" xsi:nil="true"/>
    <BoxModifiedName xmlns="fef0dcf7-c58a-411d-b11e-e897dc708f21" xsi:nil="true"/>
    <BoxNo xmlns="fef0dcf7-c58a-411d-b11e-e897dc708f21" xsi:nil="true"/>
    <BoxVersionNo xmlns="fef0dcf7-c58a-411d-b11e-e897dc708f21" xsi:nil="true"/>
    <BoxTasks xmlns="fef0dcf7-c58a-411d-b11e-e897dc708f21" xsi:nil="true"/>
    <BoxCreatedName xmlns="fef0dcf7-c58a-411d-b11e-e897dc708f21" xsi:nil="true"/>
    <BoxComments xmlns="fef0dcf7-c58a-411d-b11e-e897dc708f21" xsi:nil="true"/>
    <_dlc_DocId xmlns="d215d93e-cb3f-4a6e-b765-92d410ec0eae">TNZWZMSFFPP5-182667536-37235</_dlc_DocId>
    <_dlc_DocIdUrl xmlns="d215d93e-cb3f-4a6e-b765-92d410ec0eae">
      <Url>https://centralbedfordshirecouncil.sharepoint.com/sites/SCHHResources/_layouts/15/DocIdRedir.aspx?ID=TNZWZMSFFPP5-182667536-37235</Url>
      <Description>TNZWZMSFFPP5-182667536-37235</Description>
    </_dlc_DocIdUrl>
  </documentManagement>
</p:properties>
</file>

<file path=customXml/item2.xml><?xml version="1.0" encoding="utf-8"?>
<?mso-contentType ?>
<SharedContentType xmlns="Microsoft.SharePoint.Taxonomy.ContentTypeSync" SourceId="1a34b6a5-0dea-4de5-b959-8704a0ef8b02" ContentTypeId="0x010100941DCE439507BF419A06F92B5822A328" PreviousValue="false"/>
</file>

<file path=customXml/item3.xml><?xml version="1.0" encoding="utf-8"?>
<ct:contentTypeSchema xmlns:ct="http://schemas.microsoft.com/office/2006/metadata/contentType" xmlns:ma="http://schemas.microsoft.com/office/2006/metadata/properties/metaAttributes" ct:_="" ma:_="" ma:contentTypeName="Box Migration" ma:contentTypeID="0x010100941DCE439507BF419A06F92B5822A328001E6D20A323D7EA4E9C62983175D281AA" ma:contentTypeVersion="13" ma:contentTypeDescription="CT for documents migrated from Box to SP" ma:contentTypeScope="" ma:versionID="9d52bccfbf16ba5b61d489c9be07c634">
  <xsd:schema xmlns:xsd="http://www.w3.org/2001/XMLSchema" xmlns:xs="http://www.w3.org/2001/XMLSchema" xmlns:p="http://schemas.microsoft.com/office/2006/metadata/properties" xmlns:ns2="fef0dcf7-c58a-411d-b11e-e897dc708f21" xmlns:ns3="d215d93e-cb3f-4a6e-b765-92d410ec0eae" targetNamespace="http://schemas.microsoft.com/office/2006/metadata/properties" ma:root="true" ma:fieldsID="bf540ff5e68341e8aa9bf1461dd90f92" ns2:_="" ns3:_="">
    <xsd:import namespace="fef0dcf7-c58a-411d-b11e-e897dc708f21"/>
    <xsd:import namespace="d215d93e-cb3f-4a6e-b765-92d410ec0eae"/>
    <xsd:element name="properties">
      <xsd:complexType>
        <xsd:sequence>
          <xsd:element name="documentManagement">
            <xsd:complexType>
              <xsd:all>
                <xsd:element ref="ns2:BoxCreatedName" minOccurs="0"/>
                <xsd:element ref="ns2:BoxComments" minOccurs="0"/>
                <xsd:element ref="ns2:BoxModifiedName" minOccurs="0"/>
                <xsd:element ref="ns2:BoxNo" minOccurs="0"/>
                <xsd:element ref="ns2:BoxTasks" minOccurs="0"/>
                <xsd:element ref="ns2:BoxVersionNo" minOccurs="0"/>
                <xsd:element ref="ns2:BoxPath"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f0dcf7-c58a-411d-b11e-e897dc708f21" elementFormDefault="qualified">
    <xsd:import namespace="http://schemas.microsoft.com/office/2006/documentManagement/types"/>
    <xsd:import namespace="http://schemas.microsoft.com/office/infopath/2007/PartnerControls"/>
    <xsd:element name="BoxCreatedName" ma:index="8" nillable="true" ma:displayName="Box Created Name" ma:internalName="BoxCreatedName">
      <xsd:simpleType>
        <xsd:restriction base="dms:Text">
          <xsd:maxLength value="255"/>
        </xsd:restriction>
      </xsd:simpleType>
    </xsd:element>
    <xsd:element name="BoxComments" ma:index="9" nillable="true" ma:displayName="Box Comments" ma:internalName="BoxComments">
      <xsd:simpleType>
        <xsd:restriction base="dms:Note">
          <xsd:maxLength value="255"/>
        </xsd:restriction>
      </xsd:simpleType>
    </xsd:element>
    <xsd:element name="BoxModifiedName" ma:index="10" nillable="true" ma:displayName="Box Modified Name" ma:internalName="BoxModifiedName">
      <xsd:simpleType>
        <xsd:restriction base="dms:Text">
          <xsd:maxLength value="255"/>
        </xsd:restriction>
      </xsd:simpleType>
    </xsd:element>
    <xsd:element name="BoxNo" ma:index="11" nillable="true" ma:displayName="Box No" ma:internalName="BoxNo">
      <xsd:simpleType>
        <xsd:restriction base="dms:Text">
          <xsd:maxLength value="255"/>
        </xsd:restriction>
      </xsd:simpleType>
    </xsd:element>
    <xsd:element name="BoxTasks" ma:index="12" nillable="true" ma:displayName="Box Tasks" ma:internalName="BoxTasks">
      <xsd:simpleType>
        <xsd:restriction base="dms:Note">
          <xsd:maxLength value="255"/>
        </xsd:restriction>
      </xsd:simpleType>
    </xsd:element>
    <xsd:element name="BoxVersionNo" ma:index="13" nillable="true" ma:displayName="Box Version No" ma:internalName="BoxVersionNo">
      <xsd:simpleType>
        <xsd:restriction base="dms:Text">
          <xsd:maxLength value="255"/>
        </xsd:restriction>
      </xsd:simpleType>
    </xsd:element>
    <xsd:element name="BoxPath" ma:index="14" nillable="true" ma:displayName="Box Path" ma:internalName="BoxPath">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215d93e-cb3f-4a6e-b765-92d410ec0eae" elementFormDefault="qualified">
    <xsd:import namespace="http://schemas.microsoft.com/office/2006/documentManagement/types"/>
    <xsd:import namespace="http://schemas.microsoft.com/office/infopath/2007/PartnerControls"/>
    <xsd:element name="_dlc_DocId" ma:index="15" nillable="true" ma:displayName="Document ID Value" ma:description="The value of the document ID assigned to this item." ma:indexed="true"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8153355-B80A-41EF-BBF7-77E2ADEBC77E}">
  <ds:schemaRefs>
    <ds:schemaRef ds:uri="http://schemas.microsoft.com/office/2006/metadata/properties"/>
    <ds:schemaRef ds:uri="http://purl.org/dc/terms/"/>
    <ds:schemaRef ds:uri="d215d93e-cb3f-4a6e-b765-92d410ec0eae"/>
    <ds:schemaRef ds:uri="http://schemas.microsoft.com/office/2006/documentManagement/types"/>
    <ds:schemaRef ds:uri="http://schemas.openxmlformats.org/package/2006/metadata/core-properties"/>
    <ds:schemaRef ds:uri="http://purl.org/dc/elements/1.1/"/>
    <ds:schemaRef ds:uri="fef0dcf7-c58a-411d-b11e-e897dc708f2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DB131660-7133-4016-A63C-BEF7D3E255EC}">
  <ds:schemaRefs>
    <ds:schemaRef ds:uri="Microsoft.SharePoint.Taxonomy.ContentTypeSync"/>
  </ds:schemaRefs>
</ds:datastoreItem>
</file>

<file path=customXml/itemProps3.xml><?xml version="1.0" encoding="utf-8"?>
<ds:datastoreItem xmlns:ds="http://schemas.openxmlformats.org/officeDocument/2006/customXml" ds:itemID="{4775C287-5BEF-4F0F-8859-F9127713CEA4}">
  <ds:schemaRefs>
    <ds:schemaRef ds:uri="d215d93e-cb3f-4a6e-b765-92d410ec0eae"/>
    <ds:schemaRef ds:uri="fef0dcf7-c58a-411d-b11e-e897dc708f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5.xml><?xml version="1.0" encoding="utf-8"?>
<ds:datastoreItem xmlns:ds="http://schemas.openxmlformats.org/officeDocument/2006/customXml" ds:itemID="{1B51FE94-0810-4E93-85FA-4FC30DD0FFD1}">
  <ds:schemaRefs>
    <ds:schemaRef ds:uri="http://schemas.microsoft.com/sharepoint/event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332</TotalTime>
  <Words>8661</Words>
  <Application>Microsoft Office PowerPoint</Application>
  <PresentationFormat>Widescreen</PresentationFormat>
  <Paragraphs>1008</Paragraphs>
  <Slides>102</Slides>
  <Notes>32</Notes>
  <HiddenSlides>0</HiddenSlides>
  <MMClips>1</MMClips>
  <ScaleCrop>false</ScaleCrop>
  <HeadingPairs>
    <vt:vector size="6" baseType="variant">
      <vt:variant>
        <vt:lpstr>Fonts Used</vt:lpstr>
      </vt:variant>
      <vt:variant>
        <vt:i4>16</vt:i4>
      </vt:variant>
      <vt:variant>
        <vt:lpstr>Theme</vt:lpstr>
      </vt:variant>
      <vt:variant>
        <vt:i4>11</vt:i4>
      </vt:variant>
      <vt:variant>
        <vt:lpstr>Slide Titles</vt:lpstr>
      </vt:variant>
      <vt:variant>
        <vt:i4>102</vt:i4>
      </vt:variant>
    </vt:vector>
  </HeadingPairs>
  <TitlesOfParts>
    <vt:vector size="129" baseType="lpstr">
      <vt:lpstr>ADLaM Display</vt:lpstr>
      <vt:lpstr>Aharoni</vt:lpstr>
      <vt:lpstr>Aptos</vt:lpstr>
      <vt:lpstr>Arial</vt:lpstr>
      <vt:lpstr>Calibri</vt:lpstr>
      <vt:lpstr>Calibri Light</vt:lpstr>
      <vt:lpstr>Cascadia Code</vt:lpstr>
      <vt:lpstr>Century Gothic</vt:lpstr>
      <vt:lpstr>Muli</vt:lpstr>
      <vt:lpstr>Noto Sans</vt:lpstr>
      <vt:lpstr>Open Sans</vt:lpstr>
      <vt:lpstr>Red Hat Display-Regular</vt:lpstr>
      <vt:lpstr>Symbol</vt:lpstr>
      <vt:lpstr>Times New Roman</vt:lpstr>
      <vt:lpstr>Tw Cen MT</vt:lpstr>
      <vt:lpstr>Wingdings</vt:lpstr>
      <vt:lpstr>Office Theme</vt:lpstr>
      <vt:lpstr>Theme CARE</vt:lpstr>
      <vt:lpstr>4_Office Theme</vt:lpstr>
      <vt:lpstr>3_Office Theme</vt:lpstr>
      <vt:lpstr>Office Theme</vt:lpstr>
      <vt:lpstr>Title Master</vt:lpstr>
      <vt:lpstr>Body Master</vt:lpstr>
      <vt:lpstr>Section Master</vt:lpstr>
      <vt:lpstr>Body Master</vt:lpstr>
      <vt:lpstr>Section Master</vt:lpstr>
      <vt:lpstr>1_Office Theme</vt:lpstr>
      <vt:lpstr>BLMK “Future of Digitisation” Care Conference 2024</vt:lpstr>
      <vt:lpstr> The Future Digitisation of Social Care</vt:lpstr>
      <vt:lpstr>Welcome </vt:lpstr>
      <vt:lpstr>Our partners </vt:lpstr>
      <vt:lpstr>Key challenges</vt:lpstr>
      <vt:lpstr>Your feedback </vt:lpstr>
      <vt:lpstr>Programme  </vt:lpstr>
      <vt:lpstr>Programme  </vt:lpstr>
      <vt:lpstr>Digitisation of Social Care</vt:lpstr>
      <vt:lpstr>BLMK ICS DiSC Programme</vt:lpstr>
      <vt:lpstr>Overview of externally-secured resource investment and costs to date </vt:lpstr>
      <vt:lpstr>Reflections on 2023/24</vt:lpstr>
      <vt:lpstr>Summary of 2023/24</vt:lpstr>
      <vt:lpstr>Key highlights</vt:lpstr>
      <vt:lpstr>Delivery and achievements 2023/24</vt:lpstr>
      <vt:lpstr>What helps our approach to ensure effective partnership working </vt:lpstr>
      <vt:lpstr>Looking ahead</vt:lpstr>
      <vt:lpstr>With thanks to yourselves, the team, and our partners</vt:lpstr>
      <vt:lpstr>Mark Thomas Chief Digital and Information Officer Bedfordshire, Luton and Milton Keynes Integrated Care System</vt:lpstr>
      <vt:lpstr>Bringing the pieces together</vt:lpstr>
      <vt:lpstr>Bringing the pieces together</vt:lpstr>
      <vt:lpstr>Mark Nicholas Deputy Director and Chief Social Worker NHS England Transformation Directorate </vt:lpstr>
      <vt:lpstr>Digital Health and Social Care</vt:lpstr>
      <vt:lpstr>Early indicators for digital healthcare?</vt:lpstr>
      <vt:lpstr>Relevant TD work programmes</vt:lpstr>
      <vt:lpstr>Implications for social care providers</vt:lpstr>
      <vt:lpstr>Thank You @nhsengland company/nhsengland england.nhs.uk</vt:lpstr>
      <vt:lpstr>Caroline Day Programme Manager – Implementation Support, East of England and South West Regional Lead Digitising Social Care Programme  NHS Transformation Directorate NHS England</vt:lpstr>
      <vt:lpstr>Digitising Social Care Programme</vt:lpstr>
      <vt:lpstr>Programme Objectives</vt:lpstr>
      <vt:lpstr>Benefits Position</vt:lpstr>
      <vt:lpstr>Benefits Position</vt:lpstr>
      <vt:lpstr>Benefits Position</vt:lpstr>
      <vt:lpstr>Benefits Position</vt:lpstr>
      <vt:lpstr>Benefits Position</vt:lpstr>
      <vt:lpstr>Care Technology Piloting &amp; Scaling Projects </vt:lpstr>
      <vt:lpstr>Piloting and Scaling Projects</vt:lpstr>
      <vt:lpstr>Social Care  Data Interoperability </vt:lpstr>
      <vt:lpstr>Benefits of data sharing</vt:lpstr>
      <vt:lpstr>Find out more by visiting www.digitisingsocialcare.co.uk</vt:lpstr>
      <vt:lpstr>Refreshment break, networking and marketplace </vt:lpstr>
      <vt:lpstr>Panel discussion</vt:lpstr>
      <vt:lpstr>Provider stories</vt:lpstr>
      <vt:lpstr>Digitalisation in Care</vt:lpstr>
      <vt:lpstr>Who am I?</vt:lpstr>
      <vt:lpstr>Who are BCHA?</vt:lpstr>
      <vt:lpstr>Who are BCHA?</vt:lpstr>
      <vt:lpstr>Who are BCHA?</vt:lpstr>
      <vt:lpstr>Technology in Care</vt:lpstr>
      <vt:lpstr>Technology in Care</vt:lpstr>
      <vt:lpstr>Person Centred Software</vt:lpstr>
      <vt:lpstr>Nursecall Messaging Service</vt:lpstr>
      <vt:lpstr>Camascope</vt:lpstr>
      <vt:lpstr>How does technology enhance care</vt:lpstr>
      <vt:lpstr>How does technology enhance care</vt:lpstr>
      <vt:lpstr>What’s next for digital  technology in care</vt:lpstr>
      <vt:lpstr>What’s next for digital technology in care</vt:lpstr>
      <vt:lpstr>Challenges</vt:lpstr>
      <vt:lpstr>Challenges</vt:lpstr>
      <vt:lpstr>Provider stories</vt:lpstr>
      <vt:lpstr>Who are Roses Homecare</vt:lpstr>
      <vt:lpstr>Digital Social Care Records (DSCR)</vt:lpstr>
      <vt:lpstr>Introduction to Birdie</vt:lpstr>
      <vt:lpstr>DSCR</vt:lpstr>
      <vt:lpstr>DSCR</vt:lpstr>
      <vt:lpstr>DSCR</vt:lpstr>
      <vt:lpstr>DSCR</vt:lpstr>
      <vt:lpstr>Remote Health Monitoring</vt:lpstr>
      <vt:lpstr>Falls Prevention</vt:lpstr>
      <vt:lpstr>Contact details </vt:lpstr>
      <vt:lpstr>DiSC Team</vt:lpstr>
      <vt:lpstr>Meet The Team </vt:lpstr>
      <vt:lpstr>Current programme overview</vt:lpstr>
      <vt:lpstr>Get involved</vt:lpstr>
      <vt:lpstr>Masterclass</vt:lpstr>
      <vt:lpstr>Well-Led: How digitisation can help care providers</vt:lpstr>
      <vt:lpstr>Agenda</vt:lpstr>
      <vt:lpstr>Digital Care Hub – who are we?</vt:lpstr>
      <vt:lpstr>What do we do?</vt:lpstr>
      <vt:lpstr>What does CQC say about digitisation in the single assessment framework?</vt:lpstr>
      <vt:lpstr>How technology supports with staff management</vt:lpstr>
      <vt:lpstr>How technology supports with business management and risk</vt:lpstr>
      <vt:lpstr>Technology supports data submission</vt:lpstr>
      <vt:lpstr>Case study on how technology helps with data management</vt:lpstr>
      <vt:lpstr>How technology can help with staff health and wellbeing</vt:lpstr>
      <vt:lpstr>Not gone digital yet? What’s stopping you?</vt:lpstr>
      <vt:lpstr>Emerging technology in adult social care – how care providers are starting to use AI</vt:lpstr>
      <vt:lpstr>The Oxford project on the Responsible Use  of Generative AI in Social Care</vt:lpstr>
      <vt:lpstr>Get involved</vt:lpstr>
      <vt:lpstr>Information and Resources</vt:lpstr>
      <vt:lpstr>Thank you, any questions? </vt:lpstr>
      <vt:lpstr>Lunch and marketplace </vt:lpstr>
      <vt:lpstr>Care Conference Workshop  Provider’s Programme Feedback </vt:lpstr>
      <vt:lpstr>Workshop Objectives</vt:lpstr>
      <vt:lpstr>Feedback Focus</vt:lpstr>
      <vt:lpstr>“Compliance” Projects</vt:lpstr>
      <vt:lpstr>DSCR Project</vt:lpstr>
      <vt:lpstr>Whzan and MiiCare Projects</vt:lpstr>
      <vt:lpstr>Raizer Chair and Acoustic Monitoring Projects</vt:lpstr>
      <vt:lpstr>New Projects: RoboPets and PainChek</vt:lpstr>
      <vt:lpstr>Feedback session Review of the day</vt:lpstr>
      <vt:lpstr>Closing remarks and evaluation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16</cp:revision>
  <cp:lastPrinted>2022-09-07T10:39:17Z</cp:lastPrinted>
  <dcterms:created xsi:type="dcterms:W3CDTF">2021-04-30T07:09:02Z</dcterms:created>
  <dcterms:modified xsi:type="dcterms:W3CDTF">2024-09-05T10:10:35Z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0x010100941DCE439507BF419A06F92B5822A328001E6D20A323D7EA4E9C62983175D281AA</vt:lpwstr>
  </property>
  <property fmtid="{D5CDD505-2E9C-101B-9397-08002B2CF9AE}" pid="3" name="_dlc_DocIdItemGuid">
    <vt:lpwstr>259b4c3d-d20a-4a9f-87ed-9fd8856654ef</vt:lpwstr>
  </property>
  <property fmtid="{D5CDD505-2E9C-101B-9397-08002B2CF9AE}" pid="4" name="TaxKeyword">
    <vt:lpwstr/>
  </property>
  <property fmtid="{D5CDD505-2E9C-101B-9397-08002B2CF9AE}" pid="5" name="MediaServiceImageTags">
    <vt:lpwstr/>
  </property>
  <property fmtid="{D5CDD505-2E9C-101B-9397-08002B2CF9AE}" pid="6" name="lcf76f155ced4ddcb4097134ff3c332f">
    <vt:lpwstr/>
  </property>
  <property fmtid="{D5CDD505-2E9C-101B-9397-08002B2CF9AE}" pid="7" name="TaxCatchAll">
    <vt:lpwstr/>
  </property>
</Properties>
</file>