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145707499" r:id="rId5"/>
    <p:sldId id="2145707584" r:id="rId6"/>
    <p:sldId id="2145707587" r:id="rId7"/>
    <p:sldId id="2145707585" r:id="rId8"/>
    <p:sldId id="2145707586" r:id="rId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97BE0D-A4F4-2010-9F9E-3CCA78EF1760}" name="Maria Wogan" initials="MW" userId="da541efc18af4660" providerId="Windows Live"/>
  <p188:author id="{B4F57F18-B95A-9BC4-5E5D-B5885794B652}" name="MAKIN, Sarah (NHS ARDEN AND GREATER EAST MIDLANDS COMMISSIONING SUPPORT UNIT)" initials="MS(AAGEMCSU" userId="MAKIN, Sarah (NHS ARDEN AND GREATER EAST MIDLANDS COMMISSIONING SUPPORT UNIT)" providerId="None"/>
  <p188:author id="{6725233E-E29C-F0CE-0437-2F059F6E8FC7}" name="KAY, Nicola (NHS BEDFORDSHIRE, LUTON AND MILTON KEYNES CCG)" initials="KN(BLAMKC" userId="S::nicola.kay1@nhs.net::f2af215a-2b4d-4628-b932-93de781f5923" providerId="AD"/>
  <p188:author id="{F7DA0C55-301D-CF21-5AE3-5DDCF6231CD0}" name="MAKIN, Sarah (NHS ARDEN AND GREATER EAST MIDLANDS COMMISSIONING SUPPORT UNIT)" initials="MU" userId="S::sarah.makin@nhs.net::4fd65ae1-427d-4af3-88e8-5b583d0fe425" providerId="AD"/>
  <p188:author id="{ECB53661-CB84-FABC-08D0-468CE26DED5B}" name="EGAN, Amy (NHS MIDLANDS AND LANCASHIRE COMMISSIONING SUPPORT UNIT)" initials="EA(MALCSU" userId="S::amy.egan@nhs.net::f1ce4bc6-31af-4737-852b-848913aad581" providerId="AD"/>
  <p188:author id="{BEB63188-953F-FF1B-0439-915E4C7FFBDF}" name="Patricia Coker" initials="PC" userId="S::Patricia.Coker@Centralbedfordshire.gov.uk::05ab3272-5b13-48a3-88a1-03fdc23b8a1c" providerId="AD"/>
  <p188:author id="{FE963598-6E81-6665-65E7-0BF186502BD2}" name="STEWARD, Clare (NHS BEDFORDSHIRE, LUTON AND MILTON KEYNES ICB - M1J4Y)" initials="SC(BLAMKIM" userId="S::clare.steward@nhs.net::d949f4a1-1358-4994-af16-4039fbcb04e4" providerId="AD"/>
  <p188:author id="{CA6F2FA8-7A6C-53EA-3CA9-A61F0553ECE6}" name="Sharon Kendal (MLCSU)" initials="SK(" userId="S::sharon.kendal@mlcsu.nhs.uk::e065a7e3-5912-4383-95b1-d4249b4ce15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mers Michelle [Capability House] - NHS Bedfordshire CCG" initials="SM[H-NBC" lastIdx="2" clrIdx="0"/>
  <p:cmAuthor id="2" name="SUMMERS, Michelle (NHS BEDFORDSHIRE, LUTON AND MILTON KEYNES CCG)" initials="SM(BLAMKC" lastIdx="1" clrIdx="1"/>
  <p:cmAuthor id="3" name="COX, Felicity (NHS BEDFORDSHIRE, LUTON AND MILTON KEYNES CCG)" initials="CF(BLAMKC" lastIdx="2" clrIdx="2">
    <p:extLst>
      <p:ext uri="{19B8F6BF-5375-455C-9EA6-DF929625EA0E}">
        <p15:presenceInfo xmlns:p15="http://schemas.microsoft.com/office/powerpoint/2012/main" userId="S::felicity.cox1@nhs.net::177aee50-dec4-4092-ad3e-5eb6b7a0da9d" providerId="AD"/>
      </p:ext>
    </p:extLst>
  </p:cmAuthor>
  <p:cmAuthor id="4" name="Burke, Lisa" initials="BL" lastIdx="1" clrIdx="3">
    <p:extLst>
      <p:ext uri="{19B8F6BF-5375-455C-9EA6-DF929625EA0E}">
        <p15:presenceInfo xmlns:p15="http://schemas.microsoft.com/office/powerpoint/2012/main" userId="S-1-5-21-2115788902-895705927-2133884337-36892" providerId="AD"/>
      </p:ext>
    </p:extLst>
  </p:cmAuthor>
  <p:cmAuthor id="5" name="BASKERVILLE, Joyce (NHS BEDFORDSHIRE, LUTON AND MILTON KEYNES ICB - M1J4Y)" initials="BJ(BLAMKIM" lastIdx="1" clrIdx="4">
    <p:extLst>
      <p:ext uri="{19B8F6BF-5375-455C-9EA6-DF929625EA0E}">
        <p15:presenceInfo xmlns:p15="http://schemas.microsoft.com/office/powerpoint/2012/main" userId="S::joyce.baskerville@nhs.net::30af03aa-0341-4107-b894-06ec5b93a83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78BE"/>
    <a:srgbClr val="8AC542"/>
    <a:srgbClr val="0E9347"/>
    <a:srgbClr val="84C944"/>
    <a:srgbClr val="C3E19F"/>
    <a:srgbClr val="C8F4DF"/>
    <a:srgbClr val="BDFFFC"/>
    <a:srgbClr val="262760"/>
    <a:srgbClr val="F59223"/>
    <a:srgbClr val="2939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5" autoAdjust="0"/>
    <p:restoredTop sz="80576" autoAdjust="0"/>
  </p:normalViewPr>
  <p:slideViewPr>
    <p:cSldViewPr snapToGrid="0">
      <p:cViewPr varScale="1">
        <p:scale>
          <a:sx n="90" d="100"/>
          <a:sy n="90" d="100"/>
        </p:scale>
        <p:origin x="1440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8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641C83-CE3C-424A-A3C0-ACBB77819B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890427-98C8-1045-B09A-5ECB8A0438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08CE8-14BE-B941-867D-D1C064CCABBA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E4524-8F7B-4F43-92F4-C394B4A7A5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D43A5-9F41-3A48-9F9C-630EA636C3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E522A-CE6C-6545-8AF7-8AF2D4697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721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52A32-C764-42B9-B872-738194D3D7E1}" type="datetimeFigureOut">
              <a:rPr lang="en-US"/>
              <a:t>9/30/2024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2B880-4E56-49AE-BFD2-484CF7B3CBF2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166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2A1E5CC-8F04-9D43-BCD3-7275E8C172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5334" y="304598"/>
            <a:ext cx="2712354" cy="1025518"/>
          </a:xfrm>
          <a:prstGeom prst="rect">
            <a:avLst/>
          </a:prstGeom>
        </p:spPr>
      </p:pic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1335B568-8FF3-674B-84AB-66C54892E9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16" y="-27384"/>
            <a:ext cx="4190280" cy="690239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1" y="-1317905"/>
            <a:ext cx="11783627" cy="431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65BF124-EE58-184B-8303-7C9EE0006F4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flipH="1">
            <a:off x="13491709" y="3069325"/>
            <a:ext cx="3797397" cy="3797397"/>
          </a:xfrm>
          <a:prstGeom prst="ellipse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C3345FD-9198-AF48-823C-BB87935B7F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722978" y="21501"/>
            <a:ext cx="2878306" cy="2880494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81A4210-7229-DB41-8DE5-7458F41EA8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3084" y="2648074"/>
            <a:ext cx="6429060" cy="1362075"/>
          </a:xfrm>
        </p:spPr>
        <p:txBody>
          <a:bodyPr anchor="b" anchorCtr="0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  <a:endParaRPr lang="en-GB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CB8B451-CAFA-004A-89B1-D4C0D7624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3084" y="4149080"/>
            <a:ext cx="6429060" cy="88895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716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429C66E-1CFE-BD48-A9EE-22A6C6D6F59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80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E2386F-3B15-F54A-96E4-356500D71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3EC50AE-7C8C-3F4A-9BB7-13DFE250B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118D4B9-6002-7242-AE5B-B554A9566D4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165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7084723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69CCEFD7-EF02-3D4D-A3BA-F73AC8AD7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flipH="1">
            <a:off x="7955934" y="2086796"/>
            <a:ext cx="3797397" cy="3797397"/>
          </a:xfrm>
          <a:prstGeom prst="ellipse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C13482B-E75A-B24A-AE29-A6C2A25A4B3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341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4" y="1844825"/>
            <a:ext cx="11172332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46EC874-EB04-354B-9362-80C38FAFC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84576D4-12E8-BD46-8E2A-6BE58E12DBF6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3EABDAF-DEF9-144B-AA54-091C9F26BD09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BCA06D5-3EC0-394C-B80A-61CD43C5A12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616" y="459266"/>
            <a:ext cx="2012124" cy="76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82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3545CCA-7DB1-9D4C-A6D9-897CF0BB7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E1F1204-D2FF-3E40-8F9A-AEF62CCFB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564EE7F-CA5D-2445-870E-98CDFDA14BFE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1AB73A3-F52C-0949-A125-CD39FFA3B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11172332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D1260C3-1604-4D48-BB21-8358FBBAD3B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63053A9-C3B3-2A4D-988E-753D3425059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616" y="459266"/>
            <a:ext cx="2012124" cy="76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487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311270C-9C91-A140-865B-E13553CB7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11172332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5EA11FE-DF14-ED47-BB9D-0EAF22485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33366F6-7006-4449-9BFC-188757522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0EA4015-EA8F-1B4A-BA15-223DE436BF63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2736362-12FE-9049-9E29-EF62382C342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8B53AFD-0CB9-8A4C-B0CB-3A315A50B03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616" y="459266"/>
            <a:ext cx="2012124" cy="76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586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D228FC6-3DD4-BC43-80E0-ED2A58B20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932F6ED-E73C-8047-A71B-37A60114C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11172332" cy="4281340"/>
          </a:xfrm>
        </p:spPr>
        <p:txBody>
          <a:bodyPr lIns="0" tIns="0" rIns="0" bIns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1C0BAA9-E631-7646-A612-36D961F66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852B6C0-4E92-354F-8B42-17732F15619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39F354D-A928-AD48-8400-1DF92DB8E64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8E8A105-20E1-274A-A139-BC31DEB40B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616" y="459266"/>
            <a:ext cx="2012124" cy="76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58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BC6CEFE-586A-D04A-BD76-7AA7D1688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11172332" cy="4281340"/>
          </a:xfrm>
        </p:spPr>
        <p:txBody>
          <a:bodyPr lIns="0" tIns="0" rIns="0" bIns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9108212-FA42-B646-BD49-6E9A7521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D292033-F9BE-624A-9ACF-ECF3807FC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9F9EA4-59B8-DE41-8274-B9A04E4EC460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5682414-8E83-EA45-AEB3-686CD8293BE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7542ED5-F060-2049-B80F-0298CC6EA60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616" y="459266"/>
            <a:ext cx="2012124" cy="76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086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4C63B7-1F88-0248-8F1C-FD5E72E46C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616" y="459266"/>
            <a:ext cx="2012124" cy="7607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F3264E-C2CF-9244-BE51-9FE7E9B513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62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5A8C793-FBE8-8D42-B07F-A2F1061D2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80E96A-B518-CC4C-93D4-FB346BDBE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33095F4-8AE0-C24B-9632-EA99B62C4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0B3D59-F4A3-E643-A1FF-1826F0D1E2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DE9097-3F9F-E94F-BC45-EA2FBF7C90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616" y="459266"/>
            <a:ext cx="2012124" cy="76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16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6087D88-2B50-7D4B-B089-E96A599AEB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7" t="3129" b="65092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2648074"/>
            <a:ext cx="6429060" cy="1362075"/>
          </a:xfrm>
        </p:spPr>
        <p:txBody>
          <a:bodyPr anchor="b" anchorCtr="0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149080"/>
            <a:ext cx="6429060" cy="88895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C7D8BB-BEC3-ED4E-8905-3FE19DD14C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83500" y="459266"/>
            <a:ext cx="2712354" cy="102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606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B8AFA2F-E014-7040-ADF0-F9D5345AA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0110C9-9253-6E4E-959D-9ED728D2B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775023-A94F-BF46-80BA-190548B266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31613D-8589-A049-AD80-4AA0A87E41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616" y="459266"/>
            <a:ext cx="2012124" cy="76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6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4"/>
            <a:ext cx="11172331" cy="42804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FB19C6-C53B-8847-BD23-39748DCC73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7616" y="459266"/>
            <a:ext cx="2012124" cy="76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4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D6CD807-B739-3D41-88A9-ABEAAF0A12F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14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FB4F38-94C3-154F-84F3-38BCB606234C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395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FDE91C4-AEF5-5F44-AB54-183B7E47CA6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7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AE0F4FD-1908-0F41-8EFE-DEE66C81FF4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53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8D89DE4-A435-B94B-97FE-7F11E2CA37F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467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Bedfordshire, Luton and Milton Keynes Health and Care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52987E-87A3-A74D-BF38-A2C4479100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584" y="6504276"/>
            <a:ext cx="2000992" cy="828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F8DF2D6-CCCF-DD4C-8ACC-D5FDF08641B1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904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420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371" y="332656"/>
            <a:ext cx="112332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371" y="1700809"/>
            <a:ext cx="11233248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571" y="6356351"/>
            <a:ext cx="30928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Bedfordshire, Luton and Milton Keynes Health and Care Partnership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9974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60DCE-9105-48A5-8A92-25C9283756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539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67" r:id="rId5"/>
    <p:sldLayoutId id="2147483668" r:id="rId6"/>
    <p:sldLayoutId id="2147483669" r:id="rId7"/>
    <p:sldLayoutId id="2147483672" r:id="rId8"/>
    <p:sldLayoutId id="2147483671" r:id="rId9"/>
    <p:sldLayoutId id="2147483673" r:id="rId10"/>
    <p:sldLayoutId id="2147483670" r:id="rId11"/>
    <p:sldLayoutId id="2147483666" r:id="rId12"/>
    <p:sldLayoutId id="2147483661" r:id="rId13"/>
    <p:sldLayoutId id="2147483662" r:id="rId14"/>
    <p:sldLayoutId id="2147483664" r:id="rId15"/>
    <p:sldLayoutId id="2147483663" r:id="rId16"/>
    <p:sldLayoutId id="2147483665" r:id="rId17"/>
    <p:sldLayoutId id="2147483652" r:id="rId18"/>
    <p:sldLayoutId id="2147483654" r:id="rId19"/>
    <p:sldLayoutId id="2147483655" r:id="rId2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–"/>
        <a:defRPr sz="22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–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»"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hyperlink" Target="https://blmkhealthandcarepartnership.org/our-priorities/data-and-digital/digitising-social-care-disc-programme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blmkicb.digital.socialcare@nhs.net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zan.uk/media-centre/categories/videos" TargetMode="External"/><Relationship Id="rId2" Type="http://schemas.openxmlformats.org/officeDocument/2006/relationships/hyperlink" Target="mailto:blmkicb.digital.socialcare@nhs.net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zan.uk/media-centre/categories/videos" TargetMode="External"/><Relationship Id="rId2" Type="http://schemas.openxmlformats.org/officeDocument/2006/relationships/hyperlink" Target="mailto:blmkicb.digital.socialcare@nhs.net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mkhealthandcarepartnership.org/90-local-care-homes-are-using-remote-monitoring-toolkits-to-reduce-hospital-admissions/" TargetMode="External"/><Relationship Id="rId2" Type="http://schemas.openxmlformats.org/officeDocument/2006/relationships/hyperlink" Target="http://www.whzan.com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hyperlink" Target="http://youtu.be/A2TumjdVYN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319C39-960C-795C-6A72-6E162C16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242" y="1624314"/>
            <a:ext cx="5595019" cy="2233333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7030A0"/>
                </a:solidFill>
              </a:rPr>
              <a:t>BLMK ICS Digitising Social Care (DiSC) Programme</a:t>
            </a:r>
            <a:br>
              <a:rPr lang="en-GB" sz="3200" dirty="0">
                <a:solidFill>
                  <a:srgbClr val="06919C"/>
                </a:solidFill>
              </a:rPr>
            </a:br>
            <a:br>
              <a:rPr lang="en-GB" sz="1600" dirty="0">
                <a:solidFill>
                  <a:srgbClr val="06919C"/>
                </a:solidFill>
              </a:rPr>
            </a:br>
            <a:r>
              <a:rPr lang="en-GB" sz="3200" dirty="0">
                <a:solidFill>
                  <a:srgbClr val="0070C0"/>
                </a:solidFill>
              </a:rPr>
              <a:t>Whzan self-help guide</a:t>
            </a:r>
            <a:endParaRPr lang="en-US" sz="3200" dirty="0">
              <a:solidFill>
                <a:srgbClr val="0070C0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23B9493-4235-244E-6F31-86C6D18D3E70}"/>
              </a:ext>
            </a:extLst>
          </p:cNvPr>
          <p:cNvGraphicFramePr>
            <a:graphicFrameLocks noGrp="1"/>
          </p:cNvGraphicFramePr>
          <p:nvPr/>
        </p:nvGraphicFramePr>
        <p:xfrm>
          <a:off x="1127448" y="5949280"/>
          <a:ext cx="8128000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324430576"/>
                    </a:ext>
                  </a:extLst>
                </a:gridCol>
                <a:gridCol w="2335808">
                  <a:extLst>
                    <a:ext uri="{9D8B030D-6E8A-4147-A177-3AD203B41FA5}">
                      <a16:colId xmlns:a16="http://schemas.microsoft.com/office/drawing/2014/main" val="10753932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555734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59001226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15277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F5E6FCED-FD01-2010-DCA8-D2B3F53F76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3" y="5962971"/>
            <a:ext cx="1604180" cy="53502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F27051-1C78-03D1-F540-24EC70F4B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219" y="5962972"/>
            <a:ext cx="2048552" cy="6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AE40B8-A01E-87C0-B42E-B30C36E78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087" y="5863615"/>
            <a:ext cx="1768118" cy="634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AE307E-099F-0610-9A99-44C39DB2B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927" y="5977381"/>
            <a:ext cx="1864854" cy="5206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59C12E-F69C-924C-CC3D-0ABF81A9BDA6}"/>
              </a:ext>
            </a:extLst>
          </p:cNvPr>
          <p:cNvSpPr txBox="1"/>
          <p:nvPr/>
        </p:nvSpPr>
        <p:spPr>
          <a:xfrm>
            <a:off x="567241" y="4133041"/>
            <a:ext cx="911901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Email the team: </a:t>
            </a:r>
            <a:r>
              <a:rPr lang="en-GB" sz="18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blmkicb.digital.socialcare@nhs.net</a:t>
            </a: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Visit our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DiSC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webpages: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https://blmkhealthandcarepartnership.org/our-priorities/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data-and-digital/digitising-social-care-disc-programme/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739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D7DC550-D8D5-9003-5FF4-D539FBAC6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Whzan Blue Box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AE416C4B-CA5F-B725-72E1-4495B9D26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5" y="1844826"/>
            <a:ext cx="9127697" cy="25391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A user-friendly, digital health platform enabling remote patient monitoring. </a:t>
            </a:r>
            <a:br>
              <a:rPr lang="en-GB" sz="1800" b="1" dirty="0"/>
            </a:br>
            <a:r>
              <a:rPr lang="en-GB" sz="1800" b="1" dirty="0"/>
              <a:t>Collects vital signs data and calculates early warning scores to help </a:t>
            </a:r>
            <a:br>
              <a:rPr lang="en-GB" sz="1800" b="1" dirty="0"/>
            </a:br>
            <a:r>
              <a:rPr lang="en-GB" sz="1800" b="1" dirty="0"/>
              <a:t>healthcare professionals to identify patients at risk of deterioration. </a:t>
            </a:r>
          </a:p>
          <a:p>
            <a:pPr marL="0" indent="0">
              <a:buNone/>
            </a:pPr>
            <a:r>
              <a:rPr lang="en-GB" sz="1800" b="1" dirty="0"/>
              <a:t>Whzan is now supporting Discharge to Assess (D2A) beds and expanding to </a:t>
            </a:r>
            <a:br>
              <a:rPr lang="en-GB" sz="1800" b="1" dirty="0"/>
            </a:br>
            <a:r>
              <a:rPr lang="en-GB" sz="1800" b="1" dirty="0"/>
              <a:t>home-based monitoring with domiciliary care providers. Integration with SystmOne is underway to enhance communication between care settings and primary care – enabling real-time information sharing for personalised care.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7218094-E0C6-B069-078A-007862C10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7" t="10279" r="10612" b="9405"/>
          <a:stretch/>
        </p:blipFill>
        <p:spPr bwMode="auto">
          <a:xfrm>
            <a:off x="604157" y="428529"/>
            <a:ext cx="1095334" cy="1117448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5F8C0A1E-F183-135B-E85E-AB4373EE3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5362" y="44119"/>
            <a:ext cx="3154704" cy="3229638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537A24-E2AD-C9C8-E352-69C8D37C3EAD}"/>
              </a:ext>
            </a:extLst>
          </p:cNvPr>
          <p:cNvSpPr txBox="1"/>
          <p:nvPr/>
        </p:nvSpPr>
        <p:spPr>
          <a:xfrm>
            <a:off x="463076" y="4012828"/>
            <a:ext cx="7505267" cy="2262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 rtl="0" fontAlgn="base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+mj-lt"/>
                <a:cs typeface="Arial" panose="020B0604020202020204" pitchFamily="34" charset="0"/>
              </a:rPr>
              <a:t>Staff can understand results easily and work more effectively</a:t>
            </a:r>
          </a:p>
          <a:p>
            <a:pPr marL="285750" indent="-285750" algn="l" rtl="0" fontAlgn="base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+mj-lt"/>
                <a:cs typeface="Arial" panose="020B0604020202020204" pitchFamily="34" charset="0"/>
              </a:rPr>
              <a:t>Detects health changes and deterioration earlier to reduce ambulance call-outs and hospital stays </a:t>
            </a:r>
          </a:p>
          <a:p>
            <a:pPr marL="285750" indent="-285750" algn="l" rtl="0" fontAlgn="base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+mj-lt"/>
                <a:cs typeface="Arial" panose="020B0604020202020204" pitchFamily="34" charset="0"/>
              </a:rPr>
              <a:t>Measures pulse, blood glucose, oxygen levels, blood pressure, respiratory rate and body temperature</a:t>
            </a:r>
          </a:p>
          <a:p>
            <a:pPr marL="285750" indent="-285750" algn="l" rtl="0" fontAlgn="base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+mj-lt"/>
                <a:cs typeface="Arial" panose="020B0604020202020204" pitchFamily="34" charset="0"/>
              </a:rPr>
              <a:t>​Authorised carers and GPs can access the ​latest readings through a secure portal – speeding up diagnosis and care.​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C39D21-0342-0151-587C-0C5627570C8C}"/>
              </a:ext>
            </a:extLst>
          </p:cNvPr>
          <p:cNvSpPr txBox="1"/>
          <p:nvPr/>
        </p:nvSpPr>
        <p:spPr>
          <a:xfrm>
            <a:off x="10160481" y="2343254"/>
            <a:ext cx="1865743" cy="1861006"/>
          </a:xfrm>
          <a:prstGeom prst="ellipse">
            <a:avLst/>
          </a:prstGeom>
          <a:solidFill>
            <a:srgbClr val="0070C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ea typeface="Calibri"/>
                <a:cs typeface="Calibri"/>
              </a:rPr>
              <a:t>3,079 </a:t>
            </a:r>
            <a:br>
              <a:rPr lang="en-GB" sz="1600" b="1" dirty="0">
                <a:solidFill>
                  <a:schemeClr val="bg1"/>
                </a:solidFill>
                <a:ea typeface="Calibri"/>
                <a:cs typeface="Calibri"/>
              </a:rPr>
            </a:br>
            <a:r>
              <a:rPr lang="en-GB" sz="1600" dirty="0">
                <a:solidFill>
                  <a:schemeClr val="bg1"/>
                </a:solidFill>
                <a:ea typeface="Calibri"/>
                <a:cs typeface="Calibri"/>
              </a:rPr>
              <a:t>residents </a:t>
            </a:r>
            <a:br>
              <a:rPr lang="en-GB" sz="1600" dirty="0">
                <a:solidFill>
                  <a:schemeClr val="bg1"/>
                </a:solidFill>
                <a:ea typeface="Calibri"/>
                <a:cs typeface="Calibri"/>
              </a:rPr>
            </a:br>
            <a:r>
              <a:rPr lang="en-GB" sz="1600" dirty="0">
                <a:solidFill>
                  <a:schemeClr val="bg1"/>
                </a:solidFill>
                <a:ea typeface="Calibri"/>
                <a:cs typeface="Calibri"/>
              </a:rPr>
              <a:t>supported across </a:t>
            </a:r>
            <a:r>
              <a:rPr lang="en-GB" sz="1600" b="1" dirty="0">
                <a:solidFill>
                  <a:schemeClr val="bg1"/>
                </a:solidFill>
                <a:ea typeface="Calibri"/>
                <a:cs typeface="Calibri"/>
              </a:rPr>
              <a:t>90 </a:t>
            </a:r>
            <a:r>
              <a:rPr lang="en-GB" sz="1600" dirty="0">
                <a:solidFill>
                  <a:schemeClr val="bg1"/>
                </a:solidFill>
                <a:ea typeface="Calibri"/>
                <a:cs typeface="Calibri"/>
              </a:rPr>
              <a:t>homes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B719A7-73E5-EFD4-0F2B-0B5DA7A2EEE5}"/>
              </a:ext>
            </a:extLst>
          </p:cNvPr>
          <p:cNvSpPr txBox="1"/>
          <p:nvPr/>
        </p:nvSpPr>
        <p:spPr>
          <a:xfrm>
            <a:off x="8261499" y="4347289"/>
            <a:ext cx="3675824" cy="200906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dirty="0">
                <a:ea typeface="Calibri"/>
                <a:cs typeface="Calibri"/>
              </a:rPr>
              <a:t>“Whzan speaks for residents who can’t talk. It’s a really useful tool for any care home to have and gives us the help we need for our residents much more quickly.” </a:t>
            </a:r>
            <a:br>
              <a:rPr lang="en-GB" sz="1600" dirty="0">
                <a:ea typeface="Calibri"/>
                <a:cs typeface="Calibri"/>
              </a:rPr>
            </a:br>
            <a:r>
              <a:rPr lang="en-GB" sz="1600" b="1" dirty="0">
                <a:ea typeface="Calibri"/>
                <a:cs typeface="Calibri"/>
              </a:rPr>
              <a:t>Sylvester Mulenga, Senior Carer, Oasis House Residential Home</a:t>
            </a:r>
            <a:endParaRPr lang="en-US" sz="1600" b="1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1E7F1A3E-31AD-B22E-76B6-F7AEFF71D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088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F8F0E0-23DA-977E-4CF3-4FCD64D0B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Getting set up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13B70A-09D1-D164-036F-EB8AE30F8C38}"/>
              </a:ext>
            </a:extLst>
          </p:cNvPr>
          <p:cNvSpPr txBox="1">
            <a:spLocks/>
          </p:cNvSpPr>
          <p:nvPr/>
        </p:nvSpPr>
        <p:spPr>
          <a:xfrm>
            <a:off x="523445" y="1844826"/>
            <a:ext cx="11172331" cy="9409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22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»"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b="1"/>
              <a:t>How do I get a Whzan blue box?</a:t>
            </a:r>
          </a:p>
          <a:p>
            <a:r>
              <a:rPr lang="en-GB" sz="1800"/>
              <a:t>Please contact the team at </a:t>
            </a:r>
            <a:r>
              <a:rPr lang="en-GB" sz="1800">
                <a:solidFill>
                  <a:srgbClr val="0278B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blmkicb.digital.socialcare@nhs.net</a:t>
            </a:r>
            <a:r>
              <a:rPr lang="en-GB" sz="1800">
                <a:solidFill>
                  <a:srgbClr val="0278BE"/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370DCD0F-960E-F429-11FF-5F4E3A7CD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5" y="2845486"/>
            <a:ext cx="11172331" cy="2216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Who supports with training?</a:t>
            </a:r>
          </a:p>
          <a:p>
            <a:r>
              <a:rPr lang="en-GB" sz="1800" dirty="0"/>
              <a:t>Face-to-face training is given by a member of the BLMK </a:t>
            </a:r>
            <a:r>
              <a:rPr lang="en-GB" sz="1800" dirty="0" err="1"/>
              <a:t>DiSC</a:t>
            </a:r>
            <a:r>
              <a:rPr lang="en-GB" sz="1800" dirty="0"/>
              <a:t> team on-site, which usually takes around 3-4 hours. We will arrange a training date with the care provider. </a:t>
            </a:r>
          </a:p>
          <a:p>
            <a:r>
              <a:rPr lang="en-GB" sz="1800" dirty="0"/>
              <a:t>Online training can be carried out afterwards, and resources are also available on the Whzan website: </a:t>
            </a:r>
            <a:r>
              <a:rPr lang="en-GB" sz="18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www.whzan.uk/media-centre/categories/videos</a:t>
            </a:r>
            <a:r>
              <a:rPr lang="en-GB" sz="1800" dirty="0">
                <a:solidFill>
                  <a:srgbClr val="0070C0"/>
                </a:solidFill>
              </a:rPr>
              <a:t> </a:t>
            </a:r>
            <a:endParaRPr lang="en-GB" sz="1800" dirty="0"/>
          </a:p>
          <a:p>
            <a:r>
              <a:rPr lang="en-GB" sz="1800" dirty="0"/>
              <a:t>Note: Training from BLMK ICS does not include clinical training. Care providers should follow their own escalation procedure if a resident is unwell following results from the Whzan kit. 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064DB2EB-2F20-F20A-EA8D-C2AE8426439E}"/>
              </a:ext>
            </a:extLst>
          </p:cNvPr>
          <p:cNvSpPr txBox="1">
            <a:spLocks/>
          </p:cNvSpPr>
          <p:nvPr/>
        </p:nvSpPr>
        <p:spPr>
          <a:xfrm>
            <a:off x="509834" y="5289974"/>
            <a:ext cx="11172331" cy="10066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22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»"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/>
              <a:t>Do I need WiFi?</a:t>
            </a:r>
          </a:p>
          <a:p>
            <a:r>
              <a:rPr lang="en-GB" sz="1800" dirty="0"/>
              <a:t>No. Some of our kits have a sim included within the kit, however others will require a sim card which can be purchased from any local supermarket.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1E7F1A3E-31AD-B22E-76B6-F7AEFF71D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5062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F8F0E0-23DA-977E-4CF3-4FCD64D0B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Further questions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370DCD0F-960E-F429-11FF-5F4E3A7CD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5" y="1844826"/>
            <a:ext cx="11172331" cy="940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What happens if equipment within my kit is no longer working?</a:t>
            </a:r>
          </a:p>
          <a:p>
            <a:r>
              <a:rPr lang="en-GB" sz="1800" dirty="0"/>
              <a:t>In the first instance, please contact the team at </a:t>
            </a:r>
            <a:r>
              <a:rPr lang="en-GB" sz="1800" dirty="0">
                <a:solidFill>
                  <a:srgbClr val="0278B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blmkicb.digital.socialcare@nhs.net</a:t>
            </a:r>
            <a:r>
              <a:rPr lang="en-GB" sz="1800" dirty="0">
                <a:solidFill>
                  <a:srgbClr val="0278BE"/>
                </a:solidFill>
              </a:rPr>
              <a:t> 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B547709-61B7-45EA-C4C9-BA8CBD365B02}"/>
              </a:ext>
            </a:extLst>
          </p:cNvPr>
          <p:cNvSpPr txBox="1">
            <a:spLocks/>
          </p:cNvSpPr>
          <p:nvPr/>
        </p:nvSpPr>
        <p:spPr>
          <a:xfrm>
            <a:off x="509833" y="2805623"/>
            <a:ext cx="11172331" cy="129069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22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»"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/>
              <a:t>How do I renew my licence? Will there be a cost?</a:t>
            </a:r>
          </a:p>
          <a:p>
            <a:r>
              <a:rPr lang="en-GB" sz="1800" dirty="0"/>
              <a:t>Please contact the team at </a:t>
            </a:r>
            <a:r>
              <a:rPr lang="en-GB" sz="1800" dirty="0">
                <a:solidFill>
                  <a:srgbClr val="0278B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blmkicb.digital.socialcare@nhs.net</a:t>
            </a:r>
            <a:r>
              <a:rPr lang="en-GB" sz="1800" dirty="0">
                <a:solidFill>
                  <a:srgbClr val="0278BE"/>
                </a:solidFill>
              </a:rPr>
              <a:t> </a:t>
            </a:r>
          </a:p>
          <a:p>
            <a:r>
              <a:rPr lang="en-GB" sz="1800" dirty="0"/>
              <a:t>Currently there is no charge to renew the licence. However, depending on future funding, this would usually cost £400 for 12 months. </a:t>
            </a:r>
          </a:p>
          <a:p>
            <a:pPr marL="0" indent="0">
              <a:buNone/>
            </a:pPr>
            <a:endParaRPr lang="en-GB" sz="1800" dirty="0">
              <a:solidFill>
                <a:srgbClr val="0278BE"/>
              </a:solidFill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877E65E3-ECB2-217D-FFF5-971E7BCD5E46}"/>
              </a:ext>
            </a:extLst>
          </p:cNvPr>
          <p:cNvSpPr txBox="1">
            <a:spLocks/>
          </p:cNvSpPr>
          <p:nvPr/>
        </p:nvSpPr>
        <p:spPr>
          <a:xfrm>
            <a:off x="523445" y="4343886"/>
            <a:ext cx="11172331" cy="9409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22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»"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/>
              <a:t>What if I no longer want my Whzan blue box?</a:t>
            </a:r>
          </a:p>
          <a:p>
            <a:r>
              <a:rPr lang="en-GB" sz="1800" dirty="0"/>
              <a:t>Please contact the team at </a:t>
            </a:r>
            <a:r>
              <a:rPr lang="en-GB" sz="1800" dirty="0">
                <a:solidFill>
                  <a:srgbClr val="0278B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blmkicb.digital.socialcare@nhs.net</a:t>
            </a:r>
            <a:r>
              <a:rPr lang="en-GB" sz="1800" dirty="0">
                <a:solidFill>
                  <a:schemeClr val="tx1"/>
                </a:solidFill>
              </a:rPr>
              <a:t> who will reply to arrange collection of the Whzan kit.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1E7F1A3E-31AD-B22E-76B6-F7AEFF71D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46E67191-EAD3-AD68-743E-75425EE46C63}"/>
              </a:ext>
            </a:extLst>
          </p:cNvPr>
          <p:cNvSpPr txBox="1">
            <a:spLocks/>
          </p:cNvSpPr>
          <p:nvPr/>
        </p:nvSpPr>
        <p:spPr>
          <a:xfrm>
            <a:off x="523445" y="5532360"/>
            <a:ext cx="11172331" cy="9409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22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»"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/>
              <a:t>How do I get re-training?</a:t>
            </a:r>
          </a:p>
          <a:p>
            <a:r>
              <a:rPr lang="en-GB" sz="1800" dirty="0"/>
              <a:t>Support including videos of troubleshooting can be found on </a:t>
            </a:r>
            <a:r>
              <a:rPr lang="en-GB" sz="1800" dirty="0" err="1"/>
              <a:t>Whzan’s</a:t>
            </a:r>
            <a:r>
              <a:rPr lang="en-GB" sz="1800" dirty="0"/>
              <a:t> website: </a:t>
            </a:r>
            <a:r>
              <a:rPr lang="en-GB" sz="18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www.whzan.uk/media-centre/categories/videos</a:t>
            </a:r>
            <a:r>
              <a:rPr lang="en-GB" sz="1800" dirty="0">
                <a:solidFill>
                  <a:srgbClr val="0070C0"/>
                </a:solidFill>
              </a:rPr>
              <a:t>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5451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F8F0E0-23DA-977E-4CF3-4FCD64D0B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Find out more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1E7F1A3E-31AD-B22E-76B6-F7AEFF71D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370DCD0F-960E-F429-11FF-5F4E3A7CD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5" y="1844826"/>
            <a:ext cx="11172331" cy="1526049"/>
          </a:xfrm>
        </p:spPr>
        <p:txBody>
          <a:bodyPr>
            <a:normAutofit/>
          </a:bodyPr>
          <a:lstStyle/>
          <a:p>
            <a:r>
              <a:rPr lang="en-GB" sz="1800" dirty="0"/>
              <a:t>Visit </a:t>
            </a:r>
            <a:r>
              <a:rPr lang="en-GB" sz="1800" dirty="0" err="1"/>
              <a:t>Whzan’s</a:t>
            </a:r>
            <a:r>
              <a:rPr lang="en-GB" sz="1800" dirty="0"/>
              <a:t> website: </a:t>
            </a:r>
            <a:r>
              <a:rPr lang="en-GB" sz="18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www.whzan.com</a:t>
            </a:r>
            <a:r>
              <a:rPr lang="en-GB" sz="1800" dirty="0">
                <a:solidFill>
                  <a:srgbClr val="0070C0"/>
                </a:solidFill>
              </a:rPr>
              <a:t> </a:t>
            </a:r>
          </a:p>
          <a:p>
            <a:r>
              <a:rPr lang="en-GB" sz="1800" dirty="0"/>
              <a:t>View a local case study: </a:t>
            </a:r>
            <a:r>
              <a:rPr lang="en-GB" sz="18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www.blmkhealthandcarepartnership.org/90-local-care-homes-are-using-remote-monitoring-toolkits-to-reduce-hospital-admissions</a:t>
            </a:r>
            <a:r>
              <a:rPr lang="en-GB" sz="1800" dirty="0">
                <a:solidFill>
                  <a:srgbClr val="0070C0"/>
                </a:solidFill>
              </a:rPr>
              <a:t> </a:t>
            </a:r>
          </a:p>
          <a:p>
            <a:r>
              <a:rPr lang="en-GB" sz="1800" dirty="0">
                <a:solidFill>
                  <a:schemeClr val="tx1"/>
                </a:solidFill>
              </a:rPr>
              <a:t>Watch a video of local care home staff and a GP who use Whzan: </a:t>
            </a:r>
            <a:r>
              <a:rPr lang="en-GB" sz="1800" dirty="0">
                <a:solidFill>
                  <a:srgbClr val="0278B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http://youtu.be/A2TumjdVYNE</a:t>
            </a:r>
            <a:r>
              <a:rPr lang="en-GB" sz="1800" dirty="0">
                <a:solidFill>
                  <a:srgbClr val="0278BE"/>
                </a:solidFill>
              </a:rPr>
              <a:t> </a:t>
            </a:r>
          </a:p>
          <a:p>
            <a:pPr marL="0" indent="0">
              <a:buNone/>
            </a:pPr>
            <a:endParaRPr lang="en-GB" sz="180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hlinkClick r:id="rId4"/>
            <a:extLst>
              <a:ext uri="{FF2B5EF4-FFF2-40B4-BE49-F238E27FC236}">
                <a16:creationId xmlns:a16="http://schemas.microsoft.com/office/drawing/2014/main" id="{8AC853B8-0B28-FC9D-21D9-55897F353F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554" r="5701"/>
          <a:stretch/>
        </p:blipFill>
        <p:spPr>
          <a:xfrm>
            <a:off x="523445" y="3370875"/>
            <a:ext cx="5313829" cy="31047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05060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MK colours Oct 2021">
      <a:dk1>
        <a:srgbClr val="000000"/>
      </a:dk1>
      <a:lt1>
        <a:srgbClr val="FFFFFF"/>
      </a:lt1>
      <a:dk2>
        <a:srgbClr val="2B307E"/>
      </a:dk2>
      <a:lt2>
        <a:srgbClr val="EEECE1"/>
      </a:lt2>
      <a:accent1>
        <a:srgbClr val="00A198"/>
      </a:accent1>
      <a:accent2>
        <a:srgbClr val="009BDA"/>
      </a:accent2>
      <a:accent3>
        <a:srgbClr val="514E93"/>
      </a:accent3>
      <a:accent4>
        <a:srgbClr val="F9B334"/>
      </a:accent4>
      <a:accent5>
        <a:srgbClr val="3EAB38"/>
      </a:accent5>
      <a:accent6>
        <a:srgbClr val="E8501D"/>
      </a:accent6>
      <a:hlink>
        <a:srgbClr val="00A198"/>
      </a:hlink>
      <a:folHlink>
        <a:srgbClr val="3DAA37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c7317043-972e-4965-90d2-964e677ed748" xsi:nil="true"/>
    <_ip_UnifiedCompliancePolicyProperties xmlns="http://schemas.microsoft.com/sharepoint/v3" xsi:nil="true"/>
    <TaxKeywordTaxHTField xmlns="c7317043-972e-4965-90d2-964e677ed748">
      <Terms xmlns="http://schemas.microsoft.com/office/infopath/2007/PartnerControls"/>
    </TaxKeywordTaxHTField>
    <lcf76f155ced4ddcb4097134ff3c332f xmlns="95c8f19c-67eb-42e4-b09e-68284a1fc300">
      <Terms xmlns="http://schemas.microsoft.com/office/infopath/2007/PartnerControls"/>
    </lcf76f155ced4ddcb4097134ff3c332f>
    <SharedWithUsers xmlns="c7317043-972e-4965-90d2-964e677ed748">
      <UserInfo>
        <DisplayName>ROWLEY, Jessica (NHS ARDEN AND GREATER EAST MIDLANDS COMMISSIONING SUPPORT UNIT)</DisplayName>
        <AccountId>185</AccountId>
        <AccountType/>
      </UserInfo>
      <UserInfo>
        <DisplayName>MAKIN, Sarah (NHS ARDEN AND GREATER EAST MIDLANDS COMMISSIONING SUPPORT UNIT)</DisplayName>
        <AccountId>24</AccountId>
        <AccountType/>
      </UserInfo>
    </SharedWithUsers>
    <Internalteam xmlns="95c8f19c-67eb-42e4-b09e-68284a1fc300" xsi:nil="true"/>
    <Teammemberresponsible xmlns="95c8f19c-67eb-42e4-b09e-68284a1fc30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7B0127FAC89B418B2E422FF4C543E6" ma:contentTypeVersion="73" ma:contentTypeDescription="Create a new document." ma:contentTypeScope="" ma:versionID="a02fb9074e52ec0b68f4e33464791406">
  <xsd:schema xmlns:xsd="http://www.w3.org/2001/XMLSchema" xmlns:xs="http://www.w3.org/2001/XMLSchema" xmlns:p="http://schemas.microsoft.com/office/2006/metadata/properties" xmlns:ns1="http://schemas.microsoft.com/sharepoint/v3" xmlns:ns2="c7317043-972e-4965-90d2-964e677ed748" xmlns:ns3="95c8f19c-67eb-42e4-b09e-68284a1fc300" targetNamespace="http://schemas.microsoft.com/office/2006/metadata/properties" ma:root="true" ma:fieldsID="96a1863b7e63766dbafad2b1d66b024d" ns1:_="" ns2:_="" ns3:_="">
    <xsd:import namespace="http://schemas.microsoft.com/sharepoint/v3"/>
    <xsd:import namespace="c7317043-972e-4965-90d2-964e677ed748"/>
    <xsd:import namespace="95c8f19c-67eb-42e4-b09e-68284a1fc300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2:TaxCatchAllLabel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lcf76f155ced4ddcb4097134ff3c332f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  <xsd:element ref="ns3:Internalteam" minOccurs="0"/>
                <xsd:element ref="ns3:Teammemberrespon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317043-972e-4965-90d2-964e677ed748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3" nillable="true" ma:taxonomy="true" ma:internalName="TaxKeywordTaxHTField" ma:taxonomyFieldName="TaxKeyword" ma:displayName="Keywords" ma:fieldId="{23f27201-bee3-471e-b2e7-b64fd8b7ca38}" ma:taxonomyMulti="true" ma:sspId="2c8d5fda-b97d-42c6-97e2-f76465e161c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4" nillable="true" ma:displayName="Taxonomy Catch All Column" ma:hidden="true" ma:list="{e184e599-1594-491a-b16e-09fce6dfe987}" ma:internalName="TaxCatchAll" ma:showField="CatchAllData" ma:web="c7317043-972e-4965-90d2-964e677ed7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e184e599-1594-491a-b16e-09fce6dfe987}" ma:internalName="TaxCatchAllLabel" ma:readOnly="true" ma:showField="CatchAllDataLabel" ma:web="c7317043-972e-4965-90d2-964e677ed7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c8f19c-67eb-42e4-b09e-68284a1fc3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8" nillable="true" ma:displayName="Tags" ma:internalName="MediaServiceAutoTags" ma:readOnly="true">
      <xsd:simpleType>
        <xsd:restriction base="dms:Text"/>
      </xsd:simpleType>
    </xsd:element>
    <xsd:element name="MediaServiceOCR" ma:index="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8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Internalteam" ma:index="31" nillable="true" ma:displayName="Internal team" ma:format="Dropdown" ma:internalName="Internaltea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CD"/>
                    <xsd:enumeration value="IEC"/>
                    <xsd:enumeration value="Comms &amp; Media"/>
                    <xsd:enumeration value="Consultancy"/>
                    <xsd:enumeration value="Inclusion"/>
                    <xsd:enumeration value="DDaT"/>
                    <xsd:enumeration value="General"/>
                    <xsd:enumeration value="FOI"/>
                  </xsd:restriction>
                </xsd:simpleType>
              </xsd:element>
            </xsd:sequence>
          </xsd:extension>
        </xsd:complexContent>
      </xsd:complexType>
    </xsd:element>
    <xsd:element name="Teammemberresponsible" ma:index="32" nillable="true" ma:displayName="Team member responsible" ma:format="Dropdown" ma:internalName="Teammemberresponsibl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ndy Downton"/>
                    <xsd:enumeration value="Hemma Thakrar"/>
                    <xsd:enumeration value="Sarah Colston"/>
                    <xsd:enumeration value="Christine De Souza"/>
                    <xsd:enumeration value="Diane Harrison"/>
                    <xsd:enumeration value="Pam Schreier"/>
                    <xsd:enumeration value="Robert Beardall"/>
                    <xsd:enumeration value="Aislinn Tilsley"/>
                    <xsd:enumeration value="Sharon Kendal"/>
                    <xsd:enumeration value="Hannah Anderson"/>
                    <xsd:enumeration value="Sarah Makin"/>
                    <xsd:enumeration value="Charlie Wonders"/>
                    <xsd:enumeration value="Andrea Clark"/>
                    <xsd:enumeration value="Stephen Williams"/>
                    <xsd:enumeration value="Philip Humphreys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index="1" ma:displayName="Title"/>
        <xsd:element ref="dc:subject" minOccurs="0" maxOccurs="1" ma:index="33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153355-B80A-41EF-BBF7-77E2ADEBC77E}">
  <ds:schemaRefs>
    <ds:schemaRef ds:uri="http://purl.org/dc/elements/1.1/"/>
    <ds:schemaRef ds:uri="95c8f19c-67eb-42e4-b09e-68284a1fc300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c7317043-972e-4965-90d2-964e677ed748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357A83D-ECB4-43F3-91ED-4BD0089DB1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2F2F90-86E8-4EEB-A0A9-779B71705D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7317043-972e-4965-90d2-964e677ed748"/>
    <ds:schemaRef ds:uri="95c8f19c-67eb-42e4-b09e-68284a1fc3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66895</TotalTime>
  <Words>604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</vt:lpstr>
      <vt:lpstr>Office Theme</vt:lpstr>
      <vt:lpstr>BLMK ICS Digitising Social Care (DiSC) Programme  Whzan self-help guide</vt:lpstr>
      <vt:lpstr>Whzan Blue Box</vt:lpstr>
      <vt:lpstr>Getting set up</vt:lpstr>
      <vt:lpstr>Further questions</vt:lpstr>
      <vt:lpstr>Find out more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Communicating through change ICS/CCG Transition</dc:title>
  <dc:creator>SUMMERS, Michelle (NHS BEDFORDSHIRE CCG)</dc:creator>
  <cp:lastModifiedBy>Amy Egan (ML)</cp:lastModifiedBy>
  <cp:revision>66</cp:revision>
  <cp:lastPrinted>2022-09-07T10:39:17Z</cp:lastPrinted>
  <dcterms:created xsi:type="dcterms:W3CDTF">2021-04-30T07:09:02Z</dcterms:created>
  <dcterms:modified xsi:type="dcterms:W3CDTF">2024-09-30T09:51:33Z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0x010100117B0127FAC89B418B2E422FF4C543E6</vt:lpwstr>
  </property>
  <property fmtid="{D5CDD505-2E9C-101B-9397-08002B2CF9AE}" pid="3" name="_dlc_DocIdItemGuid">
    <vt:lpwstr>93024a7b-fed9-4ab7-acec-36d68c9763ea</vt:lpwstr>
  </property>
  <property fmtid="{D5CDD505-2E9C-101B-9397-08002B2CF9AE}" pid="4" name="TaxKeyword">
    <vt:lpwstr/>
  </property>
  <property fmtid="{D5CDD505-2E9C-101B-9397-08002B2CF9AE}" pid="5" name="MediaServiceImageTags">
    <vt:lpwstr/>
  </property>
</Properties>
</file>