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
  </p:notesMasterIdLst>
  <p:handoutMasterIdLst>
    <p:handoutMasterId r:id="rId12"/>
  </p:handoutMasterIdLst>
  <p:sldIdLst>
    <p:sldId id="2145707499" r:id="rId5"/>
    <p:sldId id="2145707590" r:id="rId6"/>
    <p:sldId id="2145707591" r:id="rId7"/>
    <p:sldId id="2145707593" r:id="rId8"/>
    <p:sldId id="2145707585" r:id="rId9"/>
    <p:sldId id="2145707586" r:id="rId1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97BE0D-A4F4-2010-9F9E-3CCA78EF1760}" name="Maria Wogan" initials="MW" userId="da541efc18af4660" providerId="Windows Live"/>
  <p188:author id="{B4F57F18-B95A-9BC4-5E5D-B5885794B652}" name="MAKIN, Sarah (NHS ARDEN AND GREATER EAST MIDLANDS COMMISSIONING SUPPORT UNIT)" initials="MS(AAGEMCSU" userId="MAKIN, Sarah (NHS ARDEN AND GREATER EAST MIDLANDS COMMISSIONING SUPPORT UNIT)" providerId="None"/>
  <p188:author id="{6725233E-E29C-F0CE-0437-2F059F6E8FC7}" name="KAY, Nicola (NHS BEDFORDSHIRE, LUTON AND MILTON KEYNES CCG)" initials="KN(BLAMKC" userId="S::nicola.kay1@nhs.net::f2af215a-2b4d-4628-b932-93de781f5923" providerId="AD"/>
  <p188:author id="{F7DA0C55-301D-CF21-5AE3-5DDCF6231CD0}" name="MAKIN, Sarah (NHS ARDEN AND GREATER EAST MIDLANDS COMMISSIONING SUPPORT UNIT)" initials="MU" userId="S::sarah.makin@nhs.net::4fd65ae1-427d-4af3-88e8-5b583d0fe425" providerId="AD"/>
  <p188:author id="{ECB53661-CB84-FABC-08D0-468CE26DED5B}" name="EGAN, Amy (NHS MIDLANDS AND LANCASHIRE COMMISSIONING SUPPORT UNIT)" initials="EA(MALCSU" userId="S::amy.egan@nhs.net::f1ce4bc6-31af-4737-852b-848913aad581" providerId="AD"/>
  <p188:author id="{BEB63188-953F-FF1B-0439-915E4C7FFBDF}" name="Patricia Coker" initials="PC" userId="S::Patricia.Coker@Centralbedfordshire.gov.uk::05ab3272-5b13-48a3-88a1-03fdc23b8a1c" providerId="AD"/>
  <p188:author id="{FE963598-6E81-6665-65E7-0BF186502BD2}" name="STEWARD, Clare (NHS BEDFORDSHIRE, LUTON AND MILTON KEYNES ICB - M1J4Y)" initials="SC(BLAMKIM" userId="S::clare.steward@nhs.net::d949f4a1-1358-4994-af16-4039fbcb04e4" providerId="AD"/>
  <p188:author id="{CA6F2FA8-7A6C-53EA-3CA9-A61F0553ECE6}" name="Sharon Kendal (MLCSU)" initials="SK(" userId="S::sharon.kendal@mlcsu.nhs.uk::e065a7e3-5912-4383-95b1-d4249b4ce15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ummers Michelle [Capability House] - NHS Bedfordshire CCG" initials="SM[H-NBC" lastIdx="2" clrIdx="0"/>
  <p:cmAuthor id="2" name="SUMMERS, Michelle (NHS BEDFORDSHIRE, LUTON AND MILTON KEYNES CCG)" initials="SM(BLAMKC" lastIdx="1" clrIdx="1"/>
  <p:cmAuthor id="3" name="COX, Felicity (NHS BEDFORDSHIRE, LUTON AND MILTON KEYNES CCG)" initials="CF(BLAMKC" lastIdx="2" clrIdx="2">
    <p:extLst>
      <p:ext uri="{19B8F6BF-5375-455C-9EA6-DF929625EA0E}">
        <p15:presenceInfo xmlns:p15="http://schemas.microsoft.com/office/powerpoint/2012/main" userId="S::felicity.cox1@nhs.net::177aee50-dec4-4092-ad3e-5eb6b7a0da9d" providerId="AD"/>
      </p:ext>
    </p:extLst>
  </p:cmAuthor>
  <p:cmAuthor id="4" name="Burke, Lisa" initials="BL" lastIdx="1" clrIdx="3">
    <p:extLst>
      <p:ext uri="{19B8F6BF-5375-455C-9EA6-DF929625EA0E}">
        <p15:presenceInfo xmlns:p15="http://schemas.microsoft.com/office/powerpoint/2012/main" userId="S-1-5-21-2115788902-895705927-2133884337-36892" providerId="AD"/>
      </p:ext>
    </p:extLst>
  </p:cmAuthor>
  <p:cmAuthor id="5" name="BASKERVILLE, Joyce (NHS BEDFORDSHIRE, LUTON AND MILTON KEYNES ICB - M1J4Y)" initials="BJ(BLAMKIM" lastIdx="1" clrIdx="4">
    <p:extLst>
      <p:ext uri="{19B8F6BF-5375-455C-9EA6-DF929625EA0E}">
        <p15:presenceInfo xmlns:p15="http://schemas.microsoft.com/office/powerpoint/2012/main" userId="S::joyce.baskerville@nhs.net::30af03aa-0341-4107-b894-06ec5b93a83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78BE"/>
    <a:srgbClr val="8AC542"/>
    <a:srgbClr val="0E9347"/>
    <a:srgbClr val="84C944"/>
    <a:srgbClr val="C3E19F"/>
    <a:srgbClr val="C8F4DF"/>
    <a:srgbClr val="BDFFFC"/>
    <a:srgbClr val="262760"/>
    <a:srgbClr val="F59223"/>
    <a:srgbClr val="2939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2610C7-11EA-4986-A96E-F25D24F95B80}" v="16" dt="2024-11-04T11:41:48.3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45" autoAdjust="0"/>
    <p:restoredTop sz="80576" autoAdjust="0"/>
  </p:normalViewPr>
  <p:slideViewPr>
    <p:cSldViewPr snapToGrid="0">
      <p:cViewPr varScale="1">
        <p:scale>
          <a:sx n="90" d="100"/>
          <a:sy n="90" d="100"/>
        </p:scale>
        <p:origin x="690" y="84"/>
      </p:cViewPr>
      <p:guideLst>
        <p:guide orient="horz" pos="2160"/>
        <p:guide pos="3840"/>
      </p:guideLst>
    </p:cSldViewPr>
  </p:slideViewPr>
  <p:outlineViewPr>
    <p:cViewPr>
      <p:scale>
        <a:sx n="33" d="100"/>
        <a:sy n="33" d="100"/>
      </p:scale>
      <p:origin x="0" y="-5808"/>
    </p:cViewPr>
  </p:outlineViewPr>
  <p:notesTextViewPr>
    <p:cViewPr>
      <p:scale>
        <a:sx n="1" d="1"/>
        <a:sy n="1" d="1"/>
      </p:scale>
      <p:origin x="0" y="0"/>
    </p:cViewPr>
  </p:notesTextViewPr>
  <p:sorterViewPr>
    <p:cViewPr>
      <p:scale>
        <a:sx n="80" d="100"/>
        <a:sy n="8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commentAuthors" Target="commentAuthor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1641C83-CE3C-424A-A3C0-ACBB77819B58}"/>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4890427-98C8-1045-B09A-5ECB8A043808}"/>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BB208CE8-14BE-B941-867D-D1C064CCABBA}" type="datetimeFigureOut">
              <a:rPr lang="en-US" smtClean="0"/>
              <a:t>11/7/2024</a:t>
            </a:fld>
            <a:endParaRPr lang="en-US" dirty="0"/>
          </a:p>
        </p:txBody>
      </p:sp>
      <p:sp>
        <p:nvSpPr>
          <p:cNvPr id="4" name="Footer Placeholder 3">
            <a:extLst>
              <a:ext uri="{FF2B5EF4-FFF2-40B4-BE49-F238E27FC236}">
                <a16:creationId xmlns:a16="http://schemas.microsoft.com/office/drawing/2014/main" id="{6A3E4524-8F7B-4F43-92F4-C394B4A7A578}"/>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C2D43A5-9F41-3A48-9F9C-630EA636C3D6}"/>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307E522A-CE6C-6545-8AF7-8AF2D4697723}" type="slidenum">
              <a:rPr lang="en-US" smtClean="0"/>
              <a:t>‹#›</a:t>
            </a:fld>
            <a:endParaRPr lang="en-US" dirty="0"/>
          </a:p>
        </p:txBody>
      </p:sp>
    </p:spTree>
    <p:extLst>
      <p:ext uri="{BB962C8B-B14F-4D97-AF65-F5344CB8AC3E}">
        <p14:creationId xmlns:p14="http://schemas.microsoft.com/office/powerpoint/2010/main" val="7727211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0352A32-C764-42B9-B872-738194D3D7E1}" type="datetimeFigureOut">
              <a:rPr lang="en-US"/>
              <a:t>11/7/2024</a:t>
            </a:fld>
            <a:endParaRPr lang="en-US"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B9D2B880-4E56-49AE-BFD2-484CF7B3CBF2}" type="slidenum">
              <a:rPr lang="en-US"/>
              <a:t>‹#›</a:t>
            </a:fld>
            <a:endParaRPr lang="en-US" dirty="0"/>
          </a:p>
        </p:txBody>
      </p:sp>
    </p:spTree>
    <p:extLst>
      <p:ext uri="{BB962C8B-B14F-4D97-AF65-F5344CB8AC3E}">
        <p14:creationId xmlns:p14="http://schemas.microsoft.com/office/powerpoint/2010/main" val="3598166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2A1E5CC-8F04-9D43-BCD3-7275E8C1720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75334" y="304598"/>
            <a:ext cx="2712354" cy="1025518"/>
          </a:xfrm>
          <a:prstGeom prst="rect">
            <a:avLst/>
          </a:prstGeom>
        </p:spPr>
      </p:pic>
      <p:pic>
        <p:nvPicPr>
          <p:cNvPr id="10" name="Picture 9" descr="Background pattern&#10;&#10;Description automatically generated">
            <a:extLst>
              <a:ext uri="{FF2B5EF4-FFF2-40B4-BE49-F238E27FC236}">
                <a16:creationId xmlns:a16="http://schemas.microsoft.com/office/drawing/2014/main" id="{1335B568-8FF3-674B-84AB-66C54892E9A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0216" y="-27384"/>
            <a:ext cx="4190280" cy="6902395"/>
          </a:xfrm>
          <a:prstGeom prst="rect">
            <a:avLst/>
          </a:prstGeom>
        </p:spPr>
      </p:pic>
      <p:pic>
        <p:nvPicPr>
          <p:cNvPr id="1028" name="Picture 4"/>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1981" y="-1317905"/>
            <a:ext cx="11783627" cy="431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Picture Placeholder 11">
            <a:extLst>
              <a:ext uri="{FF2B5EF4-FFF2-40B4-BE49-F238E27FC236}">
                <a16:creationId xmlns:a16="http://schemas.microsoft.com/office/drawing/2014/main" id="{065BF124-EE58-184B-8303-7C9EE0006F4B}"/>
              </a:ext>
            </a:extLst>
          </p:cNvPr>
          <p:cNvSpPr>
            <a:spLocks noGrp="1"/>
          </p:cNvSpPr>
          <p:nvPr>
            <p:ph type="pic" sz="quarter" idx="13"/>
          </p:nvPr>
        </p:nvSpPr>
        <p:spPr>
          <a:xfrm flipH="1">
            <a:off x="13491709" y="3069325"/>
            <a:ext cx="3797397" cy="3797397"/>
          </a:xfrm>
          <a:prstGeom prst="ellipse">
            <a:avLst/>
          </a:prstGeom>
          <a:noFill/>
        </p:spPr>
        <p:txBody>
          <a:bodyPr/>
          <a:lstStyle/>
          <a:p>
            <a:endParaRPr lang="en-US" dirty="0"/>
          </a:p>
        </p:txBody>
      </p:sp>
      <p:sp>
        <p:nvSpPr>
          <p:cNvPr id="14" name="Picture Placeholder 13">
            <a:extLst>
              <a:ext uri="{FF2B5EF4-FFF2-40B4-BE49-F238E27FC236}">
                <a16:creationId xmlns:a16="http://schemas.microsoft.com/office/drawing/2014/main" id="{0C3345FD-9198-AF48-823C-BB87935B7FE4}"/>
              </a:ext>
            </a:extLst>
          </p:cNvPr>
          <p:cNvSpPr>
            <a:spLocks noGrp="1"/>
          </p:cNvSpPr>
          <p:nvPr>
            <p:ph type="pic" sz="quarter" idx="14"/>
          </p:nvPr>
        </p:nvSpPr>
        <p:spPr>
          <a:xfrm>
            <a:off x="13722978" y="21501"/>
            <a:ext cx="2878306" cy="2880494"/>
          </a:xfrm>
          <a:prstGeom prst="ellipse">
            <a:avLst/>
          </a:prstGeom>
        </p:spPr>
        <p:txBody>
          <a:bodyPr/>
          <a:lstStyle/>
          <a:p>
            <a:endParaRPr lang="en-US" dirty="0"/>
          </a:p>
        </p:txBody>
      </p:sp>
      <p:sp>
        <p:nvSpPr>
          <p:cNvPr id="15" name="Title 1">
            <a:extLst>
              <a:ext uri="{FF2B5EF4-FFF2-40B4-BE49-F238E27FC236}">
                <a16:creationId xmlns:a16="http://schemas.microsoft.com/office/drawing/2014/main" id="{381A4210-7229-DB41-8DE5-7458F41EA868}"/>
              </a:ext>
            </a:extLst>
          </p:cNvPr>
          <p:cNvSpPr>
            <a:spLocks noGrp="1"/>
          </p:cNvSpPr>
          <p:nvPr>
            <p:ph type="title" hasCustomPrompt="1"/>
          </p:nvPr>
        </p:nvSpPr>
        <p:spPr>
          <a:xfrm>
            <a:off x="963084" y="2648074"/>
            <a:ext cx="6429060" cy="1362075"/>
          </a:xfrm>
        </p:spPr>
        <p:txBody>
          <a:bodyPr anchor="b" anchorCtr="0"/>
          <a:lstStyle>
            <a:lvl1pPr algn="l">
              <a:defRPr sz="4000" b="1" cap="none" baseline="0"/>
            </a:lvl1pPr>
          </a:lstStyle>
          <a:p>
            <a:r>
              <a:rPr lang="en-US"/>
              <a:t>Click to edit Master </a:t>
            </a:r>
            <a:br>
              <a:rPr lang="en-US"/>
            </a:br>
            <a:r>
              <a:rPr lang="en-US"/>
              <a:t>title style</a:t>
            </a:r>
            <a:endParaRPr lang="en-GB"/>
          </a:p>
        </p:txBody>
      </p:sp>
      <p:sp>
        <p:nvSpPr>
          <p:cNvPr id="16" name="Text Placeholder 2">
            <a:extLst>
              <a:ext uri="{FF2B5EF4-FFF2-40B4-BE49-F238E27FC236}">
                <a16:creationId xmlns:a16="http://schemas.microsoft.com/office/drawing/2014/main" id="{FCB8B451-CAFA-004A-89B1-D4C0D76248D6}"/>
              </a:ext>
            </a:extLst>
          </p:cNvPr>
          <p:cNvSpPr>
            <a:spLocks noGrp="1"/>
          </p:cNvSpPr>
          <p:nvPr>
            <p:ph type="body" idx="1"/>
          </p:nvPr>
        </p:nvSpPr>
        <p:spPr>
          <a:xfrm>
            <a:off x="963084" y="4149080"/>
            <a:ext cx="6429060" cy="888950"/>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117162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umber, Title and Content_7">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2" name="Content Placeholder 2">
            <a:extLst>
              <a:ext uri="{FF2B5EF4-FFF2-40B4-BE49-F238E27FC236}">
                <a16:creationId xmlns:a16="http://schemas.microsoft.com/office/drawing/2014/main" id="{C429C66E-1CFE-BD48-A9EE-22A6C6D6F598}"/>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1979480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umber, Title and Content_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2">
            <a:extLst>
              <a:ext uri="{FF2B5EF4-FFF2-40B4-BE49-F238E27FC236}">
                <a16:creationId xmlns:a16="http://schemas.microsoft.com/office/drawing/2014/main" id="{3AE2386F-3B15-F54A-96E4-356500D7194E}"/>
              </a:ext>
            </a:extLst>
          </p:cNvPr>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Footer Placeholder 4">
            <a:extLst>
              <a:ext uri="{FF2B5EF4-FFF2-40B4-BE49-F238E27FC236}">
                <a16:creationId xmlns:a16="http://schemas.microsoft.com/office/drawing/2014/main" id="{73EC50AE-7C8C-3F4A-9BB7-13DFE250BDF6}"/>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14" name="Content Placeholder 2">
            <a:extLst>
              <a:ext uri="{FF2B5EF4-FFF2-40B4-BE49-F238E27FC236}">
                <a16:creationId xmlns:a16="http://schemas.microsoft.com/office/drawing/2014/main" id="{3118D4B9-6002-7242-AE5B-B554A9566D4E}"/>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15301657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Content and Pictu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7084723"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Picture Placeholder 11">
            <a:extLst>
              <a:ext uri="{FF2B5EF4-FFF2-40B4-BE49-F238E27FC236}">
                <a16:creationId xmlns:a16="http://schemas.microsoft.com/office/drawing/2014/main" id="{69CCEFD7-EF02-3D4D-A3BA-F73AC8AD7124}"/>
              </a:ext>
            </a:extLst>
          </p:cNvPr>
          <p:cNvSpPr>
            <a:spLocks noGrp="1"/>
          </p:cNvSpPr>
          <p:nvPr>
            <p:ph type="pic" sz="quarter" idx="14"/>
          </p:nvPr>
        </p:nvSpPr>
        <p:spPr>
          <a:xfrm flipH="1">
            <a:off x="7955934" y="2086796"/>
            <a:ext cx="3797397" cy="3797397"/>
          </a:xfrm>
          <a:prstGeom prst="ellipse">
            <a:avLst/>
          </a:prstGeom>
          <a:noFill/>
        </p:spPr>
        <p:txBody>
          <a:bodyPr/>
          <a:lstStyle/>
          <a:p>
            <a:endParaRPr lang="en-US" dirty="0"/>
          </a:p>
        </p:txBody>
      </p:sp>
      <p:sp>
        <p:nvSpPr>
          <p:cNvPr id="12" name="Content Placeholder 2">
            <a:extLst>
              <a:ext uri="{FF2B5EF4-FFF2-40B4-BE49-F238E27FC236}">
                <a16:creationId xmlns:a16="http://schemas.microsoft.com/office/drawing/2014/main" id="{AC13482B-E75A-B24A-AE29-A6C2A25A4B3A}"/>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22023410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444" y="1844825"/>
            <a:ext cx="11172332"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tx2"/>
                </a:solidFil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0" name="Title 1">
            <a:extLst>
              <a:ext uri="{FF2B5EF4-FFF2-40B4-BE49-F238E27FC236}">
                <a16:creationId xmlns:a16="http://schemas.microsoft.com/office/drawing/2014/main" id="{146EC874-EB04-354B-9362-80C38FAFC2CB}"/>
              </a:ext>
            </a:extLst>
          </p:cNvPr>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12" name="Oval 11">
            <a:extLst>
              <a:ext uri="{FF2B5EF4-FFF2-40B4-BE49-F238E27FC236}">
                <a16:creationId xmlns:a16="http://schemas.microsoft.com/office/drawing/2014/main" id="{184576D4-12E8-BD46-8E2A-6BE58E12DBF6}"/>
              </a:ext>
            </a:extLst>
          </p:cNvPr>
          <p:cNvSpPr/>
          <p:nvPr userDrawn="1"/>
        </p:nvSpPr>
        <p:spPr>
          <a:xfrm>
            <a:off x="596213" y="458434"/>
            <a:ext cx="1080120" cy="1080120"/>
          </a:xfrm>
          <a:prstGeom prst="ellips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4" name="Content Placeholder 2">
            <a:extLst>
              <a:ext uri="{FF2B5EF4-FFF2-40B4-BE49-F238E27FC236}">
                <a16:creationId xmlns:a16="http://schemas.microsoft.com/office/drawing/2014/main" id="{B3EABDAF-DEF9-144B-AA54-091C9F26BD09}"/>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5" name="Picture 14">
            <a:extLst>
              <a:ext uri="{FF2B5EF4-FFF2-40B4-BE49-F238E27FC236}">
                <a16:creationId xmlns:a16="http://schemas.microsoft.com/office/drawing/2014/main" id="{1BCA06D5-3EC0-394C-B80A-61CD43C5A12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12498823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3" name="Footer Placeholder 4">
            <a:extLst>
              <a:ext uri="{FF2B5EF4-FFF2-40B4-BE49-F238E27FC236}">
                <a16:creationId xmlns:a16="http://schemas.microsoft.com/office/drawing/2014/main" id="{03545CCA-7DB1-9D4C-A6D9-897CF0BB71FA}"/>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tx2"/>
                </a:solidFill>
              </a:defRPr>
            </a:lvl1pPr>
          </a:lstStyle>
          <a:p>
            <a:r>
              <a:rPr lang="en-GB" b="1" dirty="0"/>
              <a:t>Bedfordshire, Luton and Milton Keynes Health and Care Partnership</a:t>
            </a:r>
            <a:endParaRPr lang="en-GB" dirty="0"/>
          </a:p>
        </p:txBody>
      </p:sp>
      <p:sp>
        <p:nvSpPr>
          <p:cNvPr id="14" name="Title 1">
            <a:extLst>
              <a:ext uri="{FF2B5EF4-FFF2-40B4-BE49-F238E27FC236}">
                <a16:creationId xmlns:a16="http://schemas.microsoft.com/office/drawing/2014/main" id="{FE1F1204-D2FF-3E40-8F9A-AEF62CCFB952}"/>
              </a:ext>
            </a:extLst>
          </p:cNvPr>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15" name="Oval 14">
            <a:extLst>
              <a:ext uri="{FF2B5EF4-FFF2-40B4-BE49-F238E27FC236}">
                <a16:creationId xmlns:a16="http://schemas.microsoft.com/office/drawing/2014/main" id="{B564EE7F-CA5D-2445-870E-98CDFDA14BFE}"/>
              </a:ext>
            </a:extLst>
          </p:cNvPr>
          <p:cNvSpPr/>
          <p:nvPr userDrawn="1"/>
        </p:nvSpPr>
        <p:spPr>
          <a:xfrm>
            <a:off x="596213" y="458434"/>
            <a:ext cx="1080120" cy="1080120"/>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7" name="Content Placeholder 2">
            <a:extLst>
              <a:ext uri="{FF2B5EF4-FFF2-40B4-BE49-F238E27FC236}">
                <a16:creationId xmlns:a16="http://schemas.microsoft.com/office/drawing/2014/main" id="{E1AB73A3-F52C-0949-A125-CD39FFA3BA74}"/>
              </a:ext>
            </a:extLst>
          </p:cNvPr>
          <p:cNvSpPr>
            <a:spLocks noGrp="1"/>
          </p:cNvSpPr>
          <p:nvPr>
            <p:ph idx="1"/>
          </p:nvPr>
        </p:nvSpPr>
        <p:spPr>
          <a:xfrm>
            <a:off x="523444" y="1844825"/>
            <a:ext cx="11172332"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2">
            <a:extLst>
              <a:ext uri="{FF2B5EF4-FFF2-40B4-BE49-F238E27FC236}">
                <a16:creationId xmlns:a16="http://schemas.microsoft.com/office/drawing/2014/main" id="{4D1260C3-1604-4D48-BB21-8358FBBAD3B5}"/>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9" name="Picture 18">
            <a:extLst>
              <a:ext uri="{FF2B5EF4-FFF2-40B4-BE49-F238E27FC236}">
                <a16:creationId xmlns:a16="http://schemas.microsoft.com/office/drawing/2014/main" id="{D63053A9-C3B3-2A4D-988E-753D3425059C}"/>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24494876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2" name="Content Placeholder 2">
            <a:extLst>
              <a:ext uri="{FF2B5EF4-FFF2-40B4-BE49-F238E27FC236}">
                <a16:creationId xmlns:a16="http://schemas.microsoft.com/office/drawing/2014/main" id="{3311270C-9C91-A140-865B-E13553CB7900}"/>
              </a:ext>
            </a:extLst>
          </p:cNvPr>
          <p:cNvSpPr>
            <a:spLocks noGrp="1"/>
          </p:cNvSpPr>
          <p:nvPr>
            <p:ph idx="1"/>
          </p:nvPr>
        </p:nvSpPr>
        <p:spPr>
          <a:xfrm>
            <a:off x="523444" y="1844825"/>
            <a:ext cx="11172332"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Footer Placeholder 4">
            <a:extLst>
              <a:ext uri="{FF2B5EF4-FFF2-40B4-BE49-F238E27FC236}">
                <a16:creationId xmlns:a16="http://schemas.microsoft.com/office/drawing/2014/main" id="{65EA11FE-DF14-ED47-BB9D-0EAF224856F8}"/>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tx2"/>
                </a:solidFill>
              </a:defRPr>
            </a:lvl1pPr>
          </a:lstStyle>
          <a:p>
            <a:r>
              <a:rPr lang="en-GB" b="1" dirty="0"/>
              <a:t>Bedfordshire, Luton and Milton Keynes Health and Care Partnership</a:t>
            </a:r>
            <a:endParaRPr lang="en-GB" dirty="0"/>
          </a:p>
        </p:txBody>
      </p:sp>
      <p:sp>
        <p:nvSpPr>
          <p:cNvPr id="14" name="Title 1">
            <a:extLst>
              <a:ext uri="{FF2B5EF4-FFF2-40B4-BE49-F238E27FC236}">
                <a16:creationId xmlns:a16="http://schemas.microsoft.com/office/drawing/2014/main" id="{033366F6-7006-4449-9BFC-188757522E48}"/>
              </a:ext>
            </a:extLst>
          </p:cNvPr>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15" name="Oval 14">
            <a:extLst>
              <a:ext uri="{FF2B5EF4-FFF2-40B4-BE49-F238E27FC236}">
                <a16:creationId xmlns:a16="http://schemas.microsoft.com/office/drawing/2014/main" id="{30EA4015-EA8F-1B4A-BA15-223DE436BF63}"/>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7" name="Content Placeholder 2">
            <a:extLst>
              <a:ext uri="{FF2B5EF4-FFF2-40B4-BE49-F238E27FC236}">
                <a16:creationId xmlns:a16="http://schemas.microsoft.com/office/drawing/2014/main" id="{62736362-12FE-9049-9E29-EF62382C3422}"/>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8" name="Picture 17">
            <a:extLst>
              <a:ext uri="{FF2B5EF4-FFF2-40B4-BE49-F238E27FC236}">
                <a16:creationId xmlns:a16="http://schemas.microsoft.com/office/drawing/2014/main" id="{F8B53AFD-0CB9-8A4C-B0CB-3A315A50B03F}"/>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32395860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3" name="Footer Placeholder 4">
            <a:extLst>
              <a:ext uri="{FF2B5EF4-FFF2-40B4-BE49-F238E27FC236}">
                <a16:creationId xmlns:a16="http://schemas.microsoft.com/office/drawing/2014/main" id="{6D228FC6-3DD4-BC43-80E0-ED2A58B20128}"/>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bg1"/>
                </a:solidFill>
              </a:defRPr>
            </a:lvl1pPr>
          </a:lstStyle>
          <a:p>
            <a:r>
              <a:rPr lang="en-GB" b="1" dirty="0"/>
              <a:t>Bedfordshire, Luton and Milton Keynes Health and Care Partnership</a:t>
            </a:r>
            <a:endParaRPr lang="en-GB" dirty="0"/>
          </a:p>
        </p:txBody>
      </p:sp>
      <p:sp>
        <p:nvSpPr>
          <p:cNvPr id="14" name="Content Placeholder 2">
            <a:extLst>
              <a:ext uri="{FF2B5EF4-FFF2-40B4-BE49-F238E27FC236}">
                <a16:creationId xmlns:a16="http://schemas.microsoft.com/office/drawing/2014/main" id="{B932F6ED-E73C-8047-A71B-37A60114CED1}"/>
              </a:ext>
            </a:extLst>
          </p:cNvPr>
          <p:cNvSpPr>
            <a:spLocks noGrp="1"/>
          </p:cNvSpPr>
          <p:nvPr>
            <p:ph idx="1"/>
          </p:nvPr>
        </p:nvSpPr>
        <p:spPr>
          <a:xfrm>
            <a:off x="523444" y="1844825"/>
            <a:ext cx="11172332" cy="4281340"/>
          </a:xfrm>
        </p:spPr>
        <p:txBody>
          <a:bodyPr lIns="0" tIns="0" rIns="0" bIns="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itle 1">
            <a:extLst>
              <a:ext uri="{FF2B5EF4-FFF2-40B4-BE49-F238E27FC236}">
                <a16:creationId xmlns:a16="http://schemas.microsoft.com/office/drawing/2014/main" id="{F1C0BAA9-E631-7646-A612-36D961F66469}"/>
              </a:ext>
            </a:extLst>
          </p:cNvPr>
          <p:cNvSpPr>
            <a:spLocks noGrp="1"/>
          </p:cNvSpPr>
          <p:nvPr>
            <p:ph type="title"/>
          </p:nvPr>
        </p:nvSpPr>
        <p:spPr>
          <a:xfrm>
            <a:off x="1847528" y="382349"/>
            <a:ext cx="7488832" cy="1232291"/>
          </a:xfrm>
        </p:spPr>
        <p:txBody>
          <a:bodyPr lIns="0" tIns="0" rIns="0" bIns="0"/>
          <a:lstStyle>
            <a:lvl1pPr algn="l">
              <a:defRPr>
                <a:solidFill>
                  <a:schemeClr val="bg1"/>
                </a:solidFill>
              </a:defRPr>
            </a:lvl1pPr>
          </a:lstStyle>
          <a:p>
            <a:r>
              <a:rPr lang="en-US"/>
              <a:t>Click to edit Master title style</a:t>
            </a:r>
            <a:endParaRPr lang="en-GB"/>
          </a:p>
        </p:txBody>
      </p:sp>
      <p:sp>
        <p:nvSpPr>
          <p:cNvPr id="16" name="Oval 15">
            <a:extLst>
              <a:ext uri="{FF2B5EF4-FFF2-40B4-BE49-F238E27FC236}">
                <a16:creationId xmlns:a16="http://schemas.microsoft.com/office/drawing/2014/main" id="{4852B6C0-4E92-354F-8B42-17732F156197}"/>
              </a:ext>
            </a:extLst>
          </p:cNvPr>
          <p:cNvSpPr/>
          <p:nvPr userDrawn="1"/>
        </p:nvSpPr>
        <p:spPr>
          <a:xfrm>
            <a:off x="596213" y="458434"/>
            <a:ext cx="1080120" cy="108012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8" name="Content Placeholder 2">
            <a:extLst>
              <a:ext uri="{FF2B5EF4-FFF2-40B4-BE49-F238E27FC236}">
                <a16:creationId xmlns:a16="http://schemas.microsoft.com/office/drawing/2014/main" id="{D39F354D-A928-AD48-8400-1DF92DB8E640}"/>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9" name="Picture 18">
            <a:extLst>
              <a:ext uri="{FF2B5EF4-FFF2-40B4-BE49-F238E27FC236}">
                <a16:creationId xmlns:a16="http://schemas.microsoft.com/office/drawing/2014/main" id="{D8E8A105-20E1-274A-A139-BC31DEB40B76}"/>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1627584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_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2" name="Content Placeholder 2">
            <a:extLst>
              <a:ext uri="{FF2B5EF4-FFF2-40B4-BE49-F238E27FC236}">
                <a16:creationId xmlns:a16="http://schemas.microsoft.com/office/drawing/2014/main" id="{8BC6CEFE-586A-D04A-BD76-7AA7D1688162}"/>
              </a:ext>
            </a:extLst>
          </p:cNvPr>
          <p:cNvSpPr>
            <a:spLocks noGrp="1"/>
          </p:cNvSpPr>
          <p:nvPr>
            <p:ph idx="1"/>
          </p:nvPr>
        </p:nvSpPr>
        <p:spPr>
          <a:xfrm>
            <a:off x="523444" y="1844825"/>
            <a:ext cx="11172332" cy="4281340"/>
          </a:xfrm>
        </p:spPr>
        <p:txBody>
          <a:bodyPr lIns="0" tIns="0" rIns="0" bIns="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Footer Placeholder 4">
            <a:extLst>
              <a:ext uri="{FF2B5EF4-FFF2-40B4-BE49-F238E27FC236}">
                <a16:creationId xmlns:a16="http://schemas.microsoft.com/office/drawing/2014/main" id="{59108212-FA42-B646-BD49-6E9A7521BD1A}"/>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bg1"/>
                </a:solidFill>
              </a:defRPr>
            </a:lvl1pPr>
          </a:lstStyle>
          <a:p>
            <a:r>
              <a:rPr lang="en-GB" b="1" dirty="0"/>
              <a:t>Bedfordshire, Luton and Milton Keynes Health and Care Partnership</a:t>
            </a:r>
            <a:endParaRPr lang="en-GB" dirty="0"/>
          </a:p>
        </p:txBody>
      </p:sp>
      <p:sp>
        <p:nvSpPr>
          <p:cNvPr id="14" name="Title 1">
            <a:extLst>
              <a:ext uri="{FF2B5EF4-FFF2-40B4-BE49-F238E27FC236}">
                <a16:creationId xmlns:a16="http://schemas.microsoft.com/office/drawing/2014/main" id="{0D292033-F9BE-624A-9ACF-ECF3807FC8FA}"/>
              </a:ext>
            </a:extLst>
          </p:cNvPr>
          <p:cNvSpPr>
            <a:spLocks noGrp="1"/>
          </p:cNvSpPr>
          <p:nvPr>
            <p:ph type="title"/>
          </p:nvPr>
        </p:nvSpPr>
        <p:spPr>
          <a:xfrm>
            <a:off x="1847528" y="382349"/>
            <a:ext cx="7488832" cy="1232291"/>
          </a:xfrm>
        </p:spPr>
        <p:txBody>
          <a:bodyPr lIns="0" tIns="0" rIns="0" bIns="0"/>
          <a:lstStyle>
            <a:lvl1pPr algn="l">
              <a:defRPr>
                <a:solidFill>
                  <a:schemeClr val="bg1"/>
                </a:solidFill>
              </a:defRPr>
            </a:lvl1pPr>
          </a:lstStyle>
          <a:p>
            <a:r>
              <a:rPr lang="en-US"/>
              <a:t>Click to edit Master title style</a:t>
            </a:r>
            <a:endParaRPr lang="en-GB"/>
          </a:p>
        </p:txBody>
      </p:sp>
      <p:sp>
        <p:nvSpPr>
          <p:cNvPr id="15" name="Oval 14">
            <a:extLst>
              <a:ext uri="{FF2B5EF4-FFF2-40B4-BE49-F238E27FC236}">
                <a16:creationId xmlns:a16="http://schemas.microsoft.com/office/drawing/2014/main" id="{A39F9EA4-59B8-DE41-8274-B9A04E4EC460}"/>
              </a:ext>
            </a:extLst>
          </p:cNvPr>
          <p:cNvSpPr/>
          <p:nvPr userDrawn="1"/>
        </p:nvSpPr>
        <p:spPr>
          <a:xfrm>
            <a:off x="596213" y="458434"/>
            <a:ext cx="1080120" cy="1080120"/>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7" name="Content Placeholder 2">
            <a:extLst>
              <a:ext uri="{FF2B5EF4-FFF2-40B4-BE49-F238E27FC236}">
                <a16:creationId xmlns:a16="http://schemas.microsoft.com/office/drawing/2014/main" id="{C5682414-8E83-EA45-AEB3-686CD8293BE5}"/>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8" name="Picture 17">
            <a:extLst>
              <a:ext uri="{FF2B5EF4-FFF2-40B4-BE49-F238E27FC236}">
                <a16:creationId xmlns:a16="http://schemas.microsoft.com/office/drawing/2014/main" id="{37542ED5-F060-2049-B80F-0298CC6EA600}"/>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25100868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04940" y="1812699"/>
            <a:ext cx="5384800" cy="4313465"/>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11" name="Picture 10">
            <a:extLst>
              <a:ext uri="{FF2B5EF4-FFF2-40B4-BE49-F238E27FC236}">
                <a16:creationId xmlns:a16="http://schemas.microsoft.com/office/drawing/2014/main" id="{344C63B7-1F88-0248-8F1C-FD5E72E46CF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pic>
        <p:nvPicPr>
          <p:cNvPr id="12" name="Picture 11">
            <a:extLst>
              <a:ext uri="{FF2B5EF4-FFF2-40B4-BE49-F238E27FC236}">
                <a16:creationId xmlns:a16="http://schemas.microsoft.com/office/drawing/2014/main" id="{4BF3264E-C2CF-9244-BE51-9FE7E9B513D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Tree>
    <p:extLst>
      <p:ext uri="{BB962C8B-B14F-4D97-AF65-F5344CB8AC3E}">
        <p14:creationId xmlns:p14="http://schemas.microsoft.com/office/powerpoint/2010/main" val="29561623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5A8C793-FBE8-8D42-B07F-A2F1061D2987}"/>
              </a:ext>
            </a:extLst>
          </p:cNvPr>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sp>
        <p:nvSpPr>
          <p:cNvPr id="8" name="Footer Placeholder 4">
            <a:extLst>
              <a:ext uri="{FF2B5EF4-FFF2-40B4-BE49-F238E27FC236}">
                <a16:creationId xmlns:a16="http://schemas.microsoft.com/office/drawing/2014/main" id="{B080E96A-B518-CC4C-93D4-FB346BDBEC7A}"/>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9" name="Slide Number Placeholder 5">
            <a:extLst>
              <a:ext uri="{FF2B5EF4-FFF2-40B4-BE49-F238E27FC236}">
                <a16:creationId xmlns:a16="http://schemas.microsoft.com/office/drawing/2014/main" id="{933095F4-8AE0-C24B-9632-EA99B62C401B}"/>
              </a:ext>
            </a:extLst>
          </p:cNvPr>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10" name="Picture 9">
            <a:extLst>
              <a:ext uri="{FF2B5EF4-FFF2-40B4-BE49-F238E27FC236}">
                <a16:creationId xmlns:a16="http://schemas.microsoft.com/office/drawing/2014/main" id="{C30B3D59-F4A3-E643-A1FF-1826F0D1E2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pic>
        <p:nvPicPr>
          <p:cNvPr id="11" name="Picture 10">
            <a:extLst>
              <a:ext uri="{FF2B5EF4-FFF2-40B4-BE49-F238E27FC236}">
                <a16:creationId xmlns:a16="http://schemas.microsoft.com/office/drawing/2014/main" id="{52DE9097-3F9F-E94F-BC45-EA2FBF7C905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3603160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Title Slide 2">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96087D88-2B50-7D4B-B089-E96A599AEB0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937" t="3129" b="65092"/>
          <a:stretch/>
        </p:blipFill>
        <p:spPr>
          <a:xfrm flipH="1">
            <a:off x="0" y="0"/>
            <a:ext cx="12192000" cy="6858000"/>
          </a:xfrm>
          <a:prstGeom prst="rect">
            <a:avLst/>
          </a:prstGeom>
        </p:spPr>
      </p:pic>
      <p:sp>
        <p:nvSpPr>
          <p:cNvPr id="2" name="Title 1"/>
          <p:cNvSpPr>
            <a:spLocks noGrp="1"/>
          </p:cNvSpPr>
          <p:nvPr>
            <p:ph type="title" hasCustomPrompt="1"/>
          </p:nvPr>
        </p:nvSpPr>
        <p:spPr>
          <a:xfrm>
            <a:off x="963084" y="2648074"/>
            <a:ext cx="6429060" cy="1362075"/>
          </a:xfrm>
        </p:spPr>
        <p:txBody>
          <a:bodyPr anchor="b" anchorCtr="0"/>
          <a:lstStyle>
            <a:lvl1pPr algn="l">
              <a:defRPr sz="4000" b="1" cap="none" baseline="0"/>
            </a:lvl1pPr>
          </a:lstStyle>
          <a:p>
            <a:r>
              <a:rPr lang="en-US"/>
              <a:t>Click to edit Master </a:t>
            </a:r>
            <a:br>
              <a:rPr lang="en-US"/>
            </a:br>
            <a:r>
              <a:rPr lang="en-US"/>
              <a:t>title style</a:t>
            </a:r>
            <a:endParaRPr lang="en-GB"/>
          </a:p>
        </p:txBody>
      </p:sp>
      <p:sp>
        <p:nvSpPr>
          <p:cNvPr id="3" name="Text Placeholder 2"/>
          <p:cNvSpPr>
            <a:spLocks noGrp="1"/>
          </p:cNvSpPr>
          <p:nvPr>
            <p:ph type="body" idx="1"/>
          </p:nvPr>
        </p:nvSpPr>
        <p:spPr>
          <a:xfrm>
            <a:off x="963084" y="4149080"/>
            <a:ext cx="6429060" cy="888950"/>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9" name="Picture 8">
            <a:extLst>
              <a:ext uri="{FF2B5EF4-FFF2-40B4-BE49-F238E27FC236}">
                <a16:creationId xmlns:a16="http://schemas.microsoft.com/office/drawing/2014/main" id="{A0C7D8BB-BEC3-ED4E-8905-3FE19DD14C3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883500" y="459266"/>
            <a:ext cx="2712354" cy="1025518"/>
          </a:xfrm>
          <a:prstGeom prst="rect">
            <a:avLst/>
          </a:prstGeom>
        </p:spPr>
      </p:pic>
    </p:spTree>
    <p:extLst>
      <p:ext uri="{BB962C8B-B14F-4D97-AF65-F5344CB8AC3E}">
        <p14:creationId xmlns:p14="http://schemas.microsoft.com/office/powerpoint/2010/main" val="40856069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0B8AFA2F-E014-7040-ADF0-F9D5345AA06D}"/>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7" name="Slide Number Placeholder 5">
            <a:extLst>
              <a:ext uri="{FF2B5EF4-FFF2-40B4-BE49-F238E27FC236}">
                <a16:creationId xmlns:a16="http://schemas.microsoft.com/office/drawing/2014/main" id="{E40110C9-9253-6E4E-959D-9ED728D2BD11}"/>
              </a:ext>
            </a:extLst>
          </p:cNvPr>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F9775023-A94F-BF46-80BA-190548B266C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pic>
        <p:nvPicPr>
          <p:cNvPr id="9" name="Picture 8">
            <a:extLst>
              <a:ext uri="{FF2B5EF4-FFF2-40B4-BE49-F238E27FC236}">
                <a16:creationId xmlns:a16="http://schemas.microsoft.com/office/drawing/2014/main" id="{0A31613D-8589-A049-AD80-4AA0A87E41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3021767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4"/>
            <a:ext cx="11172331" cy="428040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pic>
        <p:nvPicPr>
          <p:cNvPr id="9" name="Picture 8">
            <a:extLst>
              <a:ext uri="{FF2B5EF4-FFF2-40B4-BE49-F238E27FC236}">
                <a16:creationId xmlns:a16="http://schemas.microsoft.com/office/drawing/2014/main" id="{32FB19C6-C53B-8847-BD23-39748DCC736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1765044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umber, Title and Content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ntent Placeholder 2">
            <a:extLst>
              <a:ext uri="{FF2B5EF4-FFF2-40B4-BE49-F238E27FC236}">
                <a16:creationId xmlns:a16="http://schemas.microsoft.com/office/drawing/2014/main" id="{AD6CD807-B739-3D41-88A9-ABEAAF0A12FA}"/>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166214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mber, Title and Content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2">
            <a:extLst>
              <a:ext uri="{FF2B5EF4-FFF2-40B4-BE49-F238E27FC236}">
                <a16:creationId xmlns:a16="http://schemas.microsoft.com/office/drawing/2014/main" id="{9BFB4F38-94C3-154F-84F3-38BCB606234C}"/>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2679395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umber, Title and Content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2">
            <a:extLst>
              <a:ext uri="{FF2B5EF4-FFF2-40B4-BE49-F238E27FC236}">
                <a16:creationId xmlns:a16="http://schemas.microsoft.com/office/drawing/2014/main" id="{DFDE91C4-AEF5-5F44-AB54-183B7E47CA6B}"/>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187675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umber, Title and Content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2">
            <a:extLst>
              <a:ext uri="{FF2B5EF4-FFF2-40B4-BE49-F238E27FC236}">
                <a16:creationId xmlns:a16="http://schemas.microsoft.com/office/drawing/2014/main" id="{EAE0F4FD-1908-0F41-8EFE-DEE66C81FF42}"/>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3798530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umber, Title and Content_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Content Placeholder 2">
            <a:extLst>
              <a:ext uri="{FF2B5EF4-FFF2-40B4-BE49-F238E27FC236}">
                <a16:creationId xmlns:a16="http://schemas.microsoft.com/office/drawing/2014/main" id="{08D89DE4-A435-B94B-97FE-7F11E2CA37F2}"/>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4014467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umber, Title and Content_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2">
            <a:extLst>
              <a:ext uri="{FF2B5EF4-FFF2-40B4-BE49-F238E27FC236}">
                <a16:creationId xmlns:a16="http://schemas.microsoft.com/office/drawing/2014/main" id="{2F8DF2D6-CCCF-DD4C-8ACC-D5FDF08641B1}"/>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15184204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371" y="332656"/>
            <a:ext cx="11233248"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31371" y="1700809"/>
            <a:ext cx="11233248" cy="442535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61571" y="6356351"/>
            <a:ext cx="3092829"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dirty="0"/>
              <a:t>Bedfordshire, Luton and Milton Keynes Health and Care Partnership</a:t>
            </a:r>
          </a:p>
        </p:txBody>
      </p:sp>
      <p:sp>
        <p:nvSpPr>
          <p:cNvPr id="6" name="Slide Number Placeholder 5"/>
          <p:cNvSpPr>
            <a:spLocks noGrp="1"/>
          </p:cNvSpPr>
          <p:nvPr>
            <p:ph type="sldNum" sz="quarter" idx="4"/>
          </p:nvPr>
        </p:nvSpPr>
        <p:spPr>
          <a:xfrm>
            <a:off x="8737600" y="6356351"/>
            <a:ext cx="299741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A60DCE-9105-48A5-8A92-25C9283756D1}" type="slidenum">
              <a:rPr lang="en-GB" smtClean="0"/>
              <a:t>‹#›</a:t>
            </a:fld>
            <a:endParaRPr lang="en-GB" dirty="0"/>
          </a:p>
        </p:txBody>
      </p:sp>
    </p:spTree>
    <p:extLst>
      <p:ext uri="{BB962C8B-B14F-4D97-AF65-F5344CB8AC3E}">
        <p14:creationId xmlns:p14="http://schemas.microsoft.com/office/powerpoint/2010/main" val="945396687"/>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60" r:id="rId4"/>
    <p:sldLayoutId id="2147483667" r:id="rId5"/>
    <p:sldLayoutId id="2147483668" r:id="rId6"/>
    <p:sldLayoutId id="2147483669" r:id="rId7"/>
    <p:sldLayoutId id="2147483672" r:id="rId8"/>
    <p:sldLayoutId id="2147483671" r:id="rId9"/>
    <p:sldLayoutId id="2147483673" r:id="rId10"/>
    <p:sldLayoutId id="2147483670" r:id="rId11"/>
    <p:sldLayoutId id="2147483666" r:id="rId12"/>
    <p:sldLayoutId id="2147483661" r:id="rId13"/>
    <p:sldLayoutId id="2147483662" r:id="rId14"/>
    <p:sldLayoutId id="2147483664" r:id="rId15"/>
    <p:sldLayoutId id="2147483663" r:id="rId16"/>
    <p:sldLayoutId id="2147483665" r:id="rId17"/>
    <p:sldLayoutId id="2147483652" r:id="rId18"/>
    <p:sldLayoutId id="2147483654" r:id="rId19"/>
    <p:sldLayoutId id="2147483655" r:id="rId20"/>
  </p:sldLayoutIdLst>
  <p:hf hdr="0" dt="0"/>
  <p:txStyles>
    <p:titleStyle>
      <a:lvl1pPr algn="l" defTabSz="914400" rtl="0" eaLnBrk="1" latinLnBrk="0" hangingPunct="1">
        <a:spcBef>
          <a:spcPct val="0"/>
        </a:spcBef>
        <a:buNone/>
        <a:defRPr sz="4000" b="1"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hyperlink" Target="https://blmkhealthandcarepartnership.org/our-priorities/data-and-digital/digitising-social-care-disc-programme/" TargetMode="External"/><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hyperlink" Target="mailto:blmkicb.digital.socialcare@nhs.net" TargetMode="External"/><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hyperlink" Target="mailto:blmkicb.digital.socialcare@nhs.net"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www.painchek.com/uk/contact-us" TargetMode="External"/><Relationship Id="rId2" Type="http://schemas.openxmlformats.org/officeDocument/2006/relationships/hyperlink" Target="https://support.painchek.com/hc/en-us/articles/8001632525711-Updating-your-PainChek-Profile" TargetMode="External"/><Relationship Id="rId1" Type="http://schemas.openxmlformats.org/officeDocument/2006/relationships/slideLayout" Target="../slideLayouts/slideLayout3.xml"/><Relationship Id="rId5" Type="http://schemas.openxmlformats.org/officeDocument/2006/relationships/hyperlink" Target="mailto:blmkicb.digital.socialcare@nhs.net" TargetMode="External"/><Relationship Id="rId4" Type="http://schemas.openxmlformats.org/officeDocument/2006/relationships/hyperlink" Target="https://painchek.learnworlds.com/"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mailto:blmkicb.digital.socialcare@nhs.net" TargetMode="External"/><Relationship Id="rId2" Type="http://schemas.openxmlformats.org/officeDocument/2006/relationships/hyperlink" Target="https://support.painchek.com/hc/en-us/articles/6249360678927-PainChek-AutumnCare-Integration-Overview"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www.blmkhealthandcarepartnership.org/facial-recognition-technology-improves-pain-management-in-local-care-homes/" TargetMode="External"/><Relationship Id="rId2" Type="http://schemas.openxmlformats.org/officeDocument/2006/relationships/hyperlink" Target="http://www.painchek.co.uk/"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C319C39-960C-795C-6A72-6E162C169C55}"/>
              </a:ext>
            </a:extLst>
          </p:cNvPr>
          <p:cNvSpPr>
            <a:spLocks noGrp="1"/>
          </p:cNvSpPr>
          <p:nvPr>
            <p:ph type="title"/>
          </p:nvPr>
        </p:nvSpPr>
        <p:spPr>
          <a:xfrm>
            <a:off x="567242" y="1624314"/>
            <a:ext cx="5595019" cy="2233333"/>
          </a:xfrm>
        </p:spPr>
        <p:txBody>
          <a:bodyPr>
            <a:noAutofit/>
          </a:bodyPr>
          <a:lstStyle/>
          <a:p>
            <a:r>
              <a:rPr lang="en-GB" sz="3200" dirty="0">
                <a:solidFill>
                  <a:srgbClr val="7030A0"/>
                </a:solidFill>
              </a:rPr>
              <a:t>BLMK ICS Digitising Social Care (DiSC) Programme</a:t>
            </a:r>
            <a:br>
              <a:rPr lang="en-GB" sz="3200" dirty="0">
                <a:solidFill>
                  <a:srgbClr val="06919C"/>
                </a:solidFill>
              </a:rPr>
            </a:br>
            <a:br>
              <a:rPr lang="en-GB" sz="1600" dirty="0">
                <a:solidFill>
                  <a:srgbClr val="06919C"/>
                </a:solidFill>
              </a:rPr>
            </a:br>
            <a:r>
              <a:rPr lang="en-GB" sz="3200" dirty="0" err="1">
                <a:solidFill>
                  <a:schemeClr val="accent6"/>
                </a:solidFill>
              </a:rPr>
              <a:t>PainChek</a:t>
            </a:r>
            <a:r>
              <a:rPr lang="en-GB" sz="3200" dirty="0">
                <a:solidFill>
                  <a:schemeClr val="accent6"/>
                </a:solidFill>
              </a:rPr>
              <a:t> self-help guide</a:t>
            </a:r>
            <a:endParaRPr lang="en-US" sz="3200" dirty="0">
              <a:solidFill>
                <a:schemeClr val="accent6"/>
              </a:solidFill>
            </a:endParaRPr>
          </a:p>
        </p:txBody>
      </p:sp>
      <p:graphicFrame>
        <p:nvGraphicFramePr>
          <p:cNvPr id="8" name="Table 7">
            <a:extLst>
              <a:ext uri="{FF2B5EF4-FFF2-40B4-BE49-F238E27FC236}">
                <a16:creationId xmlns:a16="http://schemas.microsoft.com/office/drawing/2014/main" id="{923B9493-4235-244E-6F31-86C6D18D3E70}"/>
              </a:ext>
            </a:extLst>
          </p:cNvPr>
          <p:cNvGraphicFramePr>
            <a:graphicFrameLocks noGrp="1"/>
          </p:cNvGraphicFramePr>
          <p:nvPr/>
        </p:nvGraphicFramePr>
        <p:xfrm>
          <a:off x="1127448" y="5949280"/>
          <a:ext cx="8128000" cy="648072"/>
        </p:xfrm>
        <a:graphic>
          <a:graphicData uri="http://schemas.openxmlformats.org/drawingml/2006/table">
            <a:tbl>
              <a:tblPr firstRow="1" bandRow="1">
                <a:tableStyleId>{5C22544A-7EE6-4342-B048-85BDC9FD1C3A}</a:tableStyleId>
              </a:tblPr>
              <a:tblGrid>
                <a:gridCol w="1728192">
                  <a:extLst>
                    <a:ext uri="{9D8B030D-6E8A-4147-A177-3AD203B41FA5}">
                      <a16:colId xmlns:a16="http://schemas.microsoft.com/office/drawing/2014/main" val="324430576"/>
                    </a:ext>
                  </a:extLst>
                </a:gridCol>
                <a:gridCol w="2335808">
                  <a:extLst>
                    <a:ext uri="{9D8B030D-6E8A-4147-A177-3AD203B41FA5}">
                      <a16:colId xmlns:a16="http://schemas.microsoft.com/office/drawing/2014/main" val="107539327"/>
                    </a:ext>
                  </a:extLst>
                </a:gridCol>
                <a:gridCol w="2032000">
                  <a:extLst>
                    <a:ext uri="{9D8B030D-6E8A-4147-A177-3AD203B41FA5}">
                      <a16:colId xmlns:a16="http://schemas.microsoft.com/office/drawing/2014/main" val="755573446"/>
                    </a:ext>
                  </a:extLst>
                </a:gridCol>
                <a:gridCol w="2032000">
                  <a:extLst>
                    <a:ext uri="{9D8B030D-6E8A-4147-A177-3AD203B41FA5}">
                      <a16:colId xmlns:a16="http://schemas.microsoft.com/office/drawing/2014/main" val="3259001226"/>
                    </a:ext>
                  </a:extLst>
                </a:gridCol>
              </a:tblGrid>
              <a:tr h="648072">
                <a:tc>
                  <a:txBody>
                    <a:bodyPr/>
                    <a:lstStyle/>
                    <a:p>
                      <a:pPr algn="ctr"/>
                      <a:endParaRPr lang="en-GB" dirty="0"/>
                    </a:p>
                  </a:txBody>
                  <a:tcPr>
                    <a:solidFill>
                      <a:schemeClr val="bg1"/>
                    </a:solidFill>
                  </a:tcPr>
                </a:tc>
                <a:tc>
                  <a:txBody>
                    <a:bodyPr/>
                    <a:lstStyle/>
                    <a:p>
                      <a:pPr algn="ctr"/>
                      <a:endParaRPr lang="en-GB" dirty="0"/>
                    </a:p>
                  </a:txBody>
                  <a:tcPr>
                    <a:solidFill>
                      <a:schemeClr val="bg1"/>
                    </a:solidFill>
                  </a:tcPr>
                </a:tc>
                <a:tc>
                  <a:txBody>
                    <a:bodyPr/>
                    <a:lstStyle/>
                    <a:p>
                      <a:pPr algn="ctr"/>
                      <a:endParaRPr lang="en-GB" dirty="0"/>
                    </a:p>
                  </a:txBody>
                  <a:tcPr>
                    <a:solidFill>
                      <a:schemeClr val="bg1"/>
                    </a:solidFill>
                  </a:tcPr>
                </a:tc>
                <a:tc>
                  <a:txBody>
                    <a:bodyPr/>
                    <a:lstStyle/>
                    <a:p>
                      <a:pPr algn="ctr"/>
                      <a:endParaRPr lang="en-GB" dirty="0"/>
                    </a:p>
                  </a:txBody>
                  <a:tcPr>
                    <a:solidFill>
                      <a:schemeClr val="bg1"/>
                    </a:solidFill>
                  </a:tcPr>
                </a:tc>
                <a:extLst>
                  <a:ext uri="{0D108BD9-81ED-4DB2-BD59-A6C34878D82A}">
                    <a16:rowId xmlns:a16="http://schemas.microsoft.com/office/drawing/2014/main" val="655152770"/>
                  </a:ext>
                </a:extLst>
              </a:tr>
            </a:tbl>
          </a:graphicData>
        </a:graphic>
      </p:graphicFrame>
      <p:pic>
        <p:nvPicPr>
          <p:cNvPr id="9" name="Picture 8">
            <a:extLst>
              <a:ext uri="{FF2B5EF4-FFF2-40B4-BE49-F238E27FC236}">
                <a16:creationId xmlns:a16="http://schemas.microsoft.com/office/drawing/2014/main" id="{F5E6FCED-FD01-2010-DCA8-D2B3F53F7693}"/>
              </a:ext>
              <a:ext uri="{C183D7F6-B498-43B3-948B-1728B52AA6E4}">
                <adec:decorative xmlns:adec="http://schemas.microsoft.com/office/drawing/2017/decorative" val="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3433" y="5962971"/>
            <a:ext cx="1604180" cy="535023"/>
          </a:xfrm>
          <a:prstGeom prst="rect">
            <a:avLst/>
          </a:prstGeom>
          <a:solidFill>
            <a:schemeClr val="bg1"/>
          </a:solidFill>
          <a:ln>
            <a:noFill/>
          </a:ln>
        </p:spPr>
      </p:pic>
      <p:pic>
        <p:nvPicPr>
          <p:cNvPr id="10" name="Picture 9">
            <a:extLst>
              <a:ext uri="{FF2B5EF4-FFF2-40B4-BE49-F238E27FC236}">
                <a16:creationId xmlns:a16="http://schemas.microsoft.com/office/drawing/2014/main" id="{27F27051-1C78-03D1-F540-24EC70F4B396}"/>
              </a:ext>
              <a:ext uri="{C183D7F6-B498-43B3-948B-1728B52AA6E4}">
                <adec:decorative xmlns:adec="http://schemas.microsoft.com/office/drawing/2017/decorative" val="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12219" y="5962972"/>
            <a:ext cx="2048552" cy="648072"/>
          </a:xfrm>
          <a:prstGeom prst="rect">
            <a:avLst/>
          </a:prstGeom>
          <a:noFill/>
          <a:ln>
            <a:noFill/>
          </a:ln>
        </p:spPr>
      </p:pic>
      <p:pic>
        <p:nvPicPr>
          <p:cNvPr id="11" name="Picture 10">
            <a:extLst>
              <a:ext uri="{FF2B5EF4-FFF2-40B4-BE49-F238E27FC236}">
                <a16:creationId xmlns:a16="http://schemas.microsoft.com/office/drawing/2014/main" id="{0CAE40B8-A01E-87C0-B42E-B30C36E78FF6}"/>
              </a:ext>
              <a:ext uri="{C183D7F6-B498-43B3-948B-1728B52AA6E4}">
                <adec:decorative xmlns:adec="http://schemas.microsoft.com/office/drawing/2017/decorative" val="1"/>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03087" y="5863615"/>
            <a:ext cx="1768118" cy="634380"/>
          </a:xfrm>
          <a:prstGeom prst="rect">
            <a:avLst/>
          </a:prstGeom>
          <a:noFill/>
          <a:ln>
            <a:noFill/>
          </a:ln>
        </p:spPr>
      </p:pic>
      <p:pic>
        <p:nvPicPr>
          <p:cNvPr id="12" name="Picture 11">
            <a:extLst>
              <a:ext uri="{FF2B5EF4-FFF2-40B4-BE49-F238E27FC236}">
                <a16:creationId xmlns:a16="http://schemas.microsoft.com/office/drawing/2014/main" id="{AEAE307E-099F-0610-9A99-44C39DB2B736}"/>
              </a:ext>
              <a:ext uri="{C183D7F6-B498-43B3-948B-1728B52AA6E4}">
                <adec:decorative xmlns:adec="http://schemas.microsoft.com/office/drawing/2017/decorative" val="1"/>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14927" y="5977381"/>
            <a:ext cx="1864854" cy="520614"/>
          </a:xfrm>
          <a:prstGeom prst="rect">
            <a:avLst/>
          </a:prstGeom>
          <a:noFill/>
          <a:ln>
            <a:noFill/>
          </a:ln>
        </p:spPr>
      </p:pic>
      <p:sp>
        <p:nvSpPr>
          <p:cNvPr id="7" name="TextBox 6">
            <a:extLst>
              <a:ext uri="{FF2B5EF4-FFF2-40B4-BE49-F238E27FC236}">
                <a16:creationId xmlns:a16="http://schemas.microsoft.com/office/drawing/2014/main" id="{9859C12E-F69C-924C-CC3D-0ABF81A9BDA6}"/>
              </a:ext>
            </a:extLst>
          </p:cNvPr>
          <p:cNvSpPr txBox="1"/>
          <p:nvPr/>
        </p:nvSpPr>
        <p:spPr>
          <a:xfrm>
            <a:off x="567241" y="4133041"/>
            <a:ext cx="9119019" cy="1077218"/>
          </a:xfrm>
          <a:prstGeom prst="rect">
            <a:avLst/>
          </a:prstGeom>
          <a:noFill/>
        </p:spPr>
        <p:txBody>
          <a:bodyPr wrap="square">
            <a:spAutoFit/>
          </a:bodyPr>
          <a:lstStyle/>
          <a:p>
            <a:pPr>
              <a:spcAft>
                <a:spcPts val="1200"/>
              </a:spcAft>
            </a:pPr>
            <a:r>
              <a:rPr lang="en-GB" sz="1800" b="1" dirty="0">
                <a:latin typeface="Arial" panose="020B0604020202020204" pitchFamily="34" charset="0"/>
                <a:cs typeface="Arial" panose="020B0604020202020204" pitchFamily="34" charset="0"/>
              </a:rPr>
              <a:t>Email the team: </a:t>
            </a:r>
            <a:r>
              <a:rPr lang="en-GB" sz="1800" u="sng" dirty="0">
                <a:effectLst/>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blmkicb.digital.socialcare@nhs.net</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a:spcAft>
                <a:spcPts val="1200"/>
              </a:spcAft>
            </a:pPr>
            <a:r>
              <a:rPr lang="en-GB" sz="1800" b="1" dirty="0">
                <a:latin typeface="Arial" panose="020B0604020202020204" pitchFamily="34" charset="0"/>
                <a:cs typeface="Arial" panose="020B0604020202020204" pitchFamily="34" charset="0"/>
              </a:rPr>
              <a:t>Visit our </a:t>
            </a:r>
            <a:r>
              <a:rPr lang="en-GB" sz="1800" b="1" dirty="0" err="1">
                <a:latin typeface="Arial" panose="020B0604020202020204" pitchFamily="34" charset="0"/>
                <a:cs typeface="Arial" panose="020B0604020202020204" pitchFamily="34" charset="0"/>
              </a:rPr>
              <a:t>DiSC</a:t>
            </a:r>
            <a:r>
              <a:rPr lang="en-GB" sz="1800" b="1" dirty="0">
                <a:latin typeface="Arial" panose="020B0604020202020204" pitchFamily="34" charset="0"/>
                <a:cs typeface="Arial" panose="020B0604020202020204" pitchFamily="34" charset="0"/>
              </a:rPr>
              <a:t> webpages: </a:t>
            </a:r>
            <a:r>
              <a:rPr lang="en-GB" sz="1800" dirty="0">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https://blmkhealthandcarepartnership.org/our-priorities/</a:t>
            </a:r>
            <a:br>
              <a:rPr lang="en-GB" sz="1800" dirty="0">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br>
            <a:r>
              <a:rPr lang="en-GB" sz="1800" dirty="0">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data-and-digital/digitising-social-care-disc-programme/</a:t>
            </a:r>
            <a:endParaRPr lang="en-GB"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5739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7218094-E0C6-B069-078A-007862C1042C}"/>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52" r="652"/>
          <a:stretch/>
        </p:blipFill>
        <p:spPr bwMode="auto">
          <a:xfrm>
            <a:off x="604157" y="428529"/>
            <a:ext cx="1095334" cy="1117448"/>
          </a:xfrm>
          <a:prstGeom prst="ellipse">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5F8C0A1E-F183-135B-E85E-AB4373EE3850}"/>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532" t="12550" r="13133" b="4011"/>
          <a:stretch/>
        </p:blipFill>
        <p:spPr bwMode="auto">
          <a:xfrm>
            <a:off x="8855362" y="44119"/>
            <a:ext cx="3154704" cy="3229638"/>
          </a:xfrm>
          <a:prstGeom prst="ellipse">
            <a:avLst/>
          </a:prstGeom>
          <a:solidFill>
            <a:schemeClr val="bg1">
              <a:lumMod val="75000"/>
            </a:schemeClr>
          </a:solidFill>
        </p:spPr>
      </p:pic>
      <p:sp>
        <p:nvSpPr>
          <p:cNvPr id="4" name="Title 3">
            <a:extLst>
              <a:ext uri="{FF2B5EF4-FFF2-40B4-BE49-F238E27FC236}">
                <a16:creationId xmlns:a16="http://schemas.microsoft.com/office/drawing/2014/main" id="{DD7DC550-D8D5-9003-5FF4-D539FBAC68B1}"/>
              </a:ext>
            </a:extLst>
          </p:cNvPr>
          <p:cNvSpPr>
            <a:spLocks noGrp="1"/>
          </p:cNvSpPr>
          <p:nvPr>
            <p:ph type="title"/>
          </p:nvPr>
        </p:nvSpPr>
        <p:spPr/>
        <p:txBody>
          <a:bodyPr/>
          <a:lstStyle/>
          <a:p>
            <a:r>
              <a:rPr lang="en-GB" dirty="0">
                <a:solidFill>
                  <a:schemeClr val="accent6"/>
                </a:solidFill>
              </a:rPr>
              <a:t>PainChek</a:t>
            </a:r>
          </a:p>
        </p:txBody>
      </p:sp>
      <p:sp>
        <p:nvSpPr>
          <p:cNvPr id="5" name="Content Placeholder 4">
            <a:extLst>
              <a:ext uri="{FF2B5EF4-FFF2-40B4-BE49-F238E27FC236}">
                <a16:creationId xmlns:a16="http://schemas.microsoft.com/office/drawing/2014/main" id="{04E8008C-F85A-C2A5-4F4F-F66C598EE821}"/>
              </a:ext>
            </a:extLst>
          </p:cNvPr>
          <p:cNvSpPr>
            <a:spLocks noGrp="1"/>
          </p:cNvSpPr>
          <p:nvPr>
            <p:ph idx="1"/>
          </p:nvPr>
        </p:nvSpPr>
        <p:spPr>
          <a:xfrm>
            <a:off x="523445" y="1844825"/>
            <a:ext cx="8149487" cy="4281340"/>
          </a:xfrm>
        </p:spPr>
        <p:txBody>
          <a:bodyPr>
            <a:normAutofit/>
          </a:bodyPr>
          <a:lstStyle/>
          <a:p>
            <a:pPr marL="0" indent="0">
              <a:buNone/>
            </a:pPr>
            <a:r>
              <a:rPr lang="en-GB" sz="1800" b="1" dirty="0"/>
              <a:t>Innovative pain management technology to improve the care of residents, especially those with communication difficulties or learning disabilities. PainChek uses artificial intelligence to measure small changes in facial expressions and voice to quantify a pain score – guiding carers to provide the right support. </a:t>
            </a:r>
          </a:p>
        </p:txBody>
      </p:sp>
      <p:sp>
        <p:nvSpPr>
          <p:cNvPr id="12" name="TextBox 11">
            <a:extLst>
              <a:ext uri="{FF2B5EF4-FFF2-40B4-BE49-F238E27FC236}">
                <a16:creationId xmlns:a16="http://schemas.microsoft.com/office/drawing/2014/main" id="{0EB52536-81F9-52A0-F45A-BC3258B9A90B}"/>
              </a:ext>
            </a:extLst>
          </p:cNvPr>
          <p:cNvSpPr txBox="1"/>
          <p:nvPr/>
        </p:nvSpPr>
        <p:spPr>
          <a:xfrm>
            <a:off x="452578" y="3344104"/>
            <a:ext cx="8691421" cy="3046988"/>
          </a:xfrm>
          <a:prstGeom prst="rect">
            <a:avLst/>
          </a:prstGeom>
          <a:noFill/>
        </p:spPr>
        <p:txBody>
          <a:bodyPr wrap="square">
            <a:spAutoFit/>
          </a:bodyPr>
          <a:lstStyle/>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Reliably detects pain in those who may be unable to verbalise it, such as those living with dementia or other cognitive impairment</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Reduces levels of pain, insomnia, stress, distress and mobility</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Ensures medications are used appropriately</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Reduces hospital admissions and falls</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Encourages greater independence through activity </a:t>
            </a:r>
            <a:br>
              <a:rPr lang="en-GB" dirty="0">
                <a:latin typeface="+mj-lt"/>
                <a:cs typeface="Arial" panose="020B0604020202020204" pitchFamily="34" charset="0"/>
              </a:rPr>
            </a:br>
            <a:r>
              <a:rPr lang="en-GB" dirty="0">
                <a:latin typeface="+mj-lt"/>
                <a:cs typeface="Arial" panose="020B0604020202020204" pitchFamily="34" charset="0"/>
              </a:rPr>
              <a:t>and exercising new skills in a supportive environment</a:t>
            </a:r>
          </a:p>
          <a:p>
            <a:pPr marL="285750" indent="-285750" algn="l" rtl="0" fontAlgn="base">
              <a:spcAft>
                <a:spcPts val="600"/>
              </a:spcAft>
              <a:buFont typeface="Wingdings" panose="05000000000000000000" pitchFamily="2" charset="2"/>
              <a:buChar char="ü"/>
            </a:pPr>
            <a:r>
              <a:rPr lang="en-GB" dirty="0">
                <a:latin typeface="+mj-lt"/>
                <a:cs typeface="Arial" panose="020B0604020202020204" pitchFamily="34" charset="0"/>
              </a:rPr>
              <a:t>Improves self-confidence of staff in managing pain.</a:t>
            </a:r>
          </a:p>
          <a:p>
            <a:pPr marL="285750" indent="-285750" algn="l" rtl="0" fontAlgn="base">
              <a:spcAft>
                <a:spcPts val="600"/>
              </a:spcAft>
              <a:buFont typeface="Wingdings" panose="05000000000000000000" pitchFamily="2" charset="2"/>
              <a:buChar char="ü"/>
            </a:pPr>
            <a:endParaRPr lang="en-GB" dirty="0">
              <a:latin typeface="+mj-lt"/>
              <a:cs typeface="Arial" panose="020B0604020202020204" pitchFamily="34" charset="0"/>
            </a:endParaRPr>
          </a:p>
        </p:txBody>
      </p:sp>
      <p:sp>
        <p:nvSpPr>
          <p:cNvPr id="7" name="TextBox 6">
            <a:extLst>
              <a:ext uri="{FF2B5EF4-FFF2-40B4-BE49-F238E27FC236}">
                <a16:creationId xmlns:a16="http://schemas.microsoft.com/office/drawing/2014/main" id="{729F54A0-6AD2-41CC-169C-31800FD9E1D6}"/>
              </a:ext>
            </a:extLst>
          </p:cNvPr>
          <p:cNvSpPr txBox="1"/>
          <p:nvPr/>
        </p:nvSpPr>
        <p:spPr>
          <a:xfrm>
            <a:off x="9595635" y="2058331"/>
            <a:ext cx="2414431" cy="2207240"/>
          </a:xfrm>
          <a:prstGeom prst="ellipse">
            <a:avLst/>
          </a:prstGeom>
          <a:solidFill>
            <a:schemeClr val="accent6"/>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GB" sz="1600" dirty="0">
                <a:ea typeface="Calibri"/>
                <a:cs typeface="Calibri"/>
              </a:rPr>
              <a:t>BLMK pilot underway to enable around </a:t>
            </a:r>
            <a:r>
              <a:rPr lang="en-GB" sz="1600" b="1" dirty="0">
                <a:ea typeface="Calibri"/>
                <a:cs typeface="Calibri"/>
              </a:rPr>
              <a:t>1,000 </a:t>
            </a:r>
            <a:r>
              <a:rPr lang="en-GB" sz="1600" dirty="0">
                <a:ea typeface="Calibri"/>
                <a:cs typeface="Calibri"/>
              </a:rPr>
              <a:t>residents to benefit from PainChek </a:t>
            </a:r>
          </a:p>
        </p:txBody>
      </p:sp>
      <p:sp>
        <p:nvSpPr>
          <p:cNvPr id="9" name="TextBox 8">
            <a:extLst>
              <a:ext uri="{FF2B5EF4-FFF2-40B4-BE49-F238E27FC236}">
                <a16:creationId xmlns:a16="http://schemas.microsoft.com/office/drawing/2014/main" id="{EAEFBF07-541F-9E02-09A2-27B4AF6D7D3A}"/>
              </a:ext>
            </a:extLst>
          </p:cNvPr>
          <p:cNvSpPr txBox="1"/>
          <p:nvPr/>
        </p:nvSpPr>
        <p:spPr>
          <a:xfrm>
            <a:off x="6877835" y="4382031"/>
            <a:ext cx="5059488" cy="2009061"/>
          </a:xfrm>
          <a:prstGeom prst="roundRect">
            <a:avLst/>
          </a:prstGeom>
          <a:solidFill>
            <a:schemeClr val="accent6">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600" dirty="0">
                <a:ea typeface="Calibri"/>
                <a:cs typeface="Calibri"/>
              </a:rPr>
              <a:t>“</a:t>
            </a:r>
            <a:r>
              <a:rPr lang="en-GB" sz="1600" dirty="0" err="1">
                <a:ea typeface="Calibri"/>
                <a:cs typeface="Calibri"/>
              </a:rPr>
              <a:t>PainChek</a:t>
            </a:r>
            <a:r>
              <a:rPr lang="en-GB" sz="1600" dirty="0">
                <a:ea typeface="Calibri"/>
                <a:cs typeface="Calibri"/>
              </a:rPr>
              <a:t> supports the gathering of information to better support our residents. </a:t>
            </a:r>
            <a:br>
              <a:rPr lang="en-GB" sz="1600" dirty="0">
                <a:ea typeface="Calibri"/>
                <a:cs typeface="Calibri"/>
              </a:rPr>
            </a:br>
            <a:r>
              <a:rPr lang="en-GB" sz="1600" dirty="0">
                <a:ea typeface="Calibri"/>
                <a:cs typeface="Calibri"/>
              </a:rPr>
              <a:t>The information is easy to access and track… It’s a good tool to work alongside the GP </a:t>
            </a:r>
            <a:br>
              <a:rPr lang="en-GB" sz="1600" dirty="0">
                <a:ea typeface="Calibri"/>
                <a:cs typeface="Calibri"/>
              </a:rPr>
            </a:br>
            <a:r>
              <a:rPr lang="en-GB" sz="1600" dirty="0">
                <a:ea typeface="Calibri"/>
                <a:cs typeface="Calibri"/>
              </a:rPr>
              <a:t>for pain management.” </a:t>
            </a:r>
            <a:br>
              <a:rPr lang="en-GB" sz="1600" dirty="0">
                <a:ea typeface="Calibri"/>
                <a:cs typeface="Calibri"/>
              </a:rPr>
            </a:br>
            <a:r>
              <a:rPr lang="en-GB" sz="1600" b="1" dirty="0">
                <a:ea typeface="Calibri"/>
                <a:cs typeface="Calibri"/>
              </a:rPr>
              <a:t>Louise Norris, Deputy Home Manager, </a:t>
            </a:r>
            <a:br>
              <a:rPr lang="en-GB" sz="1600" b="1" dirty="0">
                <a:ea typeface="Calibri"/>
                <a:cs typeface="Calibri"/>
              </a:rPr>
            </a:br>
            <a:r>
              <a:rPr lang="en-GB" sz="1600" b="1" dirty="0">
                <a:ea typeface="Calibri"/>
                <a:cs typeface="Calibri"/>
              </a:rPr>
              <a:t>Oak Manor Care Home</a:t>
            </a:r>
            <a:endParaRPr lang="en-US" sz="1600" b="1" dirty="0"/>
          </a:p>
        </p:txBody>
      </p:sp>
      <p:sp>
        <p:nvSpPr>
          <p:cNvPr id="20" name="Slide Number Placeholder 4">
            <a:extLst>
              <a:ext uri="{FF2B5EF4-FFF2-40B4-BE49-F238E27FC236}">
                <a16:creationId xmlns:a16="http://schemas.microsoft.com/office/drawing/2014/main" id="{1E7F1A3E-31AD-B22E-76B6-F7AEFF71D37B}"/>
              </a:ext>
            </a:extLst>
          </p:cNvPr>
          <p:cNvSpPr>
            <a:spLocks noGrp="1"/>
          </p:cNvSpPr>
          <p:nvPr>
            <p:ph type="sldNum" sz="quarter" idx="12"/>
          </p:nvPr>
        </p:nvSpPr>
        <p:spPr/>
        <p:txBody>
          <a:bodyPr/>
          <a:lstStyle/>
          <a:p>
            <a:fld id="{30A60DCE-9105-48A5-8A92-25C9283756D1}" type="slidenum">
              <a:rPr lang="en-GB" smtClean="0"/>
              <a:pPr/>
              <a:t>2</a:t>
            </a:fld>
            <a:endParaRPr lang="en-GB" dirty="0"/>
          </a:p>
        </p:txBody>
      </p:sp>
    </p:spTree>
    <p:extLst>
      <p:ext uri="{BB962C8B-B14F-4D97-AF65-F5344CB8AC3E}">
        <p14:creationId xmlns:p14="http://schemas.microsoft.com/office/powerpoint/2010/main" val="995756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A6225-4428-5BCA-0BD7-E97D81BCADE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754E8A6-B35A-3901-EF41-850E3B61FA1F}"/>
              </a:ext>
            </a:extLst>
          </p:cNvPr>
          <p:cNvSpPr>
            <a:spLocks noGrp="1"/>
          </p:cNvSpPr>
          <p:nvPr>
            <p:ph type="title"/>
          </p:nvPr>
        </p:nvSpPr>
        <p:spPr/>
        <p:txBody>
          <a:bodyPr/>
          <a:lstStyle/>
          <a:p>
            <a:r>
              <a:rPr lang="en-GB" dirty="0">
                <a:solidFill>
                  <a:schemeClr val="accent6"/>
                </a:solidFill>
              </a:rPr>
              <a:t>Getting started</a:t>
            </a:r>
          </a:p>
        </p:txBody>
      </p:sp>
      <p:sp>
        <p:nvSpPr>
          <p:cNvPr id="5" name="Content Placeholder 4">
            <a:extLst>
              <a:ext uri="{FF2B5EF4-FFF2-40B4-BE49-F238E27FC236}">
                <a16:creationId xmlns:a16="http://schemas.microsoft.com/office/drawing/2014/main" id="{5494AD6A-94D9-9228-3DC0-FD70464AB82C}"/>
              </a:ext>
            </a:extLst>
          </p:cNvPr>
          <p:cNvSpPr txBox="1">
            <a:spLocks/>
          </p:cNvSpPr>
          <p:nvPr/>
        </p:nvSpPr>
        <p:spPr>
          <a:xfrm>
            <a:off x="523446" y="1840161"/>
            <a:ext cx="10832126" cy="940904"/>
          </a:xfrm>
          <a:prstGeom prst="rect">
            <a:avLst/>
          </a:prstGeom>
        </p:spPr>
        <p:txBody>
          <a:bodyPr vert="horz" lIns="0" tIns="0" rIns="0" bIns="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b="1" dirty="0"/>
              <a:t>What device do I use the </a:t>
            </a:r>
            <a:r>
              <a:rPr lang="en-GB" sz="1800" b="1" dirty="0" err="1"/>
              <a:t>PainChek</a:t>
            </a:r>
            <a:r>
              <a:rPr lang="en-GB" sz="1800" b="1" dirty="0"/>
              <a:t> app on?</a:t>
            </a:r>
          </a:p>
          <a:p>
            <a:pPr>
              <a:buClr>
                <a:schemeClr val="accent6"/>
              </a:buClr>
            </a:pPr>
            <a:r>
              <a:rPr lang="en-GB" sz="1800" dirty="0"/>
              <a:t>The </a:t>
            </a:r>
            <a:r>
              <a:rPr lang="en-GB" sz="1800" dirty="0" err="1"/>
              <a:t>PainChek</a:t>
            </a:r>
            <a:r>
              <a:rPr lang="en-GB" sz="1800" dirty="0"/>
              <a:t> app can only be used on hand-held devices purchased through your workplace. It cannot be used on personal devices.</a:t>
            </a:r>
            <a:endParaRPr lang="en-GB" sz="1800" dirty="0">
              <a:solidFill>
                <a:schemeClr val="accent6"/>
              </a:solidFill>
            </a:endParaRPr>
          </a:p>
        </p:txBody>
      </p:sp>
      <p:sp>
        <p:nvSpPr>
          <p:cNvPr id="6" name="Content Placeholder 4">
            <a:extLst>
              <a:ext uri="{FF2B5EF4-FFF2-40B4-BE49-F238E27FC236}">
                <a16:creationId xmlns:a16="http://schemas.microsoft.com/office/drawing/2014/main" id="{CFA9D594-B8E1-226C-ECE6-122203806926}"/>
              </a:ext>
            </a:extLst>
          </p:cNvPr>
          <p:cNvSpPr txBox="1">
            <a:spLocks/>
          </p:cNvSpPr>
          <p:nvPr/>
        </p:nvSpPr>
        <p:spPr>
          <a:xfrm>
            <a:off x="509834" y="3274194"/>
            <a:ext cx="10832126" cy="1006620"/>
          </a:xfrm>
          <a:prstGeom prst="rect">
            <a:avLst/>
          </a:prstGeom>
        </p:spPr>
        <p:txBody>
          <a:bodyPr vert="horz" lIns="0" tIns="0" rIns="0" bIns="0" rtlCol="0">
            <a:no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b="1" dirty="0"/>
              <a:t>How much will it cost?</a:t>
            </a:r>
          </a:p>
          <a:p>
            <a:pPr>
              <a:buClr>
                <a:schemeClr val="accent6"/>
              </a:buClr>
            </a:pPr>
            <a:r>
              <a:rPr lang="en-GB" sz="1800" dirty="0"/>
              <a:t>Costs are covered for the duration of the project.</a:t>
            </a:r>
          </a:p>
          <a:p>
            <a:pPr>
              <a:buClr>
                <a:schemeClr val="accent6"/>
              </a:buClr>
            </a:pPr>
            <a:r>
              <a:rPr lang="en-GB" sz="1800" dirty="0"/>
              <a:t>Please contact </a:t>
            </a:r>
            <a:r>
              <a:rPr lang="en-GB" sz="1800" dirty="0">
                <a:solidFill>
                  <a:schemeClr val="accent6"/>
                </a:solidFill>
                <a:hlinkClick r:id="rId2">
                  <a:extLst>
                    <a:ext uri="{A12FA001-AC4F-418D-AE19-62706E023703}">
                      <ahyp:hlinkClr xmlns:ahyp="http://schemas.microsoft.com/office/drawing/2018/hyperlinkcolor" val="tx"/>
                    </a:ext>
                  </a:extLst>
                </a:hlinkClick>
              </a:rPr>
              <a:t>blmkicb.digital.socialcare@nhs.net</a:t>
            </a:r>
            <a:r>
              <a:rPr lang="en-GB" sz="1800" dirty="0">
                <a:solidFill>
                  <a:schemeClr val="accent6"/>
                </a:solidFill>
              </a:rPr>
              <a:t> </a:t>
            </a:r>
            <a:r>
              <a:rPr lang="en-GB" sz="1800" dirty="0"/>
              <a:t>for information about ongoing costs.</a:t>
            </a:r>
            <a:endParaRPr lang="en-GB" sz="1800" dirty="0">
              <a:solidFill>
                <a:schemeClr val="accent6"/>
              </a:solidFill>
            </a:endParaRPr>
          </a:p>
        </p:txBody>
      </p:sp>
      <p:sp>
        <p:nvSpPr>
          <p:cNvPr id="7" name="Content Placeholder 4">
            <a:extLst>
              <a:ext uri="{FF2B5EF4-FFF2-40B4-BE49-F238E27FC236}">
                <a16:creationId xmlns:a16="http://schemas.microsoft.com/office/drawing/2014/main" id="{D781229B-F72D-014E-1B13-6A30B1BDE654}"/>
              </a:ext>
            </a:extLst>
          </p:cNvPr>
          <p:cNvSpPr txBox="1">
            <a:spLocks/>
          </p:cNvSpPr>
          <p:nvPr/>
        </p:nvSpPr>
        <p:spPr>
          <a:xfrm>
            <a:off x="509835" y="4773943"/>
            <a:ext cx="10832126" cy="1234800"/>
          </a:xfrm>
          <a:prstGeom prst="rect">
            <a:avLst/>
          </a:prstGeom>
        </p:spPr>
        <p:txBody>
          <a:bodyPr vert="horz" lIns="0" tIns="0" rIns="0" bIns="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800" b="1" dirty="0"/>
              <a:t>What initial support is given?</a:t>
            </a:r>
          </a:p>
          <a:p>
            <a:pPr>
              <a:buClr>
                <a:schemeClr val="accent6"/>
              </a:buClr>
            </a:pPr>
            <a:r>
              <a:rPr lang="en-GB" sz="1800" dirty="0"/>
              <a:t>Face-to-face training is given during the first installation. </a:t>
            </a:r>
          </a:p>
          <a:p>
            <a:pPr>
              <a:buClr>
                <a:schemeClr val="accent6"/>
              </a:buClr>
            </a:pPr>
            <a:r>
              <a:rPr lang="en-GB" sz="1800" dirty="0"/>
              <a:t>Online training can also be offered after the initial face-to-face training – see the next page. </a:t>
            </a:r>
            <a:endParaRPr lang="en-GB" sz="1800" dirty="0">
              <a:solidFill>
                <a:schemeClr val="accent6"/>
              </a:solidFill>
            </a:endParaRPr>
          </a:p>
        </p:txBody>
      </p:sp>
      <p:sp>
        <p:nvSpPr>
          <p:cNvPr id="20" name="Slide Number Placeholder 4">
            <a:extLst>
              <a:ext uri="{FF2B5EF4-FFF2-40B4-BE49-F238E27FC236}">
                <a16:creationId xmlns:a16="http://schemas.microsoft.com/office/drawing/2014/main" id="{6286C135-5BB1-F671-0921-B677F0542733}"/>
              </a:ext>
            </a:extLst>
          </p:cNvPr>
          <p:cNvSpPr>
            <a:spLocks noGrp="1"/>
          </p:cNvSpPr>
          <p:nvPr>
            <p:ph type="sldNum" sz="quarter" idx="12"/>
          </p:nvPr>
        </p:nvSpPr>
        <p:spPr/>
        <p:txBody>
          <a:bodyPr/>
          <a:lstStyle/>
          <a:p>
            <a:fld id="{30A60DCE-9105-48A5-8A92-25C9283756D1}" type="slidenum">
              <a:rPr lang="en-GB" smtClean="0"/>
              <a:pPr/>
              <a:t>3</a:t>
            </a:fld>
            <a:endParaRPr lang="en-GB" dirty="0"/>
          </a:p>
        </p:txBody>
      </p:sp>
    </p:spTree>
    <p:extLst>
      <p:ext uri="{BB962C8B-B14F-4D97-AF65-F5344CB8AC3E}">
        <p14:creationId xmlns:p14="http://schemas.microsoft.com/office/powerpoint/2010/main" val="273541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4862F-0631-BF80-155C-B6F46BBF350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D50B875-C261-4EA8-E0ED-74B4F832F253}"/>
              </a:ext>
            </a:extLst>
          </p:cNvPr>
          <p:cNvSpPr>
            <a:spLocks noGrp="1"/>
          </p:cNvSpPr>
          <p:nvPr>
            <p:ph type="title"/>
          </p:nvPr>
        </p:nvSpPr>
        <p:spPr/>
        <p:txBody>
          <a:bodyPr/>
          <a:lstStyle/>
          <a:p>
            <a:r>
              <a:rPr lang="en-GB" dirty="0">
                <a:solidFill>
                  <a:schemeClr val="accent6"/>
                </a:solidFill>
              </a:rPr>
              <a:t>Training and support</a:t>
            </a:r>
          </a:p>
        </p:txBody>
      </p:sp>
      <p:sp>
        <p:nvSpPr>
          <p:cNvPr id="7" name="Content Placeholder 4">
            <a:extLst>
              <a:ext uri="{FF2B5EF4-FFF2-40B4-BE49-F238E27FC236}">
                <a16:creationId xmlns:a16="http://schemas.microsoft.com/office/drawing/2014/main" id="{E164BA72-12F2-3069-FA00-DF158AA8160C}"/>
              </a:ext>
            </a:extLst>
          </p:cNvPr>
          <p:cNvSpPr txBox="1">
            <a:spLocks/>
          </p:cNvSpPr>
          <p:nvPr/>
        </p:nvSpPr>
        <p:spPr>
          <a:xfrm>
            <a:off x="509834" y="1840161"/>
            <a:ext cx="11158721" cy="1302802"/>
          </a:xfrm>
          <a:prstGeom prst="rect">
            <a:avLst/>
          </a:prstGeom>
        </p:spPr>
        <p:txBody>
          <a:bodyPr vert="horz" lIns="0" tIns="0" rIns="0" bIns="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b="1" dirty="0"/>
              <a:t>How do I update my </a:t>
            </a:r>
            <a:r>
              <a:rPr lang="en-GB" sz="1800" b="1" dirty="0" err="1"/>
              <a:t>PainChek</a:t>
            </a:r>
            <a:r>
              <a:rPr lang="en-GB" sz="1800" b="1" dirty="0"/>
              <a:t> profile?</a:t>
            </a:r>
          </a:p>
          <a:p>
            <a:pPr>
              <a:buClr>
                <a:schemeClr val="accent6"/>
              </a:buClr>
            </a:pPr>
            <a:r>
              <a:rPr lang="en-GB" sz="1800" dirty="0"/>
              <a:t>You can view and update information including your name, phone number, job title and profile picture in the </a:t>
            </a:r>
            <a:r>
              <a:rPr lang="en-GB" sz="1800" b="1" dirty="0"/>
              <a:t>profile settings </a:t>
            </a:r>
            <a:r>
              <a:rPr lang="en-GB" sz="1800" dirty="0"/>
              <a:t>screen. For step-by-step guidance on this, please visit </a:t>
            </a:r>
            <a:r>
              <a:rPr lang="en-GB" sz="1800" dirty="0">
                <a:solidFill>
                  <a:schemeClr val="accent6"/>
                </a:solidFill>
                <a:hlinkClick r:id="rId2">
                  <a:extLst>
                    <a:ext uri="{A12FA001-AC4F-418D-AE19-62706E023703}">
                      <ahyp:hlinkClr xmlns:ahyp="http://schemas.microsoft.com/office/drawing/2018/hyperlinkcolor" val="tx"/>
                    </a:ext>
                  </a:extLst>
                </a:hlinkClick>
              </a:rPr>
              <a:t>https://support.painchek.com/hc/en-us/articles/8001632525711-Updating-your-PainChek-Profile</a:t>
            </a:r>
            <a:r>
              <a:rPr lang="en-GB" sz="1800" dirty="0">
                <a:solidFill>
                  <a:schemeClr val="accent6"/>
                </a:solidFill>
              </a:rPr>
              <a:t> </a:t>
            </a:r>
          </a:p>
        </p:txBody>
      </p:sp>
      <p:sp>
        <p:nvSpPr>
          <p:cNvPr id="2" name="Content Placeholder 4">
            <a:extLst>
              <a:ext uri="{FF2B5EF4-FFF2-40B4-BE49-F238E27FC236}">
                <a16:creationId xmlns:a16="http://schemas.microsoft.com/office/drawing/2014/main" id="{01EE18BF-1A79-599F-E974-631DDEB59BC5}"/>
              </a:ext>
            </a:extLst>
          </p:cNvPr>
          <p:cNvSpPr txBox="1">
            <a:spLocks/>
          </p:cNvSpPr>
          <p:nvPr/>
        </p:nvSpPr>
        <p:spPr>
          <a:xfrm>
            <a:off x="496224" y="3468271"/>
            <a:ext cx="11172331" cy="940904"/>
          </a:xfrm>
          <a:prstGeom prst="rect">
            <a:avLst/>
          </a:prstGeom>
        </p:spPr>
        <p:txBody>
          <a:bodyPr vert="horz" lIns="0" tIns="0" rIns="0" bIns="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b="1" dirty="0"/>
              <a:t>What happens if the app stops working?</a:t>
            </a:r>
          </a:p>
          <a:p>
            <a:pPr>
              <a:buClr>
                <a:schemeClr val="accent6"/>
              </a:buClr>
            </a:pPr>
            <a:r>
              <a:rPr lang="en-GB" sz="1800" dirty="0"/>
              <a:t>For support and troubleshooting, please contact </a:t>
            </a:r>
            <a:r>
              <a:rPr lang="en-GB" sz="1800" dirty="0" err="1"/>
              <a:t>PainChek</a:t>
            </a:r>
            <a:r>
              <a:rPr lang="en-GB" sz="1800" dirty="0"/>
              <a:t> through their online enquiry form </a:t>
            </a:r>
            <a:r>
              <a:rPr lang="en-GB" sz="1800" dirty="0">
                <a:solidFill>
                  <a:schemeClr val="accent6"/>
                </a:solidFill>
                <a:hlinkClick r:id="rId3">
                  <a:extLst>
                    <a:ext uri="{A12FA001-AC4F-418D-AE19-62706E023703}">
                      <ahyp:hlinkClr xmlns:ahyp="http://schemas.microsoft.com/office/drawing/2018/hyperlinkcolor" val="tx"/>
                    </a:ext>
                  </a:extLst>
                </a:hlinkClick>
              </a:rPr>
              <a:t>https://www.painchek.com/uk/contact-us</a:t>
            </a:r>
            <a:endParaRPr lang="en-GB" sz="1800" dirty="0"/>
          </a:p>
        </p:txBody>
      </p:sp>
      <p:sp>
        <p:nvSpPr>
          <p:cNvPr id="5" name="Content Placeholder 4">
            <a:extLst>
              <a:ext uri="{FF2B5EF4-FFF2-40B4-BE49-F238E27FC236}">
                <a16:creationId xmlns:a16="http://schemas.microsoft.com/office/drawing/2014/main" id="{54010C74-2FA6-0440-E02C-349DD440519F}"/>
              </a:ext>
            </a:extLst>
          </p:cNvPr>
          <p:cNvSpPr txBox="1">
            <a:spLocks/>
          </p:cNvSpPr>
          <p:nvPr/>
        </p:nvSpPr>
        <p:spPr>
          <a:xfrm>
            <a:off x="537056" y="4837938"/>
            <a:ext cx="11172331" cy="940904"/>
          </a:xfrm>
          <a:prstGeom prst="rect">
            <a:avLst/>
          </a:prstGeom>
        </p:spPr>
        <p:txBody>
          <a:bodyPr vert="horz" lIns="0" tIns="0" rIns="0" bIns="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b="1" dirty="0"/>
              <a:t>Can I access online learning?</a:t>
            </a:r>
          </a:p>
          <a:p>
            <a:pPr>
              <a:buClr>
                <a:schemeClr val="accent6"/>
              </a:buClr>
            </a:pPr>
            <a:r>
              <a:rPr lang="en-GB" sz="1800" dirty="0"/>
              <a:t>Please visit the </a:t>
            </a:r>
            <a:r>
              <a:rPr lang="en-GB" sz="1800" dirty="0" err="1"/>
              <a:t>PainChek</a:t>
            </a:r>
            <a:r>
              <a:rPr lang="en-GB" sz="1800" dirty="0"/>
              <a:t> Academy at </a:t>
            </a:r>
            <a:r>
              <a:rPr lang="en-GB" sz="1800" dirty="0">
                <a:solidFill>
                  <a:schemeClr val="accent6"/>
                </a:solidFill>
                <a:hlinkClick r:id="rId4">
                  <a:extLst>
                    <a:ext uri="{A12FA001-AC4F-418D-AE19-62706E023703}">
                      <ahyp:hlinkClr xmlns:ahyp="http://schemas.microsoft.com/office/drawing/2018/hyperlinkcolor" val="tx"/>
                    </a:ext>
                  </a:extLst>
                </a:hlinkClick>
              </a:rPr>
              <a:t>https://painchek.learnworlds.com</a:t>
            </a:r>
            <a:r>
              <a:rPr lang="en-GB" sz="1800" dirty="0">
                <a:solidFill>
                  <a:schemeClr val="accent6"/>
                </a:solidFill>
              </a:rPr>
              <a:t> </a:t>
            </a:r>
          </a:p>
        </p:txBody>
      </p:sp>
      <p:sp>
        <p:nvSpPr>
          <p:cNvPr id="6" name="Content Placeholder 4">
            <a:extLst>
              <a:ext uri="{FF2B5EF4-FFF2-40B4-BE49-F238E27FC236}">
                <a16:creationId xmlns:a16="http://schemas.microsoft.com/office/drawing/2014/main" id="{3FB81B15-8BC3-ADA9-C5AD-5D483B2A3A63}"/>
              </a:ext>
            </a:extLst>
          </p:cNvPr>
          <p:cNvSpPr txBox="1">
            <a:spLocks/>
          </p:cNvSpPr>
          <p:nvPr/>
        </p:nvSpPr>
        <p:spPr>
          <a:xfrm>
            <a:off x="523445" y="5853040"/>
            <a:ext cx="11172331" cy="1006620"/>
          </a:xfrm>
          <a:prstGeom prst="rect">
            <a:avLst/>
          </a:prstGeom>
        </p:spPr>
        <p:txBody>
          <a:bodyPr vert="horz" lIns="0" tIns="0" rIns="0" bIns="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b="1" dirty="0"/>
              <a:t>How do I get training for a new member of staff?</a:t>
            </a:r>
          </a:p>
          <a:p>
            <a:pPr>
              <a:buClr>
                <a:schemeClr val="accent6"/>
              </a:buClr>
            </a:pPr>
            <a:r>
              <a:rPr lang="en-GB" sz="1800" dirty="0"/>
              <a:t>Contact the team at </a:t>
            </a:r>
            <a:r>
              <a:rPr lang="en-GB" sz="1800" dirty="0">
                <a:solidFill>
                  <a:schemeClr val="accent6"/>
                </a:solidFill>
                <a:hlinkClick r:id="rId5">
                  <a:extLst>
                    <a:ext uri="{A12FA001-AC4F-418D-AE19-62706E023703}">
                      <ahyp:hlinkClr xmlns:ahyp="http://schemas.microsoft.com/office/drawing/2018/hyperlinkcolor" val="tx"/>
                    </a:ext>
                  </a:extLst>
                </a:hlinkClick>
              </a:rPr>
              <a:t>blmkicb.digital.socialcare@nhs.net</a:t>
            </a:r>
            <a:r>
              <a:rPr lang="en-GB" sz="1800" dirty="0">
                <a:solidFill>
                  <a:schemeClr val="accent6"/>
                </a:solidFill>
              </a:rPr>
              <a:t> </a:t>
            </a:r>
            <a:r>
              <a:rPr lang="en-GB" sz="1800" dirty="0">
                <a:solidFill>
                  <a:schemeClr val="tx1"/>
                </a:solidFill>
              </a:rPr>
              <a:t>to arrange this.</a:t>
            </a:r>
            <a:endParaRPr lang="en-GB" sz="1800" dirty="0"/>
          </a:p>
        </p:txBody>
      </p:sp>
      <p:sp>
        <p:nvSpPr>
          <p:cNvPr id="20" name="Slide Number Placeholder 4">
            <a:extLst>
              <a:ext uri="{FF2B5EF4-FFF2-40B4-BE49-F238E27FC236}">
                <a16:creationId xmlns:a16="http://schemas.microsoft.com/office/drawing/2014/main" id="{3BDCC5F8-A78D-70A5-15E8-AB85DB528B83}"/>
              </a:ext>
            </a:extLst>
          </p:cNvPr>
          <p:cNvSpPr>
            <a:spLocks noGrp="1"/>
          </p:cNvSpPr>
          <p:nvPr>
            <p:ph type="sldNum" sz="quarter" idx="12"/>
          </p:nvPr>
        </p:nvSpPr>
        <p:spPr/>
        <p:txBody>
          <a:bodyPr/>
          <a:lstStyle/>
          <a:p>
            <a:fld id="{30A60DCE-9105-48A5-8A92-25C9283756D1}" type="slidenum">
              <a:rPr lang="en-GB" smtClean="0"/>
              <a:pPr/>
              <a:t>4</a:t>
            </a:fld>
            <a:endParaRPr lang="en-GB" dirty="0"/>
          </a:p>
        </p:txBody>
      </p:sp>
    </p:spTree>
    <p:extLst>
      <p:ext uri="{BB962C8B-B14F-4D97-AF65-F5344CB8AC3E}">
        <p14:creationId xmlns:p14="http://schemas.microsoft.com/office/powerpoint/2010/main" val="1494972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F8F0E0-23DA-977E-4CF3-4FCD64D0BCAF}"/>
              </a:ext>
            </a:extLst>
          </p:cNvPr>
          <p:cNvSpPr>
            <a:spLocks noGrp="1"/>
          </p:cNvSpPr>
          <p:nvPr>
            <p:ph type="title"/>
          </p:nvPr>
        </p:nvSpPr>
        <p:spPr/>
        <p:txBody>
          <a:bodyPr/>
          <a:lstStyle/>
          <a:p>
            <a:r>
              <a:rPr lang="en-GB" dirty="0">
                <a:solidFill>
                  <a:schemeClr val="accent6"/>
                </a:solidFill>
              </a:rPr>
              <a:t>Further questions</a:t>
            </a:r>
          </a:p>
        </p:txBody>
      </p:sp>
      <p:sp>
        <p:nvSpPr>
          <p:cNvPr id="10" name="Content Placeholder 4">
            <a:extLst>
              <a:ext uri="{FF2B5EF4-FFF2-40B4-BE49-F238E27FC236}">
                <a16:creationId xmlns:a16="http://schemas.microsoft.com/office/drawing/2014/main" id="{2AC6F3CB-4D50-5D71-A640-B064612007A1}"/>
              </a:ext>
            </a:extLst>
          </p:cNvPr>
          <p:cNvSpPr txBox="1">
            <a:spLocks/>
          </p:cNvSpPr>
          <p:nvPr/>
        </p:nvSpPr>
        <p:spPr>
          <a:xfrm>
            <a:off x="523445" y="1844825"/>
            <a:ext cx="11172331" cy="1309003"/>
          </a:xfrm>
          <a:prstGeom prst="rect">
            <a:avLst/>
          </a:prstGeom>
        </p:spPr>
        <p:txBody>
          <a:bodyPr vert="horz" lIns="0" tIns="0" rIns="0" bIns="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b="1" dirty="0"/>
              <a:t>How does my Digital Social Care Record (DSCR) integrate with </a:t>
            </a:r>
            <a:r>
              <a:rPr lang="en-GB" sz="1800" b="1" dirty="0" err="1"/>
              <a:t>PainChek</a:t>
            </a:r>
            <a:r>
              <a:rPr lang="en-GB" sz="1800" b="1" dirty="0"/>
              <a:t>?</a:t>
            </a:r>
          </a:p>
          <a:p>
            <a:pPr>
              <a:buClr>
                <a:schemeClr val="accent6"/>
              </a:buClr>
            </a:pPr>
            <a:r>
              <a:rPr lang="en-GB" sz="1800" dirty="0"/>
              <a:t>For an overview of the </a:t>
            </a:r>
            <a:r>
              <a:rPr lang="en-GB" sz="1800" dirty="0" err="1"/>
              <a:t>PainChek</a:t>
            </a:r>
            <a:r>
              <a:rPr lang="en-GB" sz="1800" dirty="0"/>
              <a:t>/</a:t>
            </a:r>
            <a:r>
              <a:rPr lang="en-GB" sz="1800" dirty="0" err="1"/>
              <a:t>AutumnCare</a:t>
            </a:r>
            <a:r>
              <a:rPr lang="en-GB" sz="1800" dirty="0"/>
              <a:t> Integration, visit </a:t>
            </a:r>
            <a:r>
              <a:rPr lang="en-GB" sz="1800" dirty="0">
                <a:solidFill>
                  <a:schemeClr val="accent6"/>
                </a:solidFill>
                <a:hlinkClick r:id="rId2">
                  <a:extLst>
                    <a:ext uri="{A12FA001-AC4F-418D-AE19-62706E023703}">
                      <ahyp:hlinkClr xmlns:ahyp="http://schemas.microsoft.com/office/drawing/2018/hyperlinkcolor" val="tx"/>
                    </a:ext>
                  </a:extLst>
                </a:hlinkClick>
              </a:rPr>
              <a:t>https://support.painchek.com/hc/en-us/articles/6249360678927-PainChek-AutumnCare-Integration-Overview</a:t>
            </a:r>
            <a:r>
              <a:rPr lang="en-GB" sz="1800" dirty="0">
                <a:solidFill>
                  <a:schemeClr val="accent6"/>
                </a:solidFill>
              </a:rPr>
              <a:t> </a:t>
            </a:r>
          </a:p>
        </p:txBody>
      </p:sp>
      <p:sp>
        <p:nvSpPr>
          <p:cNvPr id="18" name="Content Placeholder 4">
            <a:extLst>
              <a:ext uri="{FF2B5EF4-FFF2-40B4-BE49-F238E27FC236}">
                <a16:creationId xmlns:a16="http://schemas.microsoft.com/office/drawing/2014/main" id="{E3FC9485-FBA2-4FF0-58DE-E7A8901915A5}"/>
              </a:ext>
            </a:extLst>
          </p:cNvPr>
          <p:cNvSpPr txBox="1">
            <a:spLocks/>
          </p:cNvSpPr>
          <p:nvPr/>
        </p:nvSpPr>
        <p:spPr>
          <a:xfrm>
            <a:off x="509834" y="3702187"/>
            <a:ext cx="11172331" cy="940904"/>
          </a:xfrm>
          <a:prstGeom prst="rect">
            <a:avLst/>
          </a:prstGeom>
        </p:spPr>
        <p:txBody>
          <a:bodyPr vert="horz" lIns="0" tIns="0" rIns="0" bIns="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b="1" dirty="0"/>
              <a:t>How do I renew my licence?</a:t>
            </a:r>
          </a:p>
          <a:p>
            <a:pPr>
              <a:buClr>
                <a:schemeClr val="accent6"/>
              </a:buClr>
            </a:pPr>
            <a:r>
              <a:rPr lang="en-GB" sz="1800" dirty="0"/>
              <a:t>Please contact the team at </a:t>
            </a:r>
            <a:r>
              <a:rPr lang="en-GB" sz="1800" dirty="0">
                <a:solidFill>
                  <a:schemeClr val="accent6"/>
                </a:solidFill>
                <a:hlinkClick r:id="rId3">
                  <a:extLst>
                    <a:ext uri="{A12FA001-AC4F-418D-AE19-62706E023703}">
                      <ahyp:hlinkClr xmlns:ahyp="http://schemas.microsoft.com/office/drawing/2018/hyperlinkcolor" val="tx"/>
                    </a:ext>
                  </a:extLst>
                </a:hlinkClick>
              </a:rPr>
              <a:t>blmkicb.digital.socialcare@nhs.net</a:t>
            </a:r>
            <a:endParaRPr lang="en-GB" sz="1800" dirty="0">
              <a:solidFill>
                <a:schemeClr val="tx1"/>
              </a:solidFill>
            </a:endParaRPr>
          </a:p>
        </p:txBody>
      </p:sp>
      <p:sp>
        <p:nvSpPr>
          <p:cNvPr id="14" name="Content Placeholder 4">
            <a:extLst>
              <a:ext uri="{FF2B5EF4-FFF2-40B4-BE49-F238E27FC236}">
                <a16:creationId xmlns:a16="http://schemas.microsoft.com/office/drawing/2014/main" id="{877E65E3-ECB2-217D-FFF5-971E7BCD5E46}"/>
              </a:ext>
            </a:extLst>
          </p:cNvPr>
          <p:cNvSpPr txBox="1">
            <a:spLocks/>
          </p:cNvSpPr>
          <p:nvPr/>
        </p:nvSpPr>
        <p:spPr>
          <a:xfrm>
            <a:off x="523445" y="5191450"/>
            <a:ext cx="11172331" cy="940904"/>
          </a:xfrm>
          <a:prstGeom prst="rect">
            <a:avLst/>
          </a:prstGeom>
        </p:spPr>
        <p:txBody>
          <a:bodyPr vert="horz" lIns="0" tIns="0" rIns="0" bIns="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800" b="1" dirty="0"/>
              <a:t>What if I no longer want </a:t>
            </a:r>
            <a:r>
              <a:rPr lang="en-GB" sz="1800" b="1" dirty="0" err="1"/>
              <a:t>PainChek</a:t>
            </a:r>
            <a:r>
              <a:rPr lang="en-GB" sz="1800" b="1" dirty="0"/>
              <a:t>?</a:t>
            </a:r>
          </a:p>
          <a:p>
            <a:pPr>
              <a:buClr>
                <a:schemeClr val="accent6"/>
              </a:buClr>
            </a:pPr>
            <a:r>
              <a:rPr lang="en-GB" sz="1800" dirty="0"/>
              <a:t>Please contact the team at </a:t>
            </a:r>
            <a:r>
              <a:rPr lang="en-GB" sz="1800" dirty="0">
                <a:solidFill>
                  <a:schemeClr val="accent6"/>
                </a:solidFill>
                <a:hlinkClick r:id="rId3">
                  <a:extLst>
                    <a:ext uri="{A12FA001-AC4F-418D-AE19-62706E023703}">
                      <ahyp:hlinkClr xmlns:ahyp="http://schemas.microsoft.com/office/drawing/2018/hyperlinkcolor" val="tx"/>
                    </a:ext>
                  </a:extLst>
                </a:hlinkClick>
              </a:rPr>
              <a:t>blmkicb.digital.socialcare@nhs.net</a:t>
            </a:r>
            <a:r>
              <a:rPr lang="en-GB" sz="1800" dirty="0">
                <a:solidFill>
                  <a:schemeClr val="accent6"/>
                </a:solidFill>
              </a:rPr>
              <a:t> </a:t>
            </a:r>
            <a:r>
              <a:rPr lang="en-GB" sz="1800" dirty="0">
                <a:solidFill>
                  <a:schemeClr val="tx1"/>
                </a:solidFill>
              </a:rPr>
              <a:t>who will reply to discuss.</a:t>
            </a:r>
          </a:p>
        </p:txBody>
      </p:sp>
      <p:sp>
        <p:nvSpPr>
          <p:cNvPr id="20" name="Slide Number Placeholder 4">
            <a:extLst>
              <a:ext uri="{FF2B5EF4-FFF2-40B4-BE49-F238E27FC236}">
                <a16:creationId xmlns:a16="http://schemas.microsoft.com/office/drawing/2014/main" id="{1E7F1A3E-31AD-B22E-76B6-F7AEFF71D37B}"/>
              </a:ext>
            </a:extLst>
          </p:cNvPr>
          <p:cNvSpPr>
            <a:spLocks noGrp="1"/>
          </p:cNvSpPr>
          <p:nvPr>
            <p:ph type="sldNum" sz="quarter" idx="12"/>
          </p:nvPr>
        </p:nvSpPr>
        <p:spPr/>
        <p:txBody>
          <a:bodyPr/>
          <a:lstStyle/>
          <a:p>
            <a:fld id="{30A60DCE-9105-48A5-8A92-25C9283756D1}" type="slidenum">
              <a:rPr lang="en-GB" smtClean="0"/>
              <a:pPr/>
              <a:t>5</a:t>
            </a:fld>
            <a:endParaRPr lang="en-GB" dirty="0"/>
          </a:p>
        </p:txBody>
      </p:sp>
    </p:spTree>
    <p:extLst>
      <p:ext uri="{BB962C8B-B14F-4D97-AF65-F5344CB8AC3E}">
        <p14:creationId xmlns:p14="http://schemas.microsoft.com/office/powerpoint/2010/main" val="375451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F8F0E0-23DA-977E-4CF3-4FCD64D0BCAF}"/>
              </a:ext>
            </a:extLst>
          </p:cNvPr>
          <p:cNvSpPr>
            <a:spLocks noGrp="1"/>
          </p:cNvSpPr>
          <p:nvPr>
            <p:ph type="title"/>
          </p:nvPr>
        </p:nvSpPr>
        <p:spPr/>
        <p:txBody>
          <a:bodyPr/>
          <a:lstStyle/>
          <a:p>
            <a:r>
              <a:rPr lang="en-GB" dirty="0">
                <a:solidFill>
                  <a:schemeClr val="accent6"/>
                </a:solidFill>
              </a:rPr>
              <a:t>Find out more</a:t>
            </a:r>
          </a:p>
        </p:txBody>
      </p:sp>
      <p:sp>
        <p:nvSpPr>
          <p:cNvPr id="20" name="Slide Number Placeholder 4">
            <a:extLst>
              <a:ext uri="{FF2B5EF4-FFF2-40B4-BE49-F238E27FC236}">
                <a16:creationId xmlns:a16="http://schemas.microsoft.com/office/drawing/2014/main" id="{1E7F1A3E-31AD-B22E-76B6-F7AEFF71D37B}"/>
              </a:ext>
            </a:extLst>
          </p:cNvPr>
          <p:cNvSpPr>
            <a:spLocks noGrp="1"/>
          </p:cNvSpPr>
          <p:nvPr>
            <p:ph type="sldNum" sz="quarter" idx="12"/>
          </p:nvPr>
        </p:nvSpPr>
        <p:spPr/>
        <p:txBody>
          <a:bodyPr/>
          <a:lstStyle/>
          <a:p>
            <a:fld id="{30A60DCE-9105-48A5-8A92-25C9283756D1}" type="slidenum">
              <a:rPr lang="en-GB" smtClean="0"/>
              <a:pPr/>
              <a:t>6</a:t>
            </a:fld>
            <a:endParaRPr lang="en-GB" dirty="0"/>
          </a:p>
        </p:txBody>
      </p:sp>
      <p:sp>
        <p:nvSpPr>
          <p:cNvPr id="9" name="Content Placeholder 4">
            <a:extLst>
              <a:ext uri="{FF2B5EF4-FFF2-40B4-BE49-F238E27FC236}">
                <a16:creationId xmlns:a16="http://schemas.microsoft.com/office/drawing/2014/main" id="{370DCD0F-960E-F429-11FF-5F4E3A7CD85F}"/>
              </a:ext>
            </a:extLst>
          </p:cNvPr>
          <p:cNvSpPr>
            <a:spLocks noGrp="1"/>
          </p:cNvSpPr>
          <p:nvPr>
            <p:ph idx="1"/>
          </p:nvPr>
        </p:nvSpPr>
        <p:spPr>
          <a:xfrm>
            <a:off x="523445" y="1844826"/>
            <a:ext cx="11172331" cy="1526049"/>
          </a:xfrm>
        </p:spPr>
        <p:txBody>
          <a:bodyPr>
            <a:normAutofit/>
          </a:bodyPr>
          <a:lstStyle/>
          <a:p>
            <a:pPr>
              <a:buClr>
                <a:schemeClr val="accent6"/>
              </a:buClr>
            </a:pPr>
            <a:r>
              <a:rPr lang="en-GB" sz="1800" dirty="0"/>
              <a:t>Visit </a:t>
            </a:r>
            <a:r>
              <a:rPr lang="en-GB" sz="1800" dirty="0" err="1"/>
              <a:t>PainChek’s</a:t>
            </a:r>
            <a:r>
              <a:rPr lang="en-GB" sz="1800" dirty="0"/>
              <a:t> website: </a:t>
            </a:r>
            <a:r>
              <a:rPr lang="en-GB" sz="1800" dirty="0">
                <a:solidFill>
                  <a:schemeClr val="accent6"/>
                </a:solidFill>
                <a:hlinkClick r:id="rId2">
                  <a:extLst>
                    <a:ext uri="{A12FA001-AC4F-418D-AE19-62706E023703}">
                      <ahyp:hlinkClr xmlns:ahyp="http://schemas.microsoft.com/office/drawing/2018/hyperlinkcolor" val="tx"/>
                    </a:ext>
                  </a:extLst>
                </a:hlinkClick>
              </a:rPr>
              <a:t>www.painchek.co.uk</a:t>
            </a:r>
            <a:r>
              <a:rPr lang="en-GB" sz="1800" dirty="0">
                <a:solidFill>
                  <a:schemeClr val="accent6"/>
                </a:solidFill>
              </a:rPr>
              <a:t> </a:t>
            </a:r>
          </a:p>
          <a:p>
            <a:pPr>
              <a:buClr>
                <a:schemeClr val="accent6"/>
              </a:buClr>
            </a:pPr>
            <a:endParaRPr lang="en-GB" sz="1800" dirty="0">
              <a:solidFill>
                <a:schemeClr val="accent6"/>
              </a:solidFill>
            </a:endParaRPr>
          </a:p>
          <a:p>
            <a:pPr>
              <a:buClr>
                <a:schemeClr val="accent6"/>
              </a:buClr>
            </a:pPr>
            <a:r>
              <a:rPr lang="en-GB" sz="1800" dirty="0"/>
              <a:t>Read a good news story from local care homes already using </a:t>
            </a:r>
            <a:r>
              <a:rPr lang="en-GB" sz="1800" dirty="0" err="1"/>
              <a:t>PainChek</a:t>
            </a:r>
            <a:r>
              <a:rPr lang="en-GB" sz="1800" dirty="0"/>
              <a:t>: </a:t>
            </a:r>
            <a:r>
              <a:rPr lang="en-GB" sz="1800" dirty="0">
                <a:solidFill>
                  <a:schemeClr val="accent6"/>
                </a:solidFill>
                <a:hlinkClick r:id="rId3">
                  <a:extLst>
                    <a:ext uri="{A12FA001-AC4F-418D-AE19-62706E023703}">
                      <ahyp:hlinkClr xmlns:ahyp="http://schemas.microsoft.com/office/drawing/2018/hyperlinkcolor" val="tx"/>
                    </a:ext>
                  </a:extLst>
                </a:hlinkClick>
              </a:rPr>
              <a:t>www.blmkhealthandcarepartnership.org/facial-recognition-technology-improves-pain-management-in-local-care-homes/</a:t>
            </a:r>
            <a:r>
              <a:rPr lang="en-GB" sz="1800" dirty="0">
                <a:solidFill>
                  <a:schemeClr val="accent6"/>
                </a:solidFill>
              </a:rPr>
              <a:t> </a:t>
            </a:r>
          </a:p>
        </p:txBody>
      </p:sp>
    </p:spTree>
    <p:extLst>
      <p:ext uri="{BB962C8B-B14F-4D97-AF65-F5344CB8AC3E}">
        <p14:creationId xmlns:p14="http://schemas.microsoft.com/office/powerpoint/2010/main" val="2905060114"/>
      </p:ext>
    </p:extLst>
  </p:cSld>
  <p:clrMapOvr>
    <a:masterClrMapping/>
  </p:clrMapOvr>
</p:sld>
</file>

<file path=ppt/theme/theme1.xml><?xml version="1.0" encoding="utf-8"?>
<a:theme xmlns:a="http://schemas.openxmlformats.org/drawingml/2006/main" name="Office Theme">
  <a:themeElements>
    <a:clrScheme name="BLMK colours Oct 2021">
      <a:dk1>
        <a:srgbClr val="000000"/>
      </a:dk1>
      <a:lt1>
        <a:srgbClr val="FFFFFF"/>
      </a:lt1>
      <a:dk2>
        <a:srgbClr val="2B307E"/>
      </a:dk2>
      <a:lt2>
        <a:srgbClr val="EEECE1"/>
      </a:lt2>
      <a:accent1>
        <a:srgbClr val="00A198"/>
      </a:accent1>
      <a:accent2>
        <a:srgbClr val="009BDA"/>
      </a:accent2>
      <a:accent3>
        <a:srgbClr val="514E93"/>
      </a:accent3>
      <a:accent4>
        <a:srgbClr val="F9B334"/>
      </a:accent4>
      <a:accent5>
        <a:srgbClr val="3EAB38"/>
      </a:accent5>
      <a:accent6>
        <a:srgbClr val="E8501D"/>
      </a:accent6>
      <a:hlink>
        <a:srgbClr val="00A198"/>
      </a:hlink>
      <a:folHlink>
        <a:srgbClr val="3DAA37"/>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7B0127FAC89B418B2E422FF4C543E6" ma:contentTypeVersion="79" ma:contentTypeDescription="Create a new document." ma:contentTypeScope="" ma:versionID="c90c75cc04e2c1d4de20b4edfa3b8662">
  <xsd:schema xmlns:xsd="http://www.w3.org/2001/XMLSchema" xmlns:xs="http://www.w3.org/2001/XMLSchema" xmlns:p="http://schemas.microsoft.com/office/2006/metadata/properties" xmlns:ns1="http://schemas.microsoft.com/sharepoint/v3" xmlns:ns2="c7317043-972e-4965-90d2-964e677ed748" xmlns:ns3="95c8f19c-67eb-42e4-b09e-68284a1fc300" targetNamespace="http://schemas.microsoft.com/office/2006/metadata/properties" ma:root="true" ma:fieldsID="3145861cf32cfaa23c52076925c0d570" ns1:_="" ns2:_="" ns3:_="">
    <xsd:import namespace="http://schemas.microsoft.com/sharepoint/v3"/>
    <xsd:import namespace="c7317043-972e-4965-90d2-964e677ed748"/>
    <xsd:import namespace="95c8f19c-67eb-42e4-b09e-68284a1fc300"/>
    <xsd:element name="properties">
      <xsd:complexType>
        <xsd:sequence>
          <xsd:element name="documentManagement">
            <xsd:complexType>
              <xsd:all>
                <xsd:element ref="ns2:TaxKeywordTaxHTField" minOccurs="0"/>
                <xsd:element ref="ns2:TaxCatchAll"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2:TaxCatchAllLabel" minOccurs="0"/>
                <xsd:element ref="ns2:SharedWithUsers" minOccurs="0"/>
                <xsd:element ref="ns2:SharedWithDetails" minOccurs="0"/>
                <xsd:element ref="ns1:_ip_UnifiedCompliancePolicyProperties" minOccurs="0"/>
                <xsd:element ref="ns1:_ip_UnifiedCompliancePolicyUIAction" minOccurs="0"/>
                <xsd:element ref="ns3:lcf76f155ced4ddcb4097134ff3c332f" minOccurs="0"/>
                <xsd:element ref="ns3:MediaServiceLocation" minOccurs="0"/>
                <xsd:element ref="ns3:MediaServiceObjectDetectorVersions" minOccurs="0"/>
                <xsd:element ref="ns3:MediaServiceSearchProperties" minOccurs="0"/>
                <xsd:element ref="ns3:Internalteam" minOccurs="0"/>
                <xsd:element ref="ns3:Teammemberresponsible" minOccurs="0"/>
                <xsd:element ref="ns3:Team" minOccurs="0"/>
                <xsd:element ref="ns3:Ownerofcard" minOccurs="0"/>
                <xsd:element ref="ns3:Status"/>
                <xsd:element ref="ns3:Format" minOccurs="0"/>
                <xsd:element ref="ns3:Clienttype" minOccurs="0"/>
                <xsd:element ref="ns3: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7317043-972e-4965-90d2-964e677ed748" elementFormDefault="qualified">
    <xsd:import namespace="http://schemas.microsoft.com/office/2006/documentManagement/types"/>
    <xsd:import namespace="http://schemas.microsoft.com/office/infopath/2007/PartnerControls"/>
    <xsd:element name="TaxKeywordTaxHTField" ma:index="3" nillable="true" ma:taxonomy="true" ma:internalName="TaxKeywordTaxHTField" ma:taxonomyFieldName="TaxKeyword" ma:displayName="Keywords" ma:fieldId="{23f27201-bee3-471e-b2e7-b64fd8b7ca38}" ma:taxonomyMulti="true" ma:sspId="2c8d5fda-b97d-42c6-97e2-f76465e161c0" ma:termSetId="00000000-0000-0000-0000-000000000000" ma:anchorId="00000000-0000-0000-0000-000000000000" ma:open="true" ma:isKeyword="true">
      <xsd:complexType>
        <xsd:sequence>
          <xsd:element ref="pc:Terms" minOccurs="0" maxOccurs="1"/>
        </xsd:sequence>
      </xsd:complexType>
    </xsd:element>
    <xsd:element name="TaxCatchAll" ma:index="4" nillable="true" ma:displayName="Taxonomy Catch All Column" ma:hidden="true" ma:list="{e184e599-1594-491a-b16e-09fce6dfe987}" ma:internalName="TaxCatchAll" ma:showField="CatchAllData" ma:web="c7317043-972e-4965-90d2-964e677ed748">
      <xsd:complexType>
        <xsd:complexContent>
          <xsd:extension base="dms:MultiChoiceLookup">
            <xsd:sequence>
              <xsd:element name="Value" type="dms:Lookup" maxOccurs="unbounded" minOccurs="0" nillable="true"/>
            </xsd:sequence>
          </xsd:extension>
        </xsd:complexContent>
      </xsd:complexType>
    </xsd:element>
    <xsd:element name="TaxCatchAllLabel" ma:index="15" nillable="true" ma:displayName="Taxonomy Catch All Column1" ma:hidden="true" ma:list="{e184e599-1594-491a-b16e-09fce6dfe987}" ma:internalName="TaxCatchAllLabel" ma:readOnly="true" ma:showField="CatchAllDataLabel" ma:web="c7317043-972e-4965-90d2-964e677ed748">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5c8f19c-67eb-42e4-b09e-68284a1fc300" elementFormDefault="qualified">
    <xsd:import namespace="http://schemas.microsoft.com/office/2006/documentManagement/types"/>
    <xsd:import namespace="http://schemas.microsoft.com/office/infopath/2007/PartnerControls"/>
    <xsd:element name="MediaServiceMetadata" ma:index="5" nillable="true" ma:displayName="MediaServiceMetadata" ma:hidden="true" ma:internalName="MediaServiceMetadata" ma:readOnly="true">
      <xsd:simpleType>
        <xsd:restriction base="dms:Note"/>
      </xsd:simpleType>
    </xsd:element>
    <xsd:element name="MediaServiceFastMetadata" ma:index="6" nillable="true" ma:displayName="MediaServiceFastMetadata" ma:hidden="true" ma:internalName="MediaServiceFastMetadata" ma:readOnly="true">
      <xsd:simpleType>
        <xsd:restriction base="dms:Note"/>
      </xsd:simpleType>
    </xsd:element>
    <xsd:element name="MediaServiceDateTaken" ma:index="7" nillable="true" ma:displayName="MediaServiceDateTaken" ma:hidden="true" ma:internalName="MediaServiceDateTaken" ma:readOnly="true">
      <xsd:simpleType>
        <xsd:restriction base="dms:Text"/>
      </xsd:simpleType>
    </xsd:element>
    <xsd:element name="MediaServiceAutoTags" ma:index="8" nillable="true" ma:displayName="Tags" ma:internalName="MediaServiceAutoTags" ma:readOnly="true">
      <xsd:simpleType>
        <xsd:restriction base="dms:Text"/>
      </xsd:simpleType>
    </xsd:element>
    <xsd:element name="MediaServiceOCR" ma:index="9" nillable="true" ma:displayName="Extracted Text" ma:internalName="MediaServiceOCR" ma:readOnly="true">
      <xsd:simpleType>
        <xsd:restriction base="dms:Note">
          <xsd:maxLength value="255"/>
        </xsd:restriction>
      </xsd:simpleType>
    </xsd:element>
    <xsd:element name="MediaServiceGenerationTime" ma:index="10" nillable="true" ma:displayName="MediaServiceGenerationTime" ma:hidden="true" ma:internalName="MediaServiceGenerationTime" ma:readOnly="true">
      <xsd:simpleType>
        <xsd:restriction base="dms:Text"/>
      </xsd:simpleType>
    </xsd:element>
    <xsd:element name="MediaServiceEventHashCode" ma:index="11" nillable="true" ma:displayName="MediaServiceEventHashCode" ma:hidden="true" ma:internalName="MediaServiceEventHashCode" ma:readOnly="true">
      <xsd:simpleType>
        <xsd:restriction base="dms:Text"/>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LengthInSeconds" ma:index="14" nillable="true" ma:displayName="Length (seconds)" ma:internalName="MediaLengthInSeconds" ma:readOnly="true">
      <xsd:simpleType>
        <xsd:restriction base="dms:Unknown"/>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Location" ma:index="28" nillable="true" ma:displayName="Location" ma:internalName="MediaServiceLocation" ma:readOnly="true">
      <xsd:simpleType>
        <xsd:restriction base="dms:Text"/>
      </xsd:simple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0" nillable="true" ma:displayName="MediaServiceSearchProperties" ma:hidden="true" ma:internalName="MediaServiceSearchProperties" ma:readOnly="true">
      <xsd:simpleType>
        <xsd:restriction base="dms:Note"/>
      </xsd:simpleType>
    </xsd:element>
    <xsd:element name="Internalteam" ma:index="31" nillable="true" ma:displayName="Internal team" ma:format="Dropdown" ma:internalName="Internalteam">
      <xsd:complexType>
        <xsd:complexContent>
          <xsd:extension base="dms:MultiChoice">
            <xsd:sequence>
              <xsd:element name="Value" maxOccurs="unbounded" minOccurs="0" nillable="true">
                <xsd:simpleType>
                  <xsd:restriction base="dms:Choice">
                    <xsd:enumeration value="CCD"/>
                    <xsd:enumeration value="IEC"/>
                    <xsd:enumeration value="Comms &amp; Media"/>
                    <xsd:enumeration value="Consultancy"/>
                    <xsd:enumeration value="Inclusion"/>
                    <xsd:enumeration value="DDaT"/>
                    <xsd:enumeration value="General"/>
                    <xsd:enumeration value="FOI"/>
                  </xsd:restriction>
                </xsd:simpleType>
              </xsd:element>
            </xsd:sequence>
          </xsd:extension>
        </xsd:complexContent>
      </xsd:complexType>
    </xsd:element>
    <xsd:element name="Teammemberresponsible" ma:index="32" nillable="true" ma:displayName="Team member responsible" ma:format="Dropdown" ma:internalName="Teammemberresponsible">
      <xsd:complexType>
        <xsd:complexContent>
          <xsd:extension base="dms:MultiChoice">
            <xsd:sequence>
              <xsd:element name="Value" maxOccurs="unbounded" minOccurs="0" nillable="true">
                <xsd:simpleType>
                  <xsd:restriction base="dms:Choice">
                    <xsd:enumeration value="Andy Downton"/>
                    <xsd:enumeration value="Hemma Thakrar"/>
                    <xsd:enumeration value="Sarah Colston"/>
                    <xsd:enumeration value="Christine De Souza"/>
                    <xsd:enumeration value="Diane Harrison"/>
                    <xsd:enumeration value="Pam Schreier"/>
                    <xsd:enumeration value="Robert Beardall"/>
                    <xsd:enumeration value="Aislinn Tilsley"/>
                    <xsd:enumeration value="Sharon Kendal"/>
                    <xsd:enumeration value="Hannah Anderson"/>
                    <xsd:enumeration value="Sarah Makin"/>
                    <xsd:enumeration value="Charlie Wonders"/>
                    <xsd:enumeration value="Andrea Clark"/>
                    <xsd:enumeration value="Stephen Williams"/>
                    <xsd:enumeration value="Philip Humphreys"/>
                    <xsd:enumeration value="Tara Jackson"/>
                  </xsd:restriction>
                </xsd:simpleType>
              </xsd:element>
            </xsd:sequence>
          </xsd:extension>
        </xsd:complexContent>
      </xsd:complexType>
    </xsd:element>
    <xsd:element name="Team" ma:index="34" nillable="true" ma:displayName="Team" ma:format="Dropdown" ma:internalName="Team">
      <xsd:complexType>
        <xsd:complexContent>
          <xsd:extension base="dms:MultiChoice">
            <xsd:sequence>
              <xsd:element name="Value" maxOccurs="unbounded" minOccurs="0" nillable="true">
                <xsd:simpleType>
                  <xsd:restriction base="dms:Choice">
                    <xsd:enumeration value="CCD"/>
                    <xsd:enumeration value="IEC"/>
                    <xsd:enumeration value="C&amp;M"/>
                    <xsd:enumeration value="Inclusion"/>
                    <xsd:enumeration value="Consultancy"/>
                    <xsd:enumeration value="DDaT"/>
                    <xsd:enumeration value="FOI"/>
                    <xsd:enumeration value="General"/>
                  </xsd:restriction>
                </xsd:simpleType>
              </xsd:element>
            </xsd:sequence>
          </xsd:extension>
        </xsd:complexContent>
      </xsd:complexType>
    </xsd:element>
    <xsd:element name="Ownerofcard" ma:index="35" nillable="true" ma:displayName="Owner of card" ma:format="Dropdown" ma:internalName="Ownerofcard">
      <xsd:simpleType>
        <xsd:restriction base="dms:Choice">
          <xsd:enumeration value="Aislinn Tilsley"/>
          <xsd:enumeration value="Sharon Kendal"/>
          <xsd:enumeration value="Andrea Clark"/>
          <xsd:enumeration value="Pam Schreier"/>
          <xsd:enumeration value="Stephen Williams"/>
          <xsd:enumeration value="Andy Downton "/>
          <xsd:enumeration value="Charlie Wonders"/>
          <xsd:enumeration value="Christine De Souza"/>
          <xsd:enumeration value="Diane Harrison "/>
          <xsd:enumeration value="Sophie Powers"/>
          <xsd:enumeration value="Philip Humphreys"/>
          <xsd:enumeration value="Hannah Anderson"/>
          <xsd:enumeration value="Hemma Thakrar"/>
          <xsd:enumeration value="Katie Adams "/>
          <xsd:enumeration value="Moji Green"/>
          <xsd:enumeration value="Kamljit Obhi"/>
          <xsd:enumeration value="Rob Beardall"/>
          <xsd:enumeration value="Sarah Colston"/>
          <xsd:enumeration value="Sarah Makin"/>
        </xsd:restriction>
      </xsd:simpleType>
    </xsd:element>
    <xsd:element name="Status" ma:index="36" ma:displayName="Status" ma:format="Dropdown" ma:internalName="Status">
      <xsd:simpleType>
        <xsd:restriction base="dms:Choice">
          <xsd:enumeration value="Unfinished"/>
          <xsd:enumeration value="Check"/>
          <xsd:enumeration value="Finished"/>
          <xsd:enumeration value="Old"/>
        </xsd:restriction>
      </xsd:simpleType>
    </xsd:element>
    <xsd:element name="Format" ma:index="37" nillable="true" ma:displayName="Format" ma:format="Dropdown" ma:internalName="Format">
      <xsd:simpleType>
        <xsd:restriction base="dms:Choice">
          <xsd:enumeration value="Case Study"/>
          <xsd:enumeration value="Choice 2"/>
          <xsd:enumeration value="Proposal"/>
        </xsd:restriction>
      </xsd:simpleType>
    </xsd:element>
    <xsd:element name="Clienttype" ma:index="38" nillable="true" ma:displayName="Client type" ma:format="Dropdown" ma:internalName="Clienttype">
      <xsd:simpleType>
        <xsd:restriction base="dms:Choice">
          <xsd:enumeration value="Acute Trust"/>
          <xsd:enumeration value="Choice 2"/>
          <xsd:enumeration value="Community Trust"/>
          <xsd:enumeration value="ICS"/>
          <xsd:enumeration value="NHSE - national"/>
          <xsd:enumeration value="NHSE - regional"/>
        </xsd:restriction>
      </xsd:simpleType>
    </xsd:element>
    <xsd:element name="Date" ma:index="39" nillable="true" ma:displayName="Date" ma:default="2022-08-31T23:00:00.000Z" ma:format="DateOnly" ma:internalName="Dat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1" ma:displayName="Content Type"/>
        <xsd:element ref="dc:title" minOccurs="0" maxOccurs="1" ma:index="1" ma:displayName="Title"/>
        <xsd:element ref="dc:subject" minOccurs="0" maxOccurs="1" ma:index="33"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c7317043-972e-4965-90d2-964e677ed748" xsi:nil="true"/>
    <_ip_UnifiedCompliancePolicyProperties xmlns="http://schemas.microsoft.com/sharepoint/v3" xsi:nil="true"/>
    <TaxKeywordTaxHTField xmlns="c7317043-972e-4965-90d2-964e677ed748">
      <Terms xmlns="http://schemas.microsoft.com/office/infopath/2007/PartnerControls"/>
    </TaxKeywordTaxHTField>
    <lcf76f155ced4ddcb4097134ff3c332f xmlns="95c8f19c-67eb-42e4-b09e-68284a1fc300">
      <Terms xmlns="http://schemas.microsoft.com/office/infopath/2007/PartnerControls"/>
    </lcf76f155ced4ddcb4097134ff3c332f>
    <SharedWithUsers xmlns="c7317043-972e-4965-90d2-964e677ed748">
      <UserInfo>
        <DisplayName>ROWLEY, Jessica (NHS ARDEN AND GREATER EAST MIDLANDS COMMISSIONING SUPPORT UNIT)</DisplayName>
        <AccountId>185</AccountId>
        <AccountType/>
      </UserInfo>
      <UserInfo>
        <DisplayName>MAKIN, Sarah (NHS ARDEN AND GREATER EAST MIDLANDS COMMISSIONING SUPPORT UNIT)</DisplayName>
        <AccountId>24</AccountId>
        <AccountType/>
      </UserInfo>
    </SharedWithUsers>
    <Internalteam xmlns="95c8f19c-67eb-42e4-b09e-68284a1fc300" xsi:nil="true"/>
    <Teammemberresponsible xmlns="95c8f19c-67eb-42e4-b09e-68284a1fc300" xsi:nil="true"/>
    <Ownerofcard xmlns="95c8f19c-67eb-42e4-b09e-68284a1fc300" xsi:nil="true"/>
    <Status xmlns="95c8f19c-67eb-42e4-b09e-68284a1fc300">Unfinished</Status>
    <Format xmlns="95c8f19c-67eb-42e4-b09e-68284a1fc300" xsi:nil="true"/>
    <Team xmlns="95c8f19c-67eb-42e4-b09e-68284a1fc300" xsi:nil="true"/>
    <Clienttype xmlns="95c8f19c-67eb-42e4-b09e-68284a1fc300" xsi:nil="true"/>
    <Date xmlns="95c8f19c-67eb-42e4-b09e-68284a1fc300">2022-08-31T23:00:00+00:00</Date>
  </documentManagement>
</p:properties>
</file>

<file path=customXml/itemProps1.xml><?xml version="1.0" encoding="utf-8"?>
<ds:datastoreItem xmlns:ds="http://schemas.openxmlformats.org/officeDocument/2006/customXml" ds:itemID="{1357A83D-ECB4-43F3-91ED-4BD0089DB1AB}">
  <ds:schemaRefs>
    <ds:schemaRef ds:uri="http://schemas.microsoft.com/sharepoint/v3/contenttype/forms"/>
  </ds:schemaRefs>
</ds:datastoreItem>
</file>

<file path=customXml/itemProps2.xml><?xml version="1.0" encoding="utf-8"?>
<ds:datastoreItem xmlns:ds="http://schemas.openxmlformats.org/officeDocument/2006/customXml" ds:itemID="{2A6687D0-232D-4027-8186-55FE69C9BB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7317043-972e-4965-90d2-964e677ed748"/>
    <ds:schemaRef ds:uri="95c8f19c-67eb-42e4-b09e-68284a1fc3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8153355-B80A-41EF-BBF7-77E2ADEBC77E}">
  <ds:schemaRefs>
    <ds:schemaRef ds:uri="http://www.w3.org/XML/1998/namespace"/>
    <ds:schemaRef ds:uri="http://schemas.microsoft.com/office/2006/documentManagement/types"/>
    <ds:schemaRef ds:uri="http://schemas.microsoft.com/office/2006/metadata/properties"/>
    <ds:schemaRef ds:uri="http://purl.org/dc/dcmitype/"/>
    <ds:schemaRef ds:uri="c7317043-972e-4965-90d2-964e677ed748"/>
    <ds:schemaRef ds:uri="http://purl.org/dc/terms/"/>
    <ds:schemaRef ds:uri="http://purl.org/dc/elements/1.1/"/>
    <ds:schemaRef ds:uri="http://schemas.microsoft.com/sharepoint/v3"/>
    <ds:schemaRef ds:uri="http://schemas.microsoft.com/office/infopath/2007/PartnerControls"/>
    <ds:schemaRef ds:uri="http://schemas.openxmlformats.org/package/2006/metadata/core-properties"/>
    <ds:schemaRef ds:uri="95c8f19c-67eb-42e4-b09e-68284a1fc300"/>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
  <TotalTime>66967</TotalTime>
  <Words>591</Words>
  <Application>Microsoft Office PowerPoint</Application>
  <PresentationFormat>Widescreen</PresentationFormat>
  <Paragraphs>47</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Century Gothic</vt:lpstr>
      <vt:lpstr>Wingdings</vt:lpstr>
      <vt:lpstr>Office Theme</vt:lpstr>
      <vt:lpstr>BLMK ICS Digitising Social Care (DiSC) Programme  PainChek self-help guide</vt:lpstr>
      <vt:lpstr>PainChek</vt:lpstr>
      <vt:lpstr>Getting started</vt:lpstr>
      <vt:lpstr>Training and support</vt:lpstr>
      <vt:lpstr>Further questions</vt:lpstr>
      <vt:lpstr>Find out more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Communicating through change ICS/CCG Transition</dc:title>
  <dc:creator>SUMMERS, Michelle (NHS BEDFORDSHIRE CCG)</dc:creator>
  <cp:lastModifiedBy>Amy Egan (ML)</cp:lastModifiedBy>
  <cp:revision>68</cp:revision>
  <cp:lastPrinted>2022-09-07T10:39:17Z</cp:lastPrinted>
  <dcterms:created xsi:type="dcterms:W3CDTF">2021-04-30T07:09:02Z</dcterms:created>
  <dcterms:modified xsi:type="dcterms:W3CDTF">2024-11-07T11:05:26Z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0x010100117B0127FAC89B418B2E422FF4C543E6</vt:lpwstr>
  </property>
  <property fmtid="{D5CDD505-2E9C-101B-9397-08002B2CF9AE}" pid="3" name="_dlc_DocIdItemGuid">
    <vt:lpwstr>93024a7b-fed9-4ab7-acec-36d68c9763ea</vt:lpwstr>
  </property>
  <property fmtid="{D5CDD505-2E9C-101B-9397-08002B2CF9AE}" pid="4" name="TaxKeyword">
    <vt:lpwstr/>
  </property>
  <property fmtid="{D5CDD505-2E9C-101B-9397-08002B2CF9AE}" pid="5" name="MediaServiceImageTags">
    <vt:lpwstr/>
  </property>
</Properties>
</file>