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2145707499" r:id="rId5"/>
    <p:sldId id="2145707590" r:id="rId6"/>
    <p:sldId id="2145707591" r:id="rId7"/>
    <p:sldId id="2145707593" r:id="rId8"/>
    <p:sldId id="2145707585" r:id="rId9"/>
    <p:sldId id="2145707586" r:id="rId1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BEB63188-953F-FF1B-0439-915E4C7FFBDF}" name="Patricia Coker" initials="PC" userId="S::Patricia.Coker@Centralbedfordshire.gov.uk::05ab3272-5b13-48a3-88a1-03fdc23b8a1c" providerId="AD"/>
  <p188:author id="{FE963598-6E81-6665-65E7-0BF186502BD2}" name="STEWARD, Clare (NHS BEDFORDSHIRE, LUTON AND MILTON KEYNES ICB - M1J4Y)" initials="SC(BLAMKIM" userId="S::clare.steward@nhs.net::d949f4a1-1358-4994-af16-4039fbcb04e4"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78BE"/>
    <a:srgbClr val="8AC542"/>
    <a:srgbClr val="0E9347"/>
    <a:srgbClr val="84C944"/>
    <a:srgbClr val="C3E19F"/>
    <a:srgbClr val="C8F4DF"/>
    <a:srgbClr val="BDFFFC"/>
    <a:srgbClr val="262760"/>
    <a:srgbClr val="F59223"/>
    <a:srgbClr val="2939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2610C7-11EA-4986-A96E-F25D24F95B80}" v="16" dt="2024-11-04T11:41:48.3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0576" autoAdjust="0"/>
  </p:normalViewPr>
  <p:slideViewPr>
    <p:cSldViewPr snapToGrid="0">
      <p:cViewPr varScale="1">
        <p:scale>
          <a:sx n="90" d="100"/>
          <a:sy n="90" d="100"/>
        </p:scale>
        <p:origin x="690" y="84"/>
      </p:cViewPr>
      <p:guideLst>
        <p:guide orient="horz" pos="2160"/>
        <p:guide pos="3840"/>
      </p:guideLst>
    </p:cSldViewPr>
  </p:slideViewPr>
  <p:outlineViewPr>
    <p:cViewPr>
      <p:scale>
        <a:sx n="33" d="100"/>
        <a:sy n="33" d="100"/>
      </p:scale>
      <p:origin x="0" y="-5808"/>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11/7/2024</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11/7/2024</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blmkhealthandcarepartnership.org/our-priorities/data-and-digital/digitising-social-care-disc-programm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mailto:blmkicb.digital.socialcare@nhs.net"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mailto:blmkicb.digital.socialcare@nhs.net"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painchek.com/uk/contact-us" TargetMode="External"/><Relationship Id="rId2" Type="http://schemas.openxmlformats.org/officeDocument/2006/relationships/hyperlink" Target="https://support.painchek.com/hc/en-us/articles/8001632525711-Updating-your-PainChek-Profile" TargetMode="External"/><Relationship Id="rId1" Type="http://schemas.openxmlformats.org/officeDocument/2006/relationships/slideLayout" Target="../slideLayouts/slideLayout3.xml"/><Relationship Id="rId5" Type="http://schemas.openxmlformats.org/officeDocument/2006/relationships/hyperlink" Target="mailto:blmkicb.digital.socialcare@nhs.net" TargetMode="External"/><Relationship Id="rId4" Type="http://schemas.openxmlformats.org/officeDocument/2006/relationships/hyperlink" Target="https://painchek.learnworlds.co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mailto:blmkicb.digital.socialcare@nhs.net" TargetMode="External"/><Relationship Id="rId2" Type="http://schemas.openxmlformats.org/officeDocument/2006/relationships/hyperlink" Target="https://support.painchek.com/hc/en-us/articles/6249360678927-PainChek-AutumnCare-Integration-Overview"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blmkhealthandcarepartnership.org/facial-recognition-technology-improves-pain-management-in-local-care-homes/" TargetMode="External"/><Relationship Id="rId2" Type="http://schemas.openxmlformats.org/officeDocument/2006/relationships/hyperlink" Target="http://www.painchek.co.uk/"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BLMK ICS Digitising Social Care (DiSC) Programme</a:t>
            </a:r>
            <a:br>
              <a:rPr lang="en-GB" sz="3200" dirty="0">
                <a:solidFill>
                  <a:srgbClr val="06919C"/>
                </a:solidFill>
              </a:rPr>
            </a:br>
            <a:br>
              <a:rPr lang="en-GB" sz="1600" dirty="0">
                <a:solidFill>
                  <a:srgbClr val="06919C"/>
                </a:solidFill>
              </a:rPr>
            </a:br>
            <a:r>
              <a:rPr lang="en-GB" sz="3200" dirty="0" err="1">
                <a:solidFill>
                  <a:schemeClr val="accent6"/>
                </a:solidFill>
              </a:rPr>
              <a:t>PainChek</a:t>
            </a:r>
            <a:r>
              <a:rPr lang="en-GB" sz="3200" dirty="0">
                <a:solidFill>
                  <a:schemeClr val="accent6"/>
                </a:solidFill>
              </a:rPr>
              <a:t> self-help guide</a:t>
            </a:r>
            <a:endParaRPr lang="en-US" sz="3200" dirty="0">
              <a:solidFill>
                <a:schemeClr val="accent6"/>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
        <p:nvSpPr>
          <p:cNvPr id="7" name="TextBox 6">
            <a:extLst>
              <a:ext uri="{FF2B5EF4-FFF2-40B4-BE49-F238E27FC236}">
                <a16:creationId xmlns:a16="http://schemas.microsoft.com/office/drawing/2014/main" id="{9859C12E-F69C-924C-CC3D-0ABF81A9BDA6}"/>
              </a:ext>
            </a:extLst>
          </p:cNvPr>
          <p:cNvSpPr txBox="1"/>
          <p:nvPr/>
        </p:nvSpPr>
        <p:spPr>
          <a:xfrm>
            <a:off x="567241" y="4133041"/>
            <a:ext cx="9119019" cy="1077218"/>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Email the team: </a:t>
            </a:r>
            <a:r>
              <a:rPr lang="en-GB" sz="1800" u="sng" dirty="0">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blmkicb.digital.socialcare@nhs.net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GB" sz="1800" b="1" dirty="0">
                <a:latin typeface="Arial" panose="020B0604020202020204" pitchFamily="34" charset="0"/>
                <a:cs typeface="Arial" panose="020B0604020202020204" pitchFamily="34" charset="0"/>
              </a:rPr>
              <a:t>Visit our </a:t>
            </a:r>
            <a:r>
              <a:rPr lang="en-GB" sz="1800" b="1" dirty="0" err="1">
                <a:latin typeface="Arial" panose="020B0604020202020204" pitchFamily="34" charset="0"/>
                <a:cs typeface="Arial" panose="020B0604020202020204" pitchFamily="34" charset="0"/>
              </a:rPr>
              <a:t>DiSC</a:t>
            </a:r>
            <a:r>
              <a:rPr lang="en-GB" sz="1800" b="1" dirty="0">
                <a:latin typeface="Arial" panose="020B0604020202020204" pitchFamily="34" charset="0"/>
                <a:cs typeface="Arial" panose="020B0604020202020204" pitchFamily="34" charset="0"/>
              </a:rPr>
              <a:t> webpages: </a:t>
            </a: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https://blmkhealthandcarepartnership.org/our-priorities/</a:t>
            </a:r>
            <a:b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b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data-and-digital/digitising-social-care-disc-programme/</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739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2" r="652"/>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532" t="12550" r="13133" b="4011"/>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PainChek</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8149487" cy="4281340"/>
          </a:xfrm>
        </p:spPr>
        <p:txBody>
          <a:bodyPr>
            <a:normAutofit/>
          </a:bodyPr>
          <a:lstStyle/>
          <a:p>
            <a:pPr marL="0" indent="0">
              <a:buNone/>
            </a:pPr>
            <a:r>
              <a:rPr lang="en-GB" sz="1800" b="1" dirty="0"/>
              <a:t>Innovative pain management technology to improve the care of residents, especially those with communication difficulties or learning disabilities. PainChek uses artificial intelligence to measure small changes in facial expressions and voice to quantify a pain score – guiding carers to provide the right support. </a:t>
            </a:r>
          </a:p>
        </p:txBody>
      </p:sp>
      <p:sp>
        <p:nvSpPr>
          <p:cNvPr id="12" name="TextBox 11">
            <a:extLst>
              <a:ext uri="{FF2B5EF4-FFF2-40B4-BE49-F238E27FC236}">
                <a16:creationId xmlns:a16="http://schemas.microsoft.com/office/drawing/2014/main" id="{0EB52536-81F9-52A0-F45A-BC3258B9A90B}"/>
              </a:ext>
            </a:extLst>
          </p:cNvPr>
          <p:cNvSpPr txBox="1"/>
          <p:nvPr/>
        </p:nvSpPr>
        <p:spPr>
          <a:xfrm>
            <a:off x="452578" y="3344104"/>
            <a:ext cx="8691421" cy="304698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Reliably detects pain in those who may be unable to verbalise it, such as those living with dementia or other cognitive impairment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levels of pain, insomnia, stress, distress and mobility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medications are used appropriately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hospital admissions and falls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Encourages greater independence through activity </a:t>
            </a:r>
            <a:br>
              <a:rPr lang="en-GB" dirty="0">
                <a:latin typeface="+mj-lt"/>
                <a:cs typeface="Arial" panose="020B0604020202020204" pitchFamily="34" charset="0"/>
              </a:rPr>
            </a:br>
            <a:r>
              <a:rPr lang="en-GB" dirty="0">
                <a:latin typeface="+mj-lt"/>
                <a:cs typeface="Arial" panose="020B0604020202020204" pitchFamily="34" charset="0"/>
              </a:rPr>
              <a:t>and exercising new skills in a supportive environment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self-confidence of staff in managing pain.</a:t>
            </a:r>
          </a:p>
          <a:p>
            <a:pPr marL="285750" indent="-285750" algn="l" rtl="0" fontAlgn="base">
              <a:spcAft>
                <a:spcPts val="600"/>
              </a:spcAft>
              <a:buFont typeface="Wingdings" panose="05000000000000000000" pitchFamily="2" charset="2"/>
              <a:buChar char="ü"/>
            </a:pPr>
            <a:endParaRPr lang="en-GB" dirty="0">
              <a:latin typeface="+mj-lt"/>
              <a:cs typeface="Arial" panose="020B0604020202020204" pitchFamily="34" charset="0"/>
            </a:endParaRPr>
          </a:p>
        </p:txBody>
      </p:sp>
      <p:sp>
        <p:nvSpPr>
          <p:cNvPr id="7" name="TextBox 6">
            <a:extLst>
              <a:ext uri="{FF2B5EF4-FFF2-40B4-BE49-F238E27FC236}">
                <a16:creationId xmlns:a16="http://schemas.microsoft.com/office/drawing/2014/main" id="{729F54A0-6AD2-41CC-169C-31800FD9E1D6}"/>
              </a:ext>
            </a:extLst>
          </p:cNvPr>
          <p:cNvSpPr txBox="1"/>
          <p:nvPr/>
        </p:nvSpPr>
        <p:spPr>
          <a:xfrm>
            <a:off x="9595635" y="2058331"/>
            <a:ext cx="2414431" cy="2207240"/>
          </a:xfrm>
          <a:prstGeom prst="ellipse">
            <a:avLst/>
          </a:prstGeom>
          <a:solidFill>
            <a:schemeClr val="accent6"/>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BLMK pilot underway to enable around </a:t>
            </a:r>
            <a:r>
              <a:rPr lang="en-GB" sz="1600" b="1" dirty="0">
                <a:ea typeface="Calibri"/>
                <a:cs typeface="Calibri"/>
              </a:rPr>
              <a:t>1,000 </a:t>
            </a:r>
            <a:r>
              <a:rPr lang="en-GB" sz="1600" dirty="0">
                <a:ea typeface="Calibri"/>
                <a:cs typeface="Calibri"/>
              </a:rPr>
              <a:t>residents to benefit from PainChek </a:t>
            </a:r>
          </a:p>
        </p:txBody>
      </p:sp>
      <p:sp>
        <p:nvSpPr>
          <p:cNvPr id="9" name="TextBox 8">
            <a:extLst>
              <a:ext uri="{FF2B5EF4-FFF2-40B4-BE49-F238E27FC236}">
                <a16:creationId xmlns:a16="http://schemas.microsoft.com/office/drawing/2014/main" id="{EAEFBF07-541F-9E02-09A2-27B4AF6D7D3A}"/>
              </a:ext>
            </a:extLst>
          </p:cNvPr>
          <p:cNvSpPr txBox="1"/>
          <p:nvPr/>
        </p:nvSpPr>
        <p:spPr>
          <a:xfrm>
            <a:off x="6877835" y="4382031"/>
            <a:ext cx="5059488" cy="2009061"/>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t>
            </a:r>
            <a:r>
              <a:rPr lang="en-GB" sz="1600" dirty="0" err="1">
                <a:ea typeface="Calibri"/>
                <a:cs typeface="Calibri"/>
              </a:rPr>
              <a:t>PainChek</a:t>
            </a:r>
            <a:r>
              <a:rPr lang="en-GB" sz="1600" dirty="0">
                <a:ea typeface="Calibri"/>
                <a:cs typeface="Calibri"/>
              </a:rPr>
              <a:t> supports the gathering of information to better support our residents. </a:t>
            </a:r>
            <a:br>
              <a:rPr lang="en-GB" sz="1600" dirty="0">
                <a:ea typeface="Calibri"/>
                <a:cs typeface="Calibri"/>
              </a:rPr>
            </a:br>
            <a:r>
              <a:rPr lang="en-GB" sz="1600" dirty="0">
                <a:ea typeface="Calibri"/>
                <a:cs typeface="Calibri"/>
              </a:rPr>
              <a:t>The information is easy to access and track… It’s a good tool to work alongside the GP </a:t>
            </a:r>
            <a:br>
              <a:rPr lang="en-GB" sz="1600" dirty="0">
                <a:ea typeface="Calibri"/>
                <a:cs typeface="Calibri"/>
              </a:rPr>
            </a:br>
            <a:r>
              <a:rPr lang="en-GB" sz="1600" dirty="0">
                <a:ea typeface="Calibri"/>
                <a:cs typeface="Calibri"/>
              </a:rPr>
              <a:t>for pain management.” </a:t>
            </a:r>
            <a:br>
              <a:rPr lang="en-GB" sz="1600" dirty="0">
                <a:ea typeface="Calibri"/>
                <a:cs typeface="Calibri"/>
              </a:rPr>
            </a:br>
            <a:r>
              <a:rPr lang="en-GB" sz="1600" b="1" dirty="0">
                <a:ea typeface="Calibri"/>
                <a:cs typeface="Calibri"/>
              </a:rPr>
              <a:t>Louise Norris, Deputy Home Manager, </a:t>
            </a:r>
            <a:br>
              <a:rPr lang="en-GB" sz="1600" b="1" dirty="0">
                <a:ea typeface="Calibri"/>
                <a:cs typeface="Calibri"/>
              </a:rPr>
            </a:br>
            <a:r>
              <a:rPr lang="en-GB" sz="1600" b="1" dirty="0">
                <a:ea typeface="Calibri"/>
                <a:cs typeface="Calibri"/>
              </a:rPr>
              <a:t>Oak Manor Care Home</a:t>
            </a:r>
            <a:endParaRPr lang="en-US" sz="1600" b="1" dirty="0"/>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2</a:t>
            </a:fld>
            <a:endParaRPr lang="en-GB" dirty="0"/>
          </a:p>
        </p:txBody>
      </p:sp>
    </p:spTree>
    <p:extLst>
      <p:ext uri="{BB962C8B-B14F-4D97-AF65-F5344CB8AC3E}">
        <p14:creationId xmlns:p14="http://schemas.microsoft.com/office/powerpoint/2010/main" val="995756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A6225-4428-5BCA-0BD7-E97D81BCADE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754E8A6-B35A-3901-EF41-850E3B61FA1F}"/>
              </a:ext>
            </a:extLst>
          </p:cNvPr>
          <p:cNvSpPr>
            <a:spLocks noGrp="1"/>
          </p:cNvSpPr>
          <p:nvPr>
            <p:ph type="title"/>
          </p:nvPr>
        </p:nvSpPr>
        <p:spPr/>
        <p:txBody>
          <a:bodyPr/>
          <a:lstStyle/>
          <a:p>
            <a:r>
              <a:rPr lang="en-GB" dirty="0">
                <a:solidFill>
                  <a:schemeClr val="accent6"/>
                </a:solidFill>
              </a:rPr>
              <a:t>Getting started</a:t>
            </a:r>
          </a:p>
        </p:txBody>
      </p:sp>
      <p:sp>
        <p:nvSpPr>
          <p:cNvPr id="5" name="Content Placeholder 4">
            <a:extLst>
              <a:ext uri="{FF2B5EF4-FFF2-40B4-BE49-F238E27FC236}">
                <a16:creationId xmlns:a16="http://schemas.microsoft.com/office/drawing/2014/main" id="{5494AD6A-94D9-9228-3DC0-FD70464AB82C}"/>
              </a:ext>
            </a:extLst>
          </p:cNvPr>
          <p:cNvSpPr txBox="1">
            <a:spLocks/>
          </p:cNvSpPr>
          <p:nvPr/>
        </p:nvSpPr>
        <p:spPr>
          <a:xfrm>
            <a:off x="523446" y="1840161"/>
            <a:ext cx="10832126" cy="940904"/>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device do I use the </a:t>
            </a:r>
            <a:r>
              <a:rPr lang="en-GB" sz="1800" b="1" dirty="0" err="1"/>
              <a:t>PainChek</a:t>
            </a:r>
            <a:r>
              <a:rPr lang="en-GB" sz="1800" b="1" dirty="0"/>
              <a:t> app on?</a:t>
            </a:r>
          </a:p>
          <a:p>
            <a:pPr>
              <a:buClr>
                <a:schemeClr val="accent6"/>
              </a:buClr>
            </a:pPr>
            <a:r>
              <a:rPr lang="en-GB" sz="1800" dirty="0"/>
              <a:t>The </a:t>
            </a:r>
            <a:r>
              <a:rPr lang="en-GB" sz="1800" dirty="0" err="1"/>
              <a:t>PainChek</a:t>
            </a:r>
            <a:r>
              <a:rPr lang="en-GB" sz="1800" dirty="0"/>
              <a:t> app can only be used on hand-held devices purchased through your workplace. It cannot be used on personal devices.</a:t>
            </a:r>
            <a:endParaRPr lang="en-GB" sz="1800" dirty="0">
              <a:solidFill>
                <a:schemeClr val="accent6"/>
              </a:solidFill>
            </a:endParaRPr>
          </a:p>
        </p:txBody>
      </p:sp>
      <p:sp>
        <p:nvSpPr>
          <p:cNvPr id="6" name="Content Placeholder 4">
            <a:extLst>
              <a:ext uri="{FF2B5EF4-FFF2-40B4-BE49-F238E27FC236}">
                <a16:creationId xmlns:a16="http://schemas.microsoft.com/office/drawing/2014/main" id="{CFA9D594-B8E1-226C-ECE6-122203806926}"/>
              </a:ext>
            </a:extLst>
          </p:cNvPr>
          <p:cNvSpPr txBox="1">
            <a:spLocks/>
          </p:cNvSpPr>
          <p:nvPr/>
        </p:nvSpPr>
        <p:spPr>
          <a:xfrm>
            <a:off x="509834" y="3274194"/>
            <a:ext cx="10832126" cy="1006620"/>
          </a:xfrm>
          <a:prstGeom prst="rect">
            <a:avLst/>
          </a:prstGeom>
        </p:spPr>
        <p:txBody>
          <a:bodyPr vert="horz" lIns="0" tIns="0" rIns="0" bIns="0" rtlCol="0">
            <a:no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much will it cost?</a:t>
            </a:r>
          </a:p>
          <a:p>
            <a:pPr>
              <a:buClr>
                <a:schemeClr val="accent6"/>
              </a:buClr>
            </a:pPr>
            <a:r>
              <a:rPr lang="en-GB" sz="1800" dirty="0"/>
              <a:t>Costs are covered for the duration of the project.</a:t>
            </a:r>
          </a:p>
          <a:p>
            <a:pPr>
              <a:buClr>
                <a:schemeClr val="accent6"/>
              </a:buClr>
            </a:pPr>
            <a:r>
              <a:rPr lang="en-GB" sz="1800" dirty="0"/>
              <a:t>Please contact </a:t>
            </a:r>
            <a:r>
              <a:rPr lang="en-GB" sz="1800" dirty="0">
                <a:solidFill>
                  <a:schemeClr val="accent6"/>
                </a:solidFill>
                <a:hlinkClick r:id="rId2">
                  <a:extLst>
                    <a:ext uri="{A12FA001-AC4F-418D-AE19-62706E023703}">
                      <ahyp:hlinkClr xmlns:ahyp="http://schemas.microsoft.com/office/drawing/2018/hyperlinkcolor" val="tx"/>
                    </a:ext>
                  </a:extLst>
                </a:hlinkClick>
              </a:rPr>
              <a:t>blmkicb.digital.socialcare@nhs.net</a:t>
            </a:r>
            <a:r>
              <a:rPr lang="en-GB" sz="1800" dirty="0">
                <a:solidFill>
                  <a:schemeClr val="accent6"/>
                </a:solidFill>
              </a:rPr>
              <a:t> </a:t>
            </a:r>
            <a:r>
              <a:rPr lang="en-GB" sz="1800" dirty="0"/>
              <a:t>for information about ongoing costs.</a:t>
            </a:r>
            <a:endParaRPr lang="en-GB" sz="1800" dirty="0">
              <a:solidFill>
                <a:schemeClr val="accent6"/>
              </a:solidFill>
            </a:endParaRPr>
          </a:p>
        </p:txBody>
      </p:sp>
      <p:sp>
        <p:nvSpPr>
          <p:cNvPr id="7" name="Content Placeholder 4">
            <a:extLst>
              <a:ext uri="{FF2B5EF4-FFF2-40B4-BE49-F238E27FC236}">
                <a16:creationId xmlns:a16="http://schemas.microsoft.com/office/drawing/2014/main" id="{D781229B-F72D-014E-1B13-6A30B1BDE654}"/>
              </a:ext>
            </a:extLst>
          </p:cNvPr>
          <p:cNvSpPr txBox="1">
            <a:spLocks/>
          </p:cNvSpPr>
          <p:nvPr/>
        </p:nvSpPr>
        <p:spPr>
          <a:xfrm>
            <a:off x="509835" y="4773943"/>
            <a:ext cx="10832126" cy="1234800"/>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800" b="1" dirty="0"/>
              <a:t>What initial support is given?</a:t>
            </a:r>
          </a:p>
          <a:p>
            <a:pPr>
              <a:buClr>
                <a:schemeClr val="accent6"/>
              </a:buClr>
            </a:pPr>
            <a:r>
              <a:rPr lang="en-GB" sz="1800" dirty="0"/>
              <a:t>Face-to-face training is given during the first installation. </a:t>
            </a:r>
          </a:p>
          <a:p>
            <a:pPr>
              <a:buClr>
                <a:schemeClr val="accent6"/>
              </a:buClr>
            </a:pPr>
            <a:r>
              <a:rPr lang="en-GB" sz="1800" dirty="0"/>
              <a:t>Online training can also be offered after the initial face-to-face training – see the next page. </a:t>
            </a:r>
            <a:endParaRPr lang="en-GB" sz="1800" dirty="0">
              <a:solidFill>
                <a:schemeClr val="accent6"/>
              </a:solidFill>
            </a:endParaRPr>
          </a:p>
        </p:txBody>
      </p:sp>
      <p:sp>
        <p:nvSpPr>
          <p:cNvPr id="20" name="Slide Number Placeholder 4">
            <a:extLst>
              <a:ext uri="{FF2B5EF4-FFF2-40B4-BE49-F238E27FC236}">
                <a16:creationId xmlns:a16="http://schemas.microsoft.com/office/drawing/2014/main" id="{6286C135-5BB1-F671-0921-B677F0542733}"/>
              </a:ext>
            </a:extLst>
          </p:cNvPr>
          <p:cNvSpPr>
            <a:spLocks noGrp="1"/>
          </p:cNvSpPr>
          <p:nvPr>
            <p:ph type="sldNum" sz="quarter" idx="12"/>
          </p:nvPr>
        </p:nvSpPr>
        <p:spPr/>
        <p:txBody>
          <a:bodyPr/>
          <a:lstStyle/>
          <a:p>
            <a:fld id="{30A60DCE-9105-48A5-8A92-25C9283756D1}" type="slidenum">
              <a:rPr lang="en-GB" smtClean="0"/>
              <a:pPr/>
              <a:t>3</a:t>
            </a:fld>
            <a:endParaRPr lang="en-GB" dirty="0"/>
          </a:p>
        </p:txBody>
      </p:sp>
    </p:spTree>
    <p:extLst>
      <p:ext uri="{BB962C8B-B14F-4D97-AF65-F5344CB8AC3E}">
        <p14:creationId xmlns:p14="http://schemas.microsoft.com/office/powerpoint/2010/main" val="273541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C4862F-0631-BF80-155C-B6F46BBF350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D50B875-C261-4EA8-E0ED-74B4F832F253}"/>
              </a:ext>
            </a:extLst>
          </p:cNvPr>
          <p:cNvSpPr>
            <a:spLocks noGrp="1"/>
          </p:cNvSpPr>
          <p:nvPr>
            <p:ph type="title"/>
          </p:nvPr>
        </p:nvSpPr>
        <p:spPr/>
        <p:txBody>
          <a:bodyPr/>
          <a:lstStyle/>
          <a:p>
            <a:r>
              <a:rPr lang="en-GB" dirty="0">
                <a:solidFill>
                  <a:schemeClr val="accent6"/>
                </a:solidFill>
              </a:rPr>
              <a:t>Training and support</a:t>
            </a:r>
          </a:p>
        </p:txBody>
      </p:sp>
      <p:sp>
        <p:nvSpPr>
          <p:cNvPr id="7" name="Content Placeholder 4">
            <a:extLst>
              <a:ext uri="{FF2B5EF4-FFF2-40B4-BE49-F238E27FC236}">
                <a16:creationId xmlns:a16="http://schemas.microsoft.com/office/drawing/2014/main" id="{E164BA72-12F2-3069-FA00-DF158AA8160C}"/>
              </a:ext>
            </a:extLst>
          </p:cNvPr>
          <p:cNvSpPr txBox="1">
            <a:spLocks/>
          </p:cNvSpPr>
          <p:nvPr/>
        </p:nvSpPr>
        <p:spPr>
          <a:xfrm>
            <a:off x="509834" y="1840161"/>
            <a:ext cx="11158721" cy="1302802"/>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do I update my </a:t>
            </a:r>
            <a:r>
              <a:rPr lang="en-GB" sz="1800" b="1" dirty="0" err="1"/>
              <a:t>PainChek</a:t>
            </a:r>
            <a:r>
              <a:rPr lang="en-GB" sz="1800" b="1" dirty="0"/>
              <a:t> profile?</a:t>
            </a:r>
          </a:p>
          <a:p>
            <a:pPr>
              <a:buClr>
                <a:schemeClr val="accent6"/>
              </a:buClr>
            </a:pPr>
            <a:r>
              <a:rPr lang="en-GB" sz="1800" dirty="0"/>
              <a:t>You can view and update information including your name, phone number, job title and profile picture in the </a:t>
            </a:r>
            <a:r>
              <a:rPr lang="en-GB" sz="1800" b="1" dirty="0"/>
              <a:t>profile settings </a:t>
            </a:r>
            <a:r>
              <a:rPr lang="en-GB" sz="1800" dirty="0"/>
              <a:t>screen. For step-by-step guidance on this, please visit </a:t>
            </a:r>
            <a:r>
              <a:rPr lang="en-GB" sz="1800" dirty="0">
                <a:solidFill>
                  <a:schemeClr val="accent6"/>
                </a:solidFill>
                <a:hlinkClick r:id="rId2">
                  <a:extLst>
                    <a:ext uri="{A12FA001-AC4F-418D-AE19-62706E023703}">
                      <ahyp:hlinkClr xmlns:ahyp="http://schemas.microsoft.com/office/drawing/2018/hyperlinkcolor" val="tx"/>
                    </a:ext>
                  </a:extLst>
                </a:hlinkClick>
              </a:rPr>
              <a:t>https://support.painchek.com/hc/en-us/articles/8001632525711-Updating-your-PainChek-Profile</a:t>
            </a:r>
            <a:r>
              <a:rPr lang="en-GB" sz="1800" dirty="0">
                <a:solidFill>
                  <a:schemeClr val="accent6"/>
                </a:solidFill>
              </a:rPr>
              <a:t> </a:t>
            </a:r>
          </a:p>
        </p:txBody>
      </p:sp>
      <p:sp>
        <p:nvSpPr>
          <p:cNvPr id="2" name="Content Placeholder 4">
            <a:extLst>
              <a:ext uri="{FF2B5EF4-FFF2-40B4-BE49-F238E27FC236}">
                <a16:creationId xmlns:a16="http://schemas.microsoft.com/office/drawing/2014/main" id="{01EE18BF-1A79-599F-E974-631DDEB59BC5}"/>
              </a:ext>
            </a:extLst>
          </p:cNvPr>
          <p:cNvSpPr txBox="1">
            <a:spLocks/>
          </p:cNvSpPr>
          <p:nvPr/>
        </p:nvSpPr>
        <p:spPr>
          <a:xfrm>
            <a:off x="496224" y="3468271"/>
            <a:ext cx="11172331" cy="940904"/>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happens if the app stops working?</a:t>
            </a:r>
          </a:p>
          <a:p>
            <a:pPr>
              <a:buClr>
                <a:schemeClr val="accent6"/>
              </a:buClr>
            </a:pPr>
            <a:r>
              <a:rPr lang="en-GB" sz="1800" dirty="0"/>
              <a:t>For support and troubleshooting, please contact </a:t>
            </a:r>
            <a:r>
              <a:rPr lang="en-GB" sz="1800" dirty="0" err="1"/>
              <a:t>PainChek</a:t>
            </a:r>
            <a:r>
              <a:rPr lang="en-GB" sz="1800" dirty="0"/>
              <a:t> through their online enquiry form </a:t>
            </a:r>
            <a:r>
              <a:rPr lang="en-GB" sz="1800" dirty="0">
                <a:solidFill>
                  <a:schemeClr val="accent6"/>
                </a:solidFill>
                <a:hlinkClick r:id="rId3">
                  <a:extLst>
                    <a:ext uri="{A12FA001-AC4F-418D-AE19-62706E023703}">
                      <ahyp:hlinkClr xmlns:ahyp="http://schemas.microsoft.com/office/drawing/2018/hyperlinkcolor" val="tx"/>
                    </a:ext>
                  </a:extLst>
                </a:hlinkClick>
              </a:rPr>
              <a:t>https://www.painchek.com/uk/contact-us</a:t>
            </a:r>
            <a:endParaRPr lang="en-GB" sz="1800" dirty="0"/>
          </a:p>
        </p:txBody>
      </p:sp>
      <p:sp>
        <p:nvSpPr>
          <p:cNvPr id="5" name="Content Placeholder 4">
            <a:extLst>
              <a:ext uri="{FF2B5EF4-FFF2-40B4-BE49-F238E27FC236}">
                <a16:creationId xmlns:a16="http://schemas.microsoft.com/office/drawing/2014/main" id="{54010C74-2FA6-0440-E02C-349DD440519F}"/>
              </a:ext>
            </a:extLst>
          </p:cNvPr>
          <p:cNvSpPr txBox="1">
            <a:spLocks/>
          </p:cNvSpPr>
          <p:nvPr/>
        </p:nvSpPr>
        <p:spPr>
          <a:xfrm>
            <a:off x="537056" y="4837938"/>
            <a:ext cx="11172331" cy="940904"/>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Can I access online learning?</a:t>
            </a:r>
          </a:p>
          <a:p>
            <a:pPr>
              <a:buClr>
                <a:schemeClr val="accent6"/>
              </a:buClr>
            </a:pPr>
            <a:r>
              <a:rPr lang="en-GB" sz="1800" dirty="0"/>
              <a:t>Please visit the </a:t>
            </a:r>
            <a:r>
              <a:rPr lang="en-GB" sz="1800" dirty="0" err="1"/>
              <a:t>PainChek</a:t>
            </a:r>
            <a:r>
              <a:rPr lang="en-GB" sz="1800" dirty="0"/>
              <a:t> Academy at </a:t>
            </a:r>
            <a:r>
              <a:rPr lang="en-GB" sz="1800" dirty="0">
                <a:solidFill>
                  <a:schemeClr val="accent6"/>
                </a:solidFill>
                <a:hlinkClick r:id="rId4">
                  <a:extLst>
                    <a:ext uri="{A12FA001-AC4F-418D-AE19-62706E023703}">
                      <ahyp:hlinkClr xmlns:ahyp="http://schemas.microsoft.com/office/drawing/2018/hyperlinkcolor" val="tx"/>
                    </a:ext>
                  </a:extLst>
                </a:hlinkClick>
              </a:rPr>
              <a:t>https://painchek.learnworlds.com</a:t>
            </a:r>
            <a:r>
              <a:rPr lang="en-GB" sz="1800" dirty="0">
                <a:solidFill>
                  <a:schemeClr val="accent6"/>
                </a:solidFill>
              </a:rPr>
              <a:t> </a:t>
            </a:r>
          </a:p>
        </p:txBody>
      </p:sp>
      <p:sp>
        <p:nvSpPr>
          <p:cNvPr id="6" name="Content Placeholder 4">
            <a:extLst>
              <a:ext uri="{FF2B5EF4-FFF2-40B4-BE49-F238E27FC236}">
                <a16:creationId xmlns:a16="http://schemas.microsoft.com/office/drawing/2014/main" id="{3FB81B15-8BC3-ADA9-C5AD-5D483B2A3A63}"/>
              </a:ext>
            </a:extLst>
          </p:cNvPr>
          <p:cNvSpPr txBox="1">
            <a:spLocks/>
          </p:cNvSpPr>
          <p:nvPr/>
        </p:nvSpPr>
        <p:spPr>
          <a:xfrm>
            <a:off x="523445" y="5853040"/>
            <a:ext cx="11172331" cy="1006620"/>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do I get training for a new member of staff?</a:t>
            </a:r>
          </a:p>
          <a:p>
            <a:pPr>
              <a:buClr>
                <a:schemeClr val="accent6"/>
              </a:buClr>
            </a:pPr>
            <a:r>
              <a:rPr lang="en-GB" sz="1800" dirty="0"/>
              <a:t>Contact the team at </a:t>
            </a:r>
            <a:r>
              <a:rPr lang="en-GB" sz="1800" dirty="0">
                <a:solidFill>
                  <a:schemeClr val="accent6"/>
                </a:solidFill>
                <a:hlinkClick r:id="rId5">
                  <a:extLst>
                    <a:ext uri="{A12FA001-AC4F-418D-AE19-62706E023703}">
                      <ahyp:hlinkClr xmlns:ahyp="http://schemas.microsoft.com/office/drawing/2018/hyperlinkcolor" val="tx"/>
                    </a:ext>
                  </a:extLst>
                </a:hlinkClick>
              </a:rPr>
              <a:t>blmkicb.digital.socialcare@nhs.net</a:t>
            </a:r>
            <a:r>
              <a:rPr lang="en-GB" sz="1800" dirty="0">
                <a:solidFill>
                  <a:schemeClr val="accent6"/>
                </a:solidFill>
              </a:rPr>
              <a:t> </a:t>
            </a:r>
            <a:r>
              <a:rPr lang="en-GB" sz="1800" dirty="0">
                <a:solidFill>
                  <a:schemeClr val="tx1"/>
                </a:solidFill>
              </a:rPr>
              <a:t>to arrange this.</a:t>
            </a:r>
            <a:endParaRPr lang="en-GB" sz="1800" dirty="0"/>
          </a:p>
        </p:txBody>
      </p:sp>
      <p:sp>
        <p:nvSpPr>
          <p:cNvPr id="20" name="Slide Number Placeholder 4">
            <a:extLst>
              <a:ext uri="{FF2B5EF4-FFF2-40B4-BE49-F238E27FC236}">
                <a16:creationId xmlns:a16="http://schemas.microsoft.com/office/drawing/2014/main" id="{3BDCC5F8-A78D-70A5-15E8-AB85DB528B83}"/>
              </a:ext>
            </a:extLst>
          </p:cNvPr>
          <p:cNvSpPr>
            <a:spLocks noGrp="1"/>
          </p:cNvSpPr>
          <p:nvPr>
            <p:ph type="sldNum" sz="quarter" idx="12"/>
          </p:nvPr>
        </p:nvSpPr>
        <p:spPr/>
        <p:txBody>
          <a:bodyPr/>
          <a:lstStyle/>
          <a:p>
            <a:fld id="{30A60DCE-9105-48A5-8A92-25C9283756D1}" type="slidenum">
              <a:rPr lang="en-GB" smtClean="0"/>
              <a:pPr/>
              <a:t>4</a:t>
            </a:fld>
            <a:endParaRPr lang="en-GB" dirty="0"/>
          </a:p>
        </p:txBody>
      </p:sp>
    </p:spTree>
    <p:extLst>
      <p:ext uri="{BB962C8B-B14F-4D97-AF65-F5344CB8AC3E}">
        <p14:creationId xmlns:p14="http://schemas.microsoft.com/office/powerpoint/2010/main" val="1494972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6"/>
                </a:solidFill>
              </a:rPr>
              <a:t>Further questions</a:t>
            </a:r>
          </a:p>
        </p:txBody>
      </p:sp>
      <p:sp>
        <p:nvSpPr>
          <p:cNvPr id="10" name="Content Placeholder 4">
            <a:extLst>
              <a:ext uri="{FF2B5EF4-FFF2-40B4-BE49-F238E27FC236}">
                <a16:creationId xmlns:a16="http://schemas.microsoft.com/office/drawing/2014/main" id="{2AC6F3CB-4D50-5D71-A640-B064612007A1}"/>
              </a:ext>
            </a:extLst>
          </p:cNvPr>
          <p:cNvSpPr txBox="1">
            <a:spLocks/>
          </p:cNvSpPr>
          <p:nvPr/>
        </p:nvSpPr>
        <p:spPr>
          <a:xfrm>
            <a:off x="523445" y="1844825"/>
            <a:ext cx="11172331" cy="1309003"/>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does my Digital Social Care Record (DSCR) integrate with </a:t>
            </a:r>
            <a:r>
              <a:rPr lang="en-GB" sz="1800" b="1" dirty="0" err="1"/>
              <a:t>PainChek</a:t>
            </a:r>
            <a:r>
              <a:rPr lang="en-GB" sz="1800" b="1" dirty="0"/>
              <a:t>?</a:t>
            </a:r>
          </a:p>
          <a:p>
            <a:pPr>
              <a:buClr>
                <a:schemeClr val="accent6"/>
              </a:buClr>
            </a:pPr>
            <a:r>
              <a:rPr lang="en-GB" sz="1800" dirty="0"/>
              <a:t>For an overview of the </a:t>
            </a:r>
            <a:r>
              <a:rPr lang="en-GB" sz="1800" dirty="0" err="1"/>
              <a:t>PainChek</a:t>
            </a:r>
            <a:r>
              <a:rPr lang="en-GB" sz="1800" dirty="0"/>
              <a:t>/</a:t>
            </a:r>
            <a:r>
              <a:rPr lang="en-GB" sz="1800" dirty="0" err="1"/>
              <a:t>AutumnCare</a:t>
            </a:r>
            <a:r>
              <a:rPr lang="en-GB" sz="1800" dirty="0"/>
              <a:t> Integration, visit </a:t>
            </a:r>
            <a:r>
              <a:rPr lang="en-GB" sz="1800" dirty="0">
                <a:solidFill>
                  <a:schemeClr val="accent6"/>
                </a:solidFill>
                <a:hlinkClick r:id="rId2">
                  <a:extLst>
                    <a:ext uri="{A12FA001-AC4F-418D-AE19-62706E023703}">
                      <ahyp:hlinkClr xmlns:ahyp="http://schemas.microsoft.com/office/drawing/2018/hyperlinkcolor" val="tx"/>
                    </a:ext>
                  </a:extLst>
                </a:hlinkClick>
              </a:rPr>
              <a:t>https://support.painchek.com/hc/en-us/articles/6249360678927-PainChek-AutumnCare-Integration-Overview</a:t>
            </a:r>
            <a:r>
              <a:rPr lang="en-GB" sz="1800" dirty="0">
                <a:solidFill>
                  <a:schemeClr val="accent6"/>
                </a:solidFill>
              </a:rPr>
              <a:t> </a:t>
            </a:r>
          </a:p>
        </p:txBody>
      </p:sp>
      <p:sp>
        <p:nvSpPr>
          <p:cNvPr id="18" name="Content Placeholder 4">
            <a:extLst>
              <a:ext uri="{FF2B5EF4-FFF2-40B4-BE49-F238E27FC236}">
                <a16:creationId xmlns:a16="http://schemas.microsoft.com/office/drawing/2014/main" id="{E3FC9485-FBA2-4FF0-58DE-E7A8901915A5}"/>
              </a:ext>
            </a:extLst>
          </p:cNvPr>
          <p:cNvSpPr txBox="1">
            <a:spLocks/>
          </p:cNvSpPr>
          <p:nvPr/>
        </p:nvSpPr>
        <p:spPr>
          <a:xfrm>
            <a:off x="509834" y="3702187"/>
            <a:ext cx="11172331" cy="940904"/>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How do I renew my licence?</a:t>
            </a:r>
          </a:p>
          <a:p>
            <a:pPr>
              <a:buClr>
                <a:schemeClr val="accent6"/>
              </a:buClr>
            </a:pPr>
            <a:r>
              <a:rPr lang="en-GB" sz="1800" dirty="0"/>
              <a:t>Please contact the team at </a:t>
            </a:r>
            <a:r>
              <a:rPr lang="en-GB" sz="1800" dirty="0">
                <a:solidFill>
                  <a:schemeClr val="accent6"/>
                </a:solidFill>
                <a:hlinkClick r:id="rId3">
                  <a:extLst>
                    <a:ext uri="{A12FA001-AC4F-418D-AE19-62706E023703}">
                      <ahyp:hlinkClr xmlns:ahyp="http://schemas.microsoft.com/office/drawing/2018/hyperlinkcolor" val="tx"/>
                    </a:ext>
                  </a:extLst>
                </a:hlinkClick>
              </a:rPr>
              <a:t>blmkicb.digital.socialcare@nhs.net</a:t>
            </a:r>
            <a:endParaRPr lang="en-GB" sz="1800" dirty="0">
              <a:solidFill>
                <a:schemeClr val="tx1"/>
              </a:solidFill>
            </a:endParaRPr>
          </a:p>
        </p:txBody>
      </p:sp>
      <p:sp>
        <p:nvSpPr>
          <p:cNvPr id="14" name="Content Placeholder 4">
            <a:extLst>
              <a:ext uri="{FF2B5EF4-FFF2-40B4-BE49-F238E27FC236}">
                <a16:creationId xmlns:a16="http://schemas.microsoft.com/office/drawing/2014/main" id="{877E65E3-ECB2-217D-FFF5-971E7BCD5E46}"/>
              </a:ext>
            </a:extLst>
          </p:cNvPr>
          <p:cNvSpPr txBox="1">
            <a:spLocks/>
          </p:cNvSpPr>
          <p:nvPr/>
        </p:nvSpPr>
        <p:spPr>
          <a:xfrm>
            <a:off x="523445" y="5191450"/>
            <a:ext cx="11172331" cy="940904"/>
          </a:xfrm>
          <a:prstGeom prst="rect">
            <a:avLst/>
          </a:prstGeom>
        </p:spPr>
        <p:txBody>
          <a:bodyPr vert="horz" lIns="0" tIns="0" rIns="0" bIns="0" rtlCol="0">
            <a:normAutofit/>
          </a:bodyPr>
          <a:lst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What if I no longer want </a:t>
            </a:r>
            <a:r>
              <a:rPr lang="en-GB" sz="1800" b="1" dirty="0" err="1"/>
              <a:t>PainChek</a:t>
            </a:r>
            <a:r>
              <a:rPr lang="en-GB" sz="1800" b="1" dirty="0"/>
              <a:t>?</a:t>
            </a:r>
          </a:p>
          <a:p>
            <a:pPr>
              <a:buClr>
                <a:schemeClr val="accent6"/>
              </a:buClr>
            </a:pPr>
            <a:r>
              <a:rPr lang="en-GB" sz="1800" dirty="0"/>
              <a:t>Please contact the team at </a:t>
            </a:r>
            <a:r>
              <a:rPr lang="en-GB" sz="1800" dirty="0">
                <a:solidFill>
                  <a:schemeClr val="accent6"/>
                </a:solidFill>
                <a:hlinkClick r:id="rId3">
                  <a:extLst>
                    <a:ext uri="{A12FA001-AC4F-418D-AE19-62706E023703}">
                      <ahyp:hlinkClr xmlns:ahyp="http://schemas.microsoft.com/office/drawing/2018/hyperlinkcolor" val="tx"/>
                    </a:ext>
                  </a:extLst>
                </a:hlinkClick>
              </a:rPr>
              <a:t>blmkicb.digital.socialcare@nhs.net</a:t>
            </a:r>
            <a:r>
              <a:rPr lang="en-GB" sz="1800" dirty="0">
                <a:solidFill>
                  <a:schemeClr val="accent6"/>
                </a:solidFill>
              </a:rPr>
              <a:t> </a:t>
            </a:r>
            <a:r>
              <a:rPr lang="en-GB" sz="1800" dirty="0">
                <a:solidFill>
                  <a:schemeClr val="tx1"/>
                </a:solidFill>
              </a:rPr>
              <a:t>who will reply to discuss.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Tree>
    <p:extLst>
      <p:ext uri="{BB962C8B-B14F-4D97-AF65-F5344CB8AC3E}">
        <p14:creationId xmlns:p14="http://schemas.microsoft.com/office/powerpoint/2010/main" val="375451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F8F0E0-23DA-977E-4CF3-4FCD64D0BCAF}"/>
              </a:ext>
            </a:extLst>
          </p:cNvPr>
          <p:cNvSpPr>
            <a:spLocks noGrp="1"/>
          </p:cNvSpPr>
          <p:nvPr>
            <p:ph type="title"/>
          </p:nvPr>
        </p:nvSpPr>
        <p:spPr/>
        <p:txBody>
          <a:bodyPr/>
          <a:lstStyle/>
          <a:p>
            <a:r>
              <a:rPr lang="en-GB" dirty="0">
                <a:solidFill>
                  <a:schemeClr val="accent6"/>
                </a:solidFill>
              </a:rPr>
              <a:t>Find out more</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6</a:t>
            </a:fld>
            <a:endParaRPr lang="en-GB" dirty="0"/>
          </a:p>
        </p:txBody>
      </p:sp>
      <p:sp>
        <p:nvSpPr>
          <p:cNvPr id="9" name="Content Placeholder 4">
            <a:extLst>
              <a:ext uri="{FF2B5EF4-FFF2-40B4-BE49-F238E27FC236}">
                <a16:creationId xmlns:a16="http://schemas.microsoft.com/office/drawing/2014/main" id="{370DCD0F-960E-F429-11FF-5F4E3A7CD85F}"/>
              </a:ext>
            </a:extLst>
          </p:cNvPr>
          <p:cNvSpPr>
            <a:spLocks noGrp="1"/>
          </p:cNvSpPr>
          <p:nvPr>
            <p:ph idx="1"/>
          </p:nvPr>
        </p:nvSpPr>
        <p:spPr>
          <a:xfrm>
            <a:off x="523445" y="1844826"/>
            <a:ext cx="11172331" cy="1526049"/>
          </a:xfrm>
        </p:spPr>
        <p:txBody>
          <a:bodyPr>
            <a:normAutofit/>
          </a:bodyPr>
          <a:lstStyle/>
          <a:p>
            <a:pPr>
              <a:buClr>
                <a:schemeClr val="accent6"/>
              </a:buClr>
            </a:pPr>
            <a:r>
              <a:rPr lang="en-GB" sz="1800" dirty="0"/>
              <a:t>Visit </a:t>
            </a:r>
            <a:r>
              <a:rPr lang="en-GB" sz="1800" dirty="0" err="1"/>
              <a:t>PainChek’s</a:t>
            </a:r>
            <a:r>
              <a:rPr lang="en-GB" sz="1800" dirty="0"/>
              <a:t> website: </a:t>
            </a:r>
            <a:r>
              <a:rPr lang="en-GB" sz="1800" dirty="0">
                <a:solidFill>
                  <a:schemeClr val="accent6"/>
                </a:solidFill>
                <a:hlinkClick r:id="rId2">
                  <a:extLst>
                    <a:ext uri="{A12FA001-AC4F-418D-AE19-62706E023703}">
                      <ahyp:hlinkClr xmlns:ahyp="http://schemas.microsoft.com/office/drawing/2018/hyperlinkcolor" val="tx"/>
                    </a:ext>
                  </a:extLst>
                </a:hlinkClick>
              </a:rPr>
              <a:t>www.painchek.co.uk</a:t>
            </a:r>
            <a:r>
              <a:rPr lang="en-GB" sz="1800" dirty="0">
                <a:solidFill>
                  <a:schemeClr val="accent6"/>
                </a:solidFill>
              </a:rPr>
              <a:t> </a:t>
            </a:r>
          </a:p>
          <a:p>
            <a:pPr>
              <a:buClr>
                <a:schemeClr val="accent6"/>
              </a:buClr>
            </a:pPr>
            <a:endParaRPr lang="en-GB" sz="1800" dirty="0">
              <a:solidFill>
                <a:schemeClr val="accent6"/>
              </a:solidFill>
            </a:endParaRPr>
          </a:p>
          <a:p>
            <a:pPr>
              <a:buClr>
                <a:schemeClr val="accent6"/>
              </a:buClr>
            </a:pPr>
            <a:r>
              <a:rPr lang="en-GB" sz="1800" dirty="0"/>
              <a:t>Read a good news story from local care homes already using </a:t>
            </a:r>
            <a:r>
              <a:rPr lang="en-GB" sz="1800" dirty="0" err="1"/>
              <a:t>PainChek</a:t>
            </a:r>
            <a:r>
              <a:rPr lang="en-GB" sz="1800" dirty="0"/>
              <a:t>: </a:t>
            </a:r>
            <a:r>
              <a:rPr lang="en-GB" sz="1800" dirty="0">
                <a:solidFill>
                  <a:schemeClr val="accent6"/>
                </a:solidFill>
                <a:hlinkClick r:id="rId3">
                  <a:extLst>
                    <a:ext uri="{A12FA001-AC4F-418D-AE19-62706E023703}">
                      <ahyp:hlinkClr xmlns:ahyp="http://schemas.microsoft.com/office/drawing/2018/hyperlinkcolor" val="tx"/>
                    </a:ext>
                  </a:extLst>
                </a:hlinkClick>
              </a:rPr>
              <a:t>www.blmkhealthandcarepartnership.org/facial-recognition-technology-improves-pain-management-in-local-care-homes/</a:t>
            </a:r>
            <a:r>
              <a:rPr lang="en-GB" sz="1800" dirty="0">
                <a:solidFill>
                  <a:schemeClr val="accent6"/>
                </a:solidFill>
              </a:rPr>
              <a:t> </a:t>
            </a:r>
          </a:p>
        </p:txBody>
      </p:sp>
    </p:spTree>
    <p:extLst>
      <p:ext uri="{BB962C8B-B14F-4D97-AF65-F5344CB8AC3E}">
        <p14:creationId xmlns:p14="http://schemas.microsoft.com/office/powerpoint/2010/main" val="2905060114"/>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79" ma:contentTypeDescription="Create a new document." ma:contentTypeScope="" ma:versionID="c90c75cc04e2c1d4de20b4edfa3b8662">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3145861cf32cfaa23c52076925c0d570"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element ref="ns3:MediaServiceObjectDetectorVersions" minOccurs="0"/>
                <xsd:element ref="ns3:MediaServiceSearchProperties" minOccurs="0"/>
                <xsd:element ref="ns3:Internalteam" minOccurs="0"/>
                <xsd:element ref="ns3:Teammemberresponsible" minOccurs="0"/>
                <xsd:element ref="ns3:Team" minOccurs="0"/>
                <xsd:element ref="ns3:Ownerofcard" minOccurs="0"/>
                <xsd:element ref="ns3:Status"/>
                <xsd:element ref="ns3:Format" minOccurs="0"/>
                <xsd:element ref="ns3:Clienttype"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Internalteam" ma:index="31" nillable="true" ma:displayName="Internal team" ma:format="Dropdown" ma:internalName="Internalteam">
      <xsd:complexType>
        <xsd:complexContent>
          <xsd:extension base="dms:MultiChoice">
            <xsd:sequence>
              <xsd:element name="Value" maxOccurs="unbounded" minOccurs="0" nillable="true">
                <xsd:simpleType>
                  <xsd:restriction base="dms:Choice">
                    <xsd:enumeration value="CCD"/>
                    <xsd:enumeration value="IEC"/>
                    <xsd:enumeration value="Comms &amp; Media"/>
                    <xsd:enumeration value="Consultancy"/>
                    <xsd:enumeration value="Inclusion"/>
                    <xsd:enumeration value="DDaT"/>
                    <xsd:enumeration value="General"/>
                    <xsd:enumeration value="FOI"/>
                  </xsd:restriction>
                </xsd:simpleType>
              </xsd:element>
            </xsd:sequence>
          </xsd:extension>
        </xsd:complexContent>
      </xsd:complexType>
    </xsd:element>
    <xsd:element name="Teammemberresponsible" ma:index="32" nillable="true" ma:displayName="Team member responsible" ma:format="Dropdown" ma:internalName="Teammemberresponsible">
      <xsd:complexType>
        <xsd:complexContent>
          <xsd:extension base="dms:MultiChoice">
            <xsd:sequence>
              <xsd:element name="Value" maxOccurs="unbounded" minOccurs="0" nillable="true">
                <xsd:simpleType>
                  <xsd:restriction base="dms:Choice">
                    <xsd:enumeration value="Andy Downton"/>
                    <xsd:enumeration value="Hemma Thakrar"/>
                    <xsd:enumeration value="Sarah Colston"/>
                    <xsd:enumeration value="Christine De Souza"/>
                    <xsd:enumeration value="Diane Harrison"/>
                    <xsd:enumeration value="Pam Schreier"/>
                    <xsd:enumeration value="Robert Beardall"/>
                    <xsd:enumeration value="Aislinn Tilsley"/>
                    <xsd:enumeration value="Sharon Kendal"/>
                    <xsd:enumeration value="Hannah Anderson"/>
                    <xsd:enumeration value="Sarah Makin"/>
                    <xsd:enumeration value="Charlie Wonders"/>
                    <xsd:enumeration value="Andrea Clark"/>
                    <xsd:enumeration value="Stephen Williams"/>
                    <xsd:enumeration value="Philip Humphreys"/>
                    <xsd:enumeration value="Tara Jackson"/>
                  </xsd:restriction>
                </xsd:simpleType>
              </xsd:element>
            </xsd:sequence>
          </xsd:extension>
        </xsd:complexContent>
      </xsd:complexType>
    </xsd:element>
    <xsd:element name="Team" ma:index="34" nillable="true" ma:displayName="Team" ma:format="Dropdown" ma:internalName="Team">
      <xsd:complexType>
        <xsd:complexContent>
          <xsd:extension base="dms:MultiChoice">
            <xsd:sequence>
              <xsd:element name="Value" maxOccurs="unbounded" minOccurs="0" nillable="true">
                <xsd:simpleType>
                  <xsd:restriction base="dms:Choice">
                    <xsd:enumeration value="CCD"/>
                    <xsd:enumeration value="IEC"/>
                    <xsd:enumeration value="C&amp;M"/>
                    <xsd:enumeration value="Inclusion"/>
                    <xsd:enumeration value="Consultancy"/>
                    <xsd:enumeration value="DDaT"/>
                    <xsd:enumeration value="FOI"/>
                    <xsd:enumeration value="General"/>
                  </xsd:restriction>
                </xsd:simpleType>
              </xsd:element>
            </xsd:sequence>
          </xsd:extension>
        </xsd:complexContent>
      </xsd:complexType>
    </xsd:element>
    <xsd:element name="Ownerofcard" ma:index="35" nillable="true" ma:displayName="Owner of card" ma:format="Dropdown" ma:internalName="Ownerofcard">
      <xsd:simpleType>
        <xsd:restriction base="dms:Choice">
          <xsd:enumeration value="Aislinn Tilsley"/>
          <xsd:enumeration value="Sharon Kendal"/>
          <xsd:enumeration value="Andrea Clark"/>
          <xsd:enumeration value="Pam Schreier"/>
          <xsd:enumeration value="Stephen Williams"/>
          <xsd:enumeration value="Andy Downton "/>
          <xsd:enumeration value="Charlie Wonders"/>
          <xsd:enumeration value="Christine De Souza"/>
          <xsd:enumeration value="Diane Harrison "/>
          <xsd:enumeration value="Sophie Powers"/>
          <xsd:enumeration value="Philip Humphreys"/>
          <xsd:enumeration value="Hannah Anderson"/>
          <xsd:enumeration value="Hemma Thakrar"/>
          <xsd:enumeration value="Katie Adams "/>
          <xsd:enumeration value="Moji Green"/>
          <xsd:enumeration value="Kamljit Obhi"/>
          <xsd:enumeration value="Rob Beardall"/>
          <xsd:enumeration value="Sarah Colston"/>
          <xsd:enumeration value="Sarah Makin"/>
        </xsd:restriction>
      </xsd:simpleType>
    </xsd:element>
    <xsd:element name="Status" ma:index="36" ma:displayName="Status" ma:format="Dropdown" ma:internalName="Status">
      <xsd:simpleType>
        <xsd:restriction base="dms:Choice">
          <xsd:enumeration value="Unfinished"/>
          <xsd:enumeration value="Check"/>
          <xsd:enumeration value="Finished"/>
          <xsd:enumeration value="Old"/>
        </xsd:restriction>
      </xsd:simpleType>
    </xsd:element>
    <xsd:element name="Format" ma:index="37" nillable="true" ma:displayName="Format" ma:format="Dropdown" ma:internalName="Format">
      <xsd:simpleType>
        <xsd:restriction base="dms:Choice">
          <xsd:enumeration value="Case Study"/>
          <xsd:enumeration value="Choice 2"/>
          <xsd:enumeration value="Proposal"/>
        </xsd:restriction>
      </xsd:simpleType>
    </xsd:element>
    <xsd:element name="Clienttype" ma:index="38" nillable="true" ma:displayName="Client type" ma:format="Dropdown" ma:internalName="Clienttype">
      <xsd:simpleType>
        <xsd:restriction base="dms:Choice">
          <xsd:enumeration value="Acute Trust"/>
          <xsd:enumeration value="Choice 2"/>
          <xsd:enumeration value="Community Trust"/>
          <xsd:enumeration value="ICS"/>
          <xsd:enumeration value="NHSE - national"/>
          <xsd:enumeration value="NHSE - regional"/>
        </xsd:restriction>
      </xsd:simpleType>
    </xsd:element>
    <xsd:element name="Date" ma:index="39" nillable="true" ma:displayName="Date" ma:default="2022-08-31T23:00:00.000Z"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ma:index="3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SharedWithUsers xmlns="c7317043-972e-4965-90d2-964e677ed748">
      <UserInfo>
        <DisplayName>ROWLEY, Jessica (NHS ARDEN AND GREATER EAST MIDLANDS COMMISSIONING SUPPORT UNIT)</DisplayName>
        <AccountId>185</AccountId>
        <AccountType/>
      </UserInfo>
      <UserInfo>
        <DisplayName>MAKIN, Sarah (NHS ARDEN AND GREATER EAST MIDLANDS COMMISSIONING SUPPORT UNIT)</DisplayName>
        <AccountId>24</AccountId>
        <AccountType/>
      </UserInfo>
    </SharedWithUsers>
    <Internalteam xmlns="95c8f19c-67eb-42e4-b09e-68284a1fc300" xsi:nil="true"/>
    <Teammemberresponsible xmlns="95c8f19c-67eb-42e4-b09e-68284a1fc300" xsi:nil="true"/>
    <Ownerofcard xmlns="95c8f19c-67eb-42e4-b09e-68284a1fc300" xsi:nil="true"/>
    <Status xmlns="95c8f19c-67eb-42e4-b09e-68284a1fc300">Unfinished</Status>
    <Format xmlns="95c8f19c-67eb-42e4-b09e-68284a1fc300" xsi:nil="true"/>
    <Team xmlns="95c8f19c-67eb-42e4-b09e-68284a1fc300" xsi:nil="true"/>
    <Clienttype xmlns="95c8f19c-67eb-42e4-b09e-68284a1fc300" xsi:nil="true"/>
    <Date xmlns="95c8f19c-67eb-42e4-b09e-68284a1fc300">2022-08-31T23:00:00+00:00</Date>
  </documentManagement>
</p:properties>
</file>

<file path=customXml/itemProps1.xml><?xml version="1.0" encoding="utf-8"?>
<ds:datastoreItem xmlns:ds="http://schemas.openxmlformats.org/officeDocument/2006/customXml" ds:itemID="{1357A83D-ECB4-43F3-91ED-4BD0089DB1AB}">
  <ds:schemaRefs>
    <ds:schemaRef ds:uri="http://schemas.microsoft.com/sharepoint/v3/contenttype/forms"/>
  </ds:schemaRefs>
</ds:datastoreItem>
</file>

<file path=customXml/itemProps2.xml><?xml version="1.0" encoding="utf-8"?>
<ds:datastoreItem xmlns:ds="http://schemas.openxmlformats.org/officeDocument/2006/customXml" ds:itemID="{2A6687D0-232D-4027-8186-55FE69C9BB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8153355-B80A-41EF-BBF7-77E2ADEBC77E}">
  <ds:schemaRefs>
    <ds:schemaRef ds:uri="http://www.w3.org/XML/1998/namespace"/>
    <ds:schemaRef ds:uri="http://schemas.microsoft.com/office/2006/documentManagement/types"/>
    <ds:schemaRef ds:uri="http://schemas.microsoft.com/office/2006/metadata/properties"/>
    <ds:schemaRef ds:uri="http://purl.org/dc/dcmitype/"/>
    <ds:schemaRef ds:uri="c7317043-972e-4965-90d2-964e677ed748"/>
    <ds:schemaRef ds:uri="http://purl.org/dc/terms/"/>
    <ds:schemaRef ds:uri="http://purl.org/dc/elements/1.1/"/>
    <ds:schemaRef ds:uri="http://schemas.microsoft.com/sharepoint/v3"/>
    <ds:schemaRef ds:uri="http://schemas.microsoft.com/office/infopath/2007/PartnerControls"/>
    <ds:schemaRef ds:uri="http://schemas.openxmlformats.org/package/2006/metadata/core-properties"/>
    <ds:schemaRef ds:uri="95c8f19c-67eb-42e4-b09e-68284a1fc300"/>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66967</TotalTime>
  <Words>591</Words>
  <Application>Microsoft Office PowerPoint</Application>
  <PresentationFormat>Widescreen</PresentationFormat>
  <Paragraphs>47</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Century Gothic</vt:lpstr>
      <vt:lpstr>Wingdings</vt:lpstr>
      <vt:lpstr>Office Theme</vt:lpstr>
      <vt:lpstr>BLMK ICS Digitising Social Care (DiSC) Programme  PainChek self-help guide</vt:lpstr>
      <vt:lpstr>PainChek</vt:lpstr>
      <vt:lpstr>Getting started</vt:lpstr>
      <vt:lpstr>Training and support</vt:lpstr>
      <vt:lpstr>Further questions</vt:lpstr>
      <vt:lpstr>Find out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Amy Egan (ML)</cp:lastModifiedBy>
  <cp:revision>68</cp:revision>
  <cp:lastPrinted>2022-09-07T10:39:17Z</cp:lastPrinted>
  <dcterms:created xsi:type="dcterms:W3CDTF">2021-04-30T07:09:02Z</dcterms:created>
  <dcterms:modified xsi:type="dcterms:W3CDTF">2024-11-07T11:05:26Z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y fmtid="{D5CDD505-2E9C-101B-9397-08002B2CF9AE}" pid="3" name="_dlc_DocIdItemGuid">
    <vt:lpwstr>93024a7b-fed9-4ab7-acec-36d68c9763ea</vt:lpwstr>
  </property>
  <property fmtid="{D5CDD505-2E9C-101B-9397-08002B2CF9AE}" pid="4" name="TaxKeyword">
    <vt:lpwstr/>
  </property>
  <property fmtid="{D5CDD505-2E9C-101B-9397-08002B2CF9AE}" pid="5" name="MediaServiceImageTags">
    <vt:lpwstr/>
  </property>
</Properties>
</file>