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2145707499" r:id="rId5"/>
    <p:sldId id="2145707589" r:id="rId6"/>
    <p:sldId id="2145707591" r:id="rId7"/>
    <p:sldId id="2145707594" r:id="rId8"/>
    <p:sldId id="2145707596" r:id="rId9"/>
    <p:sldId id="2145707597" r:id="rId10"/>
    <p:sldId id="2145707598" r:id="rId11"/>
    <p:sldId id="2145707593" r:id="rId12"/>
    <p:sldId id="2145707595" r:id="rId13"/>
    <p:sldId id="2145707585" r:id="rId14"/>
    <p:sldId id="2145707586"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78BE"/>
    <a:srgbClr val="8AC542"/>
    <a:srgbClr val="0E9347"/>
    <a:srgbClr val="84C944"/>
    <a:srgbClr val="C3E19F"/>
    <a:srgbClr val="C8F4DF"/>
    <a:srgbClr val="BDFFFC"/>
    <a:srgbClr val="262760"/>
    <a:srgbClr val="F59223"/>
    <a:srgbClr val="2939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9A4B56-A3EB-AA03-6C6D-1F944B62D787}" v="30" dt="2025-03-06T09:25:34.2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90" d="100"/>
          <a:sy n="90" d="100"/>
        </p:scale>
        <p:origin x="558" y="84"/>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GAN, Amy (NHS MIDLANDS AND LANCASHIRE COMMISSIONING SUPPORT UNIT)" userId="f1ce4bc6-31af-4737-852b-848913aad581" providerId="ADAL" clId="{01482545-32E6-47B3-831A-233B7724EF97}"/>
    <pc:docChg chg="undo custSel addSld delSld modSld sldOrd">
      <pc:chgData name="EGAN, Amy (NHS MIDLANDS AND LANCASHIRE COMMISSIONING SUPPORT UNIT)" userId="f1ce4bc6-31af-4737-852b-848913aad581" providerId="ADAL" clId="{01482545-32E6-47B3-831A-233B7724EF97}" dt="2025-01-31T12:03:39.965" v="2415" actId="20577"/>
      <pc:docMkLst>
        <pc:docMk/>
      </pc:docMkLst>
      <pc:sldChg chg="addSp modSp mod">
        <pc:chgData name="EGAN, Amy (NHS MIDLANDS AND LANCASHIRE COMMISSIONING SUPPORT UNIT)" userId="f1ce4bc6-31af-4737-852b-848913aad581" providerId="ADAL" clId="{01482545-32E6-47B3-831A-233B7724EF97}" dt="2025-01-31T09:12:17.827" v="48" actId="1076"/>
        <pc:sldMkLst>
          <pc:docMk/>
          <pc:sldMk cId="3345739068" sldId="2145707499"/>
        </pc:sldMkLst>
        <pc:spChg chg="add mod">
          <ac:chgData name="EGAN, Amy (NHS MIDLANDS AND LANCASHIRE COMMISSIONING SUPPORT UNIT)" userId="f1ce4bc6-31af-4737-852b-848913aad581" providerId="ADAL" clId="{01482545-32E6-47B3-831A-233B7724EF97}" dt="2025-01-31T09:12:17.827" v="48" actId="1076"/>
          <ac:spMkLst>
            <pc:docMk/>
            <pc:sldMk cId="3345739068" sldId="2145707499"/>
            <ac:spMk id="2" creationId="{869B21E2-9724-9EB7-7B07-387EA59B2563}"/>
          </ac:spMkLst>
        </pc:spChg>
        <pc:spChg chg="mod">
          <ac:chgData name="EGAN, Amy (NHS MIDLANDS AND LANCASHIRE COMMISSIONING SUPPORT UNIT)" userId="f1ce4bc6-31af-4737-852b-848913aad581" providerId="ADAL" clId="{01482545-32E6-47B3-831A-233B7724EF97}" dt="2025-01-31T09:10:39.768" v="2" actId="207"/>
          <ac:spMkLst>
            <pc:docMk/>
            <pc:sldMk cId="3345739068" sldId="2145707499"/>
            <ac:spMk id="4" creationId="{3C319C39-960C-795C-6A72-6E162C169C55}"/>
          </ac:spMkLst>
        </pc:spChg>
      </pc:sldChg>
      <pc:sldChg chg="modSp mod">
        <pc:chgData name="EGAN, Amy (NHS MIDLANDS AND LANCASHIRE COMMISSIONING SUPPORT UNIT)" userId="f1ce4bc6-31af-4737-852b-848913aad581" providerId="ADAL" clId="{01482545-32E6-47B3-831A-233B7724EF97}" dt="2025-01-31T10:16:54.203" v="1823" actId="12"/>
        <pc:sldMkLst>
          <pc:docMk/>
          <pc:sldMk cId="375451955" sldId="2145707585"/>
        </pc:sldMkLst>
        <pc:spChg chg="mod">
          <ac:chgData name="EGAN, Amy (NHS MIDLANDS AND LANCASHIRE COMMISSIONING SUPPORT UNIT)" userId="f1ce4bc6-31af-4737-852b-848913aad581" providerId="ADAL" clId="{01482545-32E6-47B3-831A-233B7724EF97}" dt="2025-01-31T09:11:20.084" v="8" actId="207"/>
          <ac:spMkLst>
            <pc:docMk/>
            <pc:sldMk cId="375451955" sldId="2145707585"/>
            <ac:spMk id="3" creationId="{3CF8F0E0-23DA-977E-4CF3-4FCD64D0BCAF}"/>
          </ac:spMkLst>
        </pc:spChg>
        <pc:spChg chg="mod">
          <ac:chgData name="EGAN, Amy (NHS MIDLANDS AND LANCASHIRE COMMISSIONING SUPPORT UNIT)" userId="f1ce4bc6-31af-4737-852b-848913aad581" providerId="ADAL" clId="{01482545-32E6-47B3-831A-233B7724EF97}" dt="2025-01-31T10:16:54.203" v="1823" actId="12"/>
          <ac:spMkLst>
            <pc:docMk/>
            <pc:sldMk cId="375451955" sldId="2145707585"/>
            <ac:spMk id="10" creationId="{2AC6F3CB-4D50-5D71-A640-B064612007A1}"/>
          </ac:spMkLst>
        </pc:spChg>
        <pc:spChg chg="mod">
          <ac:chgData name="EGAN, Amy (NHS MIDLANDS AND LANCASHIRE COMMISSIONING SUPPORT UNIT)" userId="f1ce4bc6-31af-4737-852b-848913aad581" providerId="ADAL" clId="{01482545-32E6-47B3-831A-233B7724EF97}" dt="2025-01-31T10:16:45.618" v="1819" actId="12"/>
          <ac:spMkLst>
            <pc:docMk/>
            <pc:sldMk cId="375451955" sldId="2145707585"/>
            <ac:spMk id="14" creationId="{877E65E3-ECB2-217D-FFF5-971E7BCD5E46}"/>
          </ac:spMkLst>
        </pc:spChg>
        <pc:spChg chg="mod">
          <ac:chgData name="EGAN, Amy (NHS MIDLANDS AND LANCASHIRE COMMISSIONING SUPPORT UNIT)" userId="f1ce4bc6-31af-4737-852b-848913aad581" providerId="ADAL" clId="{01482545-32E6-47B3-831A-233B7724EF97}" dt="2025-01-31T10:14:34.974" v="1806" actId="20577"/>
          <ac:spMkLst>
            <pc:docMk/>
            <pc:sldMk cId="375451955" sldId="2145707585"/>
            <ac:spMk id="18" creationId="{E3FC9485-FBA2-4FF0-58DE-E7A8901915A5}"/>
          </ac:spMkLst>
        </pc:spChg>
      </pc:sldChg>
      <pc:sldChg chg="addSp modSp mod modAnim">
        <pc:chgData name="EGAN, Amy (NHS MIDLANDS AND LANCASHIRE COMMISSIONING SUPPORT UNIT)" userId="f1ce4bc6-31af-4737-852b-848913aad581" providerId="ADAL" clId="{01482545-32E6-47B3-831A-233B7724EF97}" dt="2025-01-31T12:03:39.965" v="2415" actId="20577"/>
        <pc:sldMkLst>
          <pc:docMk/>
          <pc:sldMk cId="2905060114" sldId="2145707586"/>
        </pc:sldMkLst>
        <pc:spChg chg="mod">
          <ac:chgData name="EGAN, Amy (NHS MIDLANDS AND LANCASHIRE COMMISSIONING SUPPORT UNIT)" userId="f1ce4bc6-31af-4737-852b-848913aad581" providerId="ADAL" clId="{01482545-32E6-47B3-831A-233B7724EF97}" dt="2025-01-31T09:11:22.107" v="9" actId="207"/>
          <ac:spMkLst>
            <pc:docMk/>
            <pc:sldMk cId="2905060114" sldId="2145707586"/>
            <ac:spMk id="3" creationId="{3CF8F0E0-23DA-977E-4CF3-4FCD64D0BCAF}"/>
          </ac:spMkLst>
        </pc:spChg>
        <pc:spChg chg="mod">
          <ac:chgData name="EGAN, Amy (NHS MIDLANDS AND LANCASHIRE COMMISSIONING SUPPORT UNIT)" userId="f1ce4bc6-31af-4737-852b-848913aad581" providerId="ADAL" clId="{01482545-32E6-47B3-831A-233B7724EF97}" dt="2025-01-31T12:03:39.965" v="2415" actId="20577"/>
          <ac:spMkLst>
            <pc:docMk/>
            <pc:sldMk cId="2905060114" sldId="2145707586"/>
            <ac:spMk id="9" creationId="{370DCD0F-960E-F429-11FF-5F4E3A7CD85F}"/>
          </ac:spMkLst>
        </pc:spChg>
        <pc:picChg chg="add mod">
          <ac:chgData name="EGAN, Amy (NHS MIDLANDS AND LANCASHIRE COMMISSIONING SUPPORT UNIT)" userId="f1ce4bc6-31af-4737-852b-848913aad581" providerId="ADAL" clId="{01482545-32E6-47B3-831A-233B7724EF97}" dt="2025-01-31T11:40:22.481" v="2357" actId="1076"/>
          <ac:picMkLst>
            <pc:docMk/>
            <pc:sldMk cId="2905060114" sldId="2145707586"/>
            <ac:picMk id="2" creationId="{7C5E8A93-3DC0-D552-C700-15BB16DF3FCE}"/>
          </ac:picMkLst>
        </pc:picChg>
      </pc:sldChg>
      <pc:sldChg chg="addSp delSp modSp mod">
        <pc:chgData name="EGAN, Amy (NHS MIDLANDS AND LANCASHIRE COMMISSIONING SUPPORT UNIT)" userId="f1ce4bc6-31af-4737-852b-848913aad581" providerId="ADAL" clId="{01482545-32E6-47B3-831A-233B7724EF97}" dt="2025-01-31T10:47:36.271" v="2123" actId="20577"/>
        <pc:sldMkLst>
          <pc:docMk/>
          <pc:sldMk cId="3261439335" sldId="2145707589"/>
        </pc:sldMkLst>
        <pc:spChg chg="del">
          <ac:chgData name="EGAN, Amy (NHS MIDLANDS AND LANCASHIRE COMMISSIONING SUPPORT UNIT)" userId="f1ce4bc6-31af-4737-852b-848913aad581" providerId="ADAL" clId="{01482545-32E6-47B3-831A-233B7724EF97}" dt="2025-01-31T09:10:58.318" v="3" actId="478"/>
          <ac:spMkLst>
            <pc:docMk/>
            <pc:sldMk cId="3261439335" sldId="2145707589"/>
            <ac:spMk id="3" creationId="{A234DA00-AF4F-6231-DEDB-8596497BE497}"/>
          </ac:spMkLst>
        </pc:spChg>
        <pc:spChg chg="mod">
          <ac:chgData name="EGAN, Amy (NHS MIDLANDS AND LANCASHIRE COMMISSIONING SUPPORT UNIT)" userId="f1ce4bc6-31af-4737-852b-848913aad581" providerId="ADAL" clId="{01482545-32E6-47B3-831A-233B7724EF97}" dt="2025-01-31T10:47:36.271" v="2123" actId="20577"/>
          <ac:spMkLst>
            <pc:docMk/>
            <pc:sldMk cId="3261439335" sldId="2145707589"/>
            <ac:spMk id="5" creationId="{04E8008C-F85A-C2A5-4F4F-F66C598EE821}"/>
          </ac:spMkLst>
        </pc:spChg>
        <pc:spChg chg="add del mod">
          <ac:chgData name="EGAN, Amy (NHS MIDLANDS AND LANCASHIRE COMMISSIONING SUPPORT UNIT)" userId="f1ce4bc6-31af-4737-852b-848913aad581" providerId="ADAL" clId="{01482545-32E6-47B3-831A-233B7724EF97}" dt="2025-01-31T09:35:44.551" v="846" actId="478"/>
          <ac:spMkLst>
            <pc:docMk/>
            <pc:sldMk cId="3261439335" sldId="2145707589"/>
            <ac:spMk id="9" creationId="{6DF42C0B-BA4E-7959-C909-0D2113E2EBC0}"/>
          </ac:spMkLst>
        </pc:spChg>
        <pc:spChg chg="mod">
          <ac:chgData name="EGAN, Amy (NHS MIDLANDS AND LANCASHIRE COMMISSIONING SUPPORT UNIT)" userId="f1ce4bc6-31af-4737-852b-848913aad581" providerId="ADAL" clId="{01482545-32E6-47B3-831A-233B7724EF97}" dt="2025-01-31T09:37:09.821" v="886" actId="113"/>
          <ac:spMkLst>
            <pc:docMk/>
            <pc:sldMk cId="3261439335" sldId="2145707589"/>
            <ac:spMk id="12" creationId="{0EB52536-81F9-52A0-F45A-BC3258B9A90B}"/>
          </ac:spMkLst>
        </pc:spChg>
        <pc:picChg chg="del">
          <ac:chgData name="EGAN, Amy (NHS MIDLANDS AND LANCASHIRE COMMISSIONING SUPPORT UNIT)" userId="f1ce4bc6-31af-4737-852b-848913aad581" providerId="ADAL" clId="{01482545-32E6-47B3-831A-233B7724EF97}" dt="2025-01-31T09:10:59.755" v="4" actId="478"/>
          <ac:picMkLst>
            <pc:docMk/>
            <pc:sldMk cId="3261439335" sldId="2145707589"/>
            <ac:picMk id="6" creationId="{D5E8A4CA-54C0-1073-ED7E-7294E4E4D304}"/>
          </ac:picMkLst>
        </pc:picChg>
      </pc:sldChg>
      <pc:sldChg chg="del">
        <pc:chgData name="EGAN, Amy (NHS MIDLANDS AND LANCASHIRE COMMISSIONING SUPPORT UNIT)" userId="f1ce4bc6-31af-4737-852b-848913aad581" providerId="ADAL" clId="{01482545-32E6-47B3-831A-233B7724EF97}" dt="2025-01-31T09:11:04.310" v="5" actId="47"/>
        <pc:sldMkLst>
          <pc:docMk/>
          <pc:sldMk cId="995756555" sldId="2145707590"/>
        </pc:sldMkLst>
      </pc:sldChg>
      <pc:sldChg chg="delSp modSp mod">
        <pc:chgData name="EGAN, Amy (NHS MIDLANDS AND LANCASHIRE COMMISSIONING SUPPORT UNIT)" userId="f1ce4bc6-31af-4737-852b-848913aad581" providerId="ADAL" clId="{01482545-32E6-47B3-831A-233B7724EF97}" dt="2025-01-31T11:36:07.418" v="2180" actId="27636"/>
        <pc:sldMkLst>
          <pc:docMk/>
          <pc:sldMk cId="273541051" sldId="2145707591"/>
        </pc:sldMkLst>
        <pc:spChg chg="mod">
          <ac:chgData name="EGAN, Amy (NHS MIDLANDS AND LANCASHIRE COMMISSIONING SUPPORT UNIT)" userId="f1ce4bc6-31af-4737-852b-848913aad581" providerId="ADAL" clId="{01482545-32E6-47B3-831A-233B7724EF97}" dt="2025-01-31T09:12:33.622" v="68" actId="20577"/>
          <ac:spMkLst>
            <pc:docMk/>
            <pc:sldMk cId="273541051" sldId="2145707591"/>
            <ac:spMk id="3" creationId="{3754E8A6-B35A-3901-EF41-850E3B61FA1F}"/>
          </ac:spMkLst>
        </pc:spChg>
        <pc:spChg chg="mod">
          <ac:chgData name="EGAN, Amy (NHS MIDLANDS AND LANCASHIRE COMMISSIONING SUPPORT UNIT)" userId="f1ce4bc6-31af-4737-852b-848913aad581" providerId="ADAL" clId="{01482545-32E6-47B3-831A-233B7724EF97}" dt="2025-01-31T11:36:07.418" v="2180" actId="27636"/>
          <ac:spMkLst>
            <pc:docMk/>
            <pc:sldMk cId="273541051" sldId="2145707591"/>
            <ac:spMk id="5" creationId="{5494AD6A-94D9-9228-3DC0-FD70464AB82C}"/>
          </ac:spMkLst>
        </pc:spChg>
        <pc:spChg chg="mod">
          <ac:chgData name="EGAN, Amy (NHS MIDLANDS AND LANCASHIRE COMMISSIONING SUPPORT UNIT)" userId="f1ce4bc6-31af-4737-852b-848913aad581" providerId="ADAL" clId="{01482545-32E6-47B3-831A-233B7724EF97}" dt="2025-01-31T10:26:27.785" v="1946" actId="14100"/>
          <ac:spMkLst>
            <pc:docMk/>
            <pc:sldMk cId="273541051" sldId="2145707591"/>
            <ac:spMk id="6" creationId="{CFA9D594-B8E1-226C-ECE6-122203806926}"/>
          </ac:spMkLst>
        </pc:spChg>
        <pc:spChg chg="del">
          <ac:chgData name="EGAN, Amy (NHS MIDLANDS AND LANCASHIRE COMMISSIONING SUPPORT UNIT)" userId="f1ce4bc6-31af-4737-852b-848913aad581" providerId="ADAL" clId="{01482545-32E6-47B3-831A-233B7724EF97}" dt="2025-01-31T09:13:30.070" v="117" actId="478"/>
          <ac:spMkLst>
            <pc:docMk/>
            <pc:sldMk cId="273541051" sldId="2145707591"/>
            <ac:spMk id="7" creationId="{D781229B-F72D-014E-1B13-6A30B1BDE654}"/>
          </ac:spMkLst>
        </pc:spChg>
      </pc:sldChg>
      <pc:sldChg chg="addSp delSp modSp mod">
        <pc:chgData name="EGAN, Amy (NHS MIDLANDS AND LANCASHIRE COMMISSIONING SUPPORT UNIT)" userId="f1ce4bc6-31af-4737-852b-848913aad581" providerId="ADAL" clId="{01482545-32E6-47B3-831A-233B7724EF97}" dt="2025-01-31T11:42:06.444" v="2374" actId="20577"/>
        <pc:sldMkLst>
          <pc:docMk/>
          <pc:sldMk cId="1494972881" sldId="2145707593"/>
        </pc:sldMkLst>
        <pc:spChg chg="del">
          <ac:chgData name="EGAN, Amy (NHS MIDLANDS AND LANCASHIRE COMMISSIONING SUPPORT UNIT)" userId="f1ce4bc6-31af-4737-852b-848913aad581" providerId="ADAL" clId="{01482545-32E6-47B3-831A-233B7724EF97}" dt="2025-01-31T10:12:36.265" v="1770" actId="478"/>
          <ac:spMkLst>
            <pc:docMk/>
            <pc:sldMk cId="1494972881" sldId="2145707593"/>
            <ac:spMk id="2" creationId="{01EE18BF-1A79-599F-E974-631DDEB59BC5}"/>
          </ac:spMkLst>
        </pc:spChg>
        <pc:spChg chg="mod">
          <ac:chgData name="EGAN, Amy (NHS MIDLANDS AND LANCASHIRE COMMISSIONING SUPPORT UNIT)" userId="f1ce4bc6-31af-4737-852b-848913aad581" providerId="ADAL" clId="{01482545-32E6-47B3-831A-233B7724EF97}" dt="2025-01-31T09:11:17.091" v="7" actId="207"/>
          <ac:spMkLst>
            <pc:docMk/>
            <pc:sldMk cId="1494972881" sldId="2145707593"/>
            <ac:spMk id="3" creationId="{3D50B875-C261-4EA8-E0ED-74B4F832F253}"/>
          </ac:spMkLst>
        </pc:spChg>
        <pc:spChg chg="add mod">
          <ac:chgData name="EGAN, Amy (NHS MIDLANDS AND LANCASHIRE COMMISSIONING SUPPORT UNIT)" userId="f1ce4bc6-31af-4737-852b-848913aad581" providerId="ADAL" clId="{01482545-32E6-47B3-831A-233B7724EF97}" dt="2025-01-31T11:39:03.234" v="2268" actId="1076"/>
          <ac:spMkLst>
            <pc:docMk/>
            <pc:sldMk cId="1494972881" sldId="2145707593"/>
            <ac:spMk id="4" creationId="{2793B90F-AB92-E637-B423-5C0716C9B287}"/>
          </ac:spMkLst>
        </pc:spChg>
        <pc:spChg chg="del">
          <ac:chgData name="EGAN, Amy (NHS MIDLANDS AND LANCASHIRE COMMISSIONING SUPPORT UNIT)" userId="f1ce4bc6-31af-4737-852b-848913aad581" providerId="ADAL" clId="{01482545-32E6-47B3-831A-233B7724EF97}" dt="2025-01-31T10:12:36.265" v="1770" actId="478"/>
          <ac:spMkLst>
            <pc:docMk/>
            <pc:sldMk cId="1494972881" sldId="2145707593"/>
            <ac:spMk id="5" creationId="{54010C74-2FA6-0440-E02C-349DD440519F}"/>
          </ac:spMkLst>
        </pc:spChg>
        <pc:spChg chg="del">
          <ac:chgData name="EGAN, Amy (NHS MIDLANDS AND LANCASHIRE COMMISSIONING SUPPORT UNIT)" userId="f1ce4bc6-31af-4737-852b-848913aad581" providerId="ADAL" clId="{01482545-32E6-47B3-831A-233B7724EF97}" dt="2025-01-31T10:12:36.265" v="1770" actId="478"/>
          <ac:spMkLst>
            <pc:docMk/>
            <pc:sldMk cId="1494972881" sldId="2145707593"/>
            <ac:spMk id="6" creationId="{3FB81B15-8BC3-ADA9-C5AD-5D483B2A3A63}"/>
          </ac:spMkLst>
        </pc:spChg>
        <pc:spChg chg="mod">
          <ac:chgData name="EGAN, Amy (NHS MIDLANDS AND LANCASHIRE COMMISSIONING SUPPORT UNIT)" userId="f1ce4bc6-31af-4737-852b-848913aad581" providerId="ADAL" clId="{01482545-32E6-47B3-831A-233B7724EF97}" dt="2025-01-31T11:42:06.444" v="2374" actId="20577"/>
          <ac:spMkLst>
            <pc:docMk/>
            <pc:sldMk cId="1494972881" sldId="2145707593"/>
            <ac:spMk id="7" creationId="{E164BA72-12F2-3069-FA00-DF158AA8160C}"/>
          </ac:spMkLst>
        </pc:spChg>
      </pc:sldChg>
      <pc:sldChg chg="delSp modSp add mod">
        <pc:chgData name="EGAN, Amy (NHS MIDLANDS AND LANCASHIRE COMMISSIONING SUPPORT UNIT)" userId="f1ce4bc6-31af-4737-852b-848913aad581" providerId="ADAL" clId="{01482545-32E6-47B3-831A-233B7724EF97}" dt="2025-01-31T11:18:39.596" v="2157" actId="20577"/>
        <pc:sldMkLst>
          <pc:docMk/>
          <pc:sldMk cId="2795781419" sldId="2145707594"/>
        </pc:sldMkLst>
        <pc:spChg chg="mod">
          <ac:chgData name="EGAN, Amy (NHS MIDLANDS AND LANCASHIRE COMMISSIONING SUPPORT UNIT)" userId="f1ce4bc6-31af-4737-852b-848913aad581" providerId="ADAL" clId="{01482545-32E6-47B3-831A-233B7724EF97}" dt="2025-01-31T11:18:39.596" v="2157" actId="20577"/>
          <ac:spMkLst>
            <pc:docMk/>
            <pc:sldMk cId="2795781419" sldId="2145707594"/>
            <ac:spMk id="3" creationId="{CFCB2362-9B3C-C151-A351-2D167E2AA354}"/>
          </ac:spMkLst>
        </pc:spChg>
        <pc:spChg chg="mod">
          <ac:chgData name="EGAN, Amy (NHS MIDLANDS AND LANCASHIRE COMMISSIONING SUPPORT UNIT)" userId="f1ce4bc6-31af-4737-852b-848913aad581" providerId="ADAL" clId="{01482545-32E6-47B3-831A-233B7724EF97}" dt="2025-01-31T11:14:33.560" v="2124" actId="20577"/>
          <ac:spMkLst>
            <pc:docMk/>
            <pc:sldMk cId="2795781419" sldId="2145707594"/>
            <ac:spMk id="5" creationId="{37DAE1DF-6AB9-97BF-A596-A1011FA2D017}"/>
          </ac:spMkLst>
        </pc:spChg>
        <pc:spChg chg="del">
          <ac:chgData name="EGAN, Amy (NHS MIDLANDS AND LANCASHIRE COMMISSIONING SUPPORT UNIT)" userId="f1ce4bc6-31af-4737-852b-848913aad581" providerId="ADAL" clId="{01482545-32E6-47B3-831A-233B7724EF97}" dt="2025-01-31T09:32:06.488" v="727" actId="478"/>
          <ac:spMkLst>
            <pc:docMk/>
            <pc:sldMk cId="2795781419" sldId="2145707594"/>
            <ac:spMk id="6" creationId="{F2D9357B-B581-2A59-D2DD-DCB9998F090D}"/>
          </ac:spMkLst>
        </pc:spChg>
        <pc:spChg chg="del">
          <ac:chgData name="EGAN, Amy (NHS MIDLANDS AND LANCASHIRE COMMISSIONING SUPPORT UNIT)" userId="f1ce4bc6-31af-4737-852b-848913aad581" providerId="ADAL" clId="{01482545-32E6-47B3-831A-233B7724EF97}" dt="2025-01-31T09:32:06.488" v="727" actId="478"/>
          <ac:spMkLst>
            <pc:docMk/>
            <pc:sldMk cId="2795781419" sldId="2145707594"/>
            <ac:spMk id="7" creationId="{7F1E6A1E-56A9-EE3A-6910-38D4AB8282AE}"/>
          </ac:spMkLst>
        </pc:spChg>
      </pc:sldChg>
      <pc:sldChg chg="addSp delSp modSp add mod ord">
        <pc:chgData name="EGAN, Amy (NHS MIDLANDS AND LANCASHIRE COMMISSIONING SUPPORT UNIT)" userId="f1ce4bc6-31af-4737-852b-848913aad581" providerId="ADAL" clId="{01482545-32E6-47B3-831A-233B7724EF97}" dt="2025-01-31T11:36:19.562" v="2182" actId="1076"/>
        <pc:sldMkLst>
          <pc:docMk/>
          <pc:sldMk cId="2293590729" sldId="2145707595"/>
        </pc:sldMkLst>
        <pc:spChg chg="add mod ord">
          <ac:chgData name="EGAN, Amy (NHS MIDLANDS AND LANCASHIRE COMMISSIONING SUPPORT UNIT)" userId="f1ce4bc6-31af-4737-852b-848913aad581" providerId="ADAL" clId="{01482545-32E6-47B3-831A-233B7724EF97}" dt="2025-01-31T11:36:15.655" v="2181"/>
          <ac:spMkLst>
            <pc:docMk/>
            <pc:sldMk cId="2293590729" sldId="2145707595"/>
            <ac:spMk id="2" creationId="{C0FDA1C6-7956-AAD0-2D3C-78BAED5C521E}"/>
          </ac:spMkLst>
        </pc:spChg>
        <pc:spChg chg="mod">
          <ac:chgData name="EGAN, Amy (NHS MIDLANDS AND LANCASHIRE COMMISSIONING SUPPORT UNIT)" userId="f1ce4bc6-31af-4737-852b-848913aad581" providerId="ADAL" clId="{01482545-32E6-47B3-831A-233B7724EF97}" dt="2025-01-31T09:38:17.814" v="999" actId="20577"/>
          <ac:spMkLst>
            <pc:docMk/>
            <pc:sldMk cId="2293590729" sldId="2145707595"/>
            <ac:spMk id="3" creationId="{DEEB03D6-B780-7A05-69ED-34FDED4AFDD4}"/>
          </ac:spMkLst>
        </pc:spChg>
        <pc:spChg chg="mod">
          <ac:chgData name="EGAN, Amy (NHS MIDLANDS AND LANCASHIRE COMMISSIONING SUPPORT UNIT)" userId="f1ce4bc6-31af-4737-852b-848913aad581" providerId="ADAL" clId="{01482545-32E6-47B3-831A-233B7724EF97}" dt="2025-01-31T11:36:19.562" v="2182" actId="1076"/>
          <ac:spMkLst>
            <pc:docMk/>
            <pc:sldMk cId="2293590729" sldId="2145707595"/>
            <ac:spMk id="5" creationId="{99149E67-D943-B3D6-A89B-885CF4D01DF9}"/>
          </ac:spMkLst>
        </pc:spChg>
        <pc:spChg chg="del mod">
          <ac:chgData name="EGAN, Amy (NHS MIDLANDS AND LANCASHIRE COMMISSIONING SUPPORT UNIT)" userId="f1ce4bc6-31af-4737-852b-848913aad581" providerId="ADAL" clId="{01482545-32E6-47B3-831A-233B7724EF97}" dt="2025-01-31T09:15:57.027" v="186" actId="478"/>
          <ac:spMkLst>
            <pc:docMk/>
            <pc:sldMk cId="2293590729" sldId="2145707595"/>
            <ac:spMk id="6" creationId="{FD37C546-DF02-B189-0B10-998B6FC2B59E}"/>
          </ac:spMkLst>
        </pc:spChg>
      </pc:sldChg>
      <pc:sldChg chg="modSp add mod">
        <pc:chgData name="EGAN, Amy (NHS MIDLANDS AND LANCASHIRE COMMISSIONING SUPPORT UNIT)" userId="f1ce4bc6-31af-4737-852b-848913aad581" providerId="ADAL" clId="{01482545-32E6-47B3-831A-233B7724EF97}" dt="2025-01-31T10:28:01.769" v="1961" actId="1076"/>
        <pc:sldMkLst>
          <pc:docMk/>
          <pc:sldMk cId="1010023724" sldId="2145707596"/>
        </pc:sldMkLst>
        <pc:spChg chg="mod">
          <ac:chgData name="EGAN, Amy (NHS MIDLANDS AND LANCASHIRE COMMISSIONING SUPPORT UNIT)" userId="f1ce4bc6-31af-4737-852b-848913aad581" providerId="ADAL" clId="{01482545-32E6-47B3-831A-233B7724EF97}" dt="2025-01-31T09:53:17.271" v="1608" actId="20577"/>
          <ac:spMkLst>
            <pc:docMk/>
            <pc:sldMk cId="1010023724" sldId="2145707596"/>
            <ac:spMk id="3" creationId="{DB166E9F-0512-D6E9-A2CA-9B08E3C8CB10}"/>
          </ac:spMkLst>
        </pc:spChg>
        <pc:spChg chg="mod">
          <ac:chgData name="EGAN, Amy (NHS MIDLANDS AND LANCASHIRE COMMISSIONING SUPPORT UNIT)" userId="f1ce4bc6-31af-4737-852b-848913aad581" providerId="ADAL" clId="{01482545-32E6-47B3-831A-233B7724EF97}" dt="2025-01-31T10:28:01.769" v="1961" actId="1076"/>
          <ac:spMkLst>
            <pc:docMk/>
            <pc:sldMk cId="1010023724" sldId="2145707596"/>
            <ac:spMk id="5" creationId="{4516BBA8-CDFF-09A6-C79E-C932517B90AA}"/>
          </ac:spMkLst>
        </pc:spChg>
      </pc:sldChg>
      <pc:sldChg chg="modSp add mod">
        <pc:chgData name="EGAN, Amy (NHS MIDLANDS AND LANCASHIRE COMMISSIONING SUPPORT UNIT)" userId="f1ce4bc6-31af-4737-852b-848913aad581" providerId="ADAL" clId="{01482545-32E6-47B3-831A-233B7724EF97}" dt="2025-01-31T10:07:25.673" v="1688" actId="27636"/>
        <pc:sldMkLst>
          <pc:docMk/>
          <pc:sldMk cId="14955258" sldId="2145707597"/>
        </pc:sldMkLst>
        <pc:spChg chg="mod">
          <ac:chgData name="EGAN, Amy (NHS MIDLANDS AND LANCASHIRE COMMISSIONING SUPPORT UNIT)" userId="f1ce4bc6-31af-4737-852b-848913aad581" providerId="ADAL" clId="{01482545-32E6-47B3-831A-233B7724EF97}" dt="2025-01-31T10:07:25.673" v="1688" actId="27636"/>
          <ac:spMkLst>
            <pc:docMk/>
            <pc:sldMk cId="14955258" sldId="2145707597"/>
            <ac:spMk id="5" creationId="{EF4A859F-1F69-4F22-C063-363902D9EC5A}"/>
          </ac:spMkLst>
        </pc:spChg>
      </pc:sldChg>
      <pc:sldChg chg="modSp add mod">
        <pc:chgData name="EGAN, Amy (NHS MIDLANDS AND LANCASHIRE COMMISSIONING SUPPORT UNIT)" userId="f1ce4bc6-31af-4737-852b-848913aad581" providerId="ADAL" clId="{01482545-32E6-47B3-831A-233B7724EF97}" dt="2025-01-31T10:08:05.118" v="1734" actId="20577"/>
        <pc:sldMkLst>
          <pc:docMk/>
          <pc:sldMk cId="3887086863" sldId="2145707598"/>
        </pc:sldMkLst>
        <pc:spChg chg="mod">
          <ac:chgData name="EGAN, Amy (NHS MIDLANDS AND LANCASHIRE COMMISSIONING SUPPORT UNIT)" userId="f1ce4bc6-31af-4737-852b-848913aad581" providerId="ADAL" clId="{01482545-32E6-47B3-831A-233B7724EF97}" dt="2025-01-31T10:08:05.118" v="1734" actId="20577"/>
          <ac:spMkLst>
            <pc:docMk/>
            <pc:sldMk cId="3887086863" sldId="2145707598"/>
            <ac:spMk id="5" creationId="{8630F136-C0BC-AD51-BCE6-8BC7E7B979B2}"/>
          </ac:spMkLst>
        </pc:spChg>
      </pc:sldChg>
    </pc:docChg>
  </pc:docChgLst>
  <pc:docChgLst>
    <pc:chgData name="EGAN, Amy (NHS MIDLANDS AND LANCASHIRE COMMISSIONING SUPPORT UNIT)" userId="S::amy.egan@nhs.net::f1ce4bc6-31af-4737-852b-848913aad581" providerId="AD" clId="Web-{B09A4B56-A3EB-AA03-6C6D-1F944B62D787}"/>
    <pc:docChg chg="modSld">
      <pc:chgData name="EGAN, Amy (NHS MIDLANDS AND LANCASHIRE COMMISSIONING SUPPORT UNIT)" userId="S::amy.egan@nhs.net::f1ce4bc6-31af-4737-852b-848913aad581" providerId="AD" clId="Web-{B09A4B56-A3EB-AA03-6C6D-1F944B62D787}" dt="2025-03-06T09:25:34.238" v="20" actId="14100"/>
      <pc:docMkLst>
        <pc:docMk/>
      </pc:docMkLst>
      <pc:sldChg chg="modSp">
        <pc:chgData name="EGAN, Amy (NHS MIDLANDS AND LANCASHIRE COMMISSIONING SUPPORT UNIT)" userId="S::amy.egan@nhs.net::f1ce4bc6-31af-4737-852b-848913aad581" providerId="AD" clId="Web-{B09A4B56-A3EB-AA03-6C6D-1F944B62D787}" dt="2025-03-06T09:25:34.238" v="20" actId="14100"/>
        <pc:sldMkLst>
          <pc:docMk/>
          <pc:sldMk cId="3261439335" sldId="2145707589"/>
        </pc:sldMkLst>
        <pc:spChg chg="mod">
          <ac:chgData name="EGAN, Amy (NHS MIDLANDS AND LANCASHIRE COMMISSIONING SUPPORT UNIT)" userId="S::amy.egan@nhs.net::f1ce4bc6-31af-4737-852b-848913aad581" providerId="AD" clId="Web-{B09A4B56-A3EB-AA03-6C6D-1F944B62D787}" dt="2025-03-06T09:25:34.238" v="20" actId="14100"/>
          <ac:spMkLst>
            <pc:docMk/>
            <pc:sldMk cId="3261439335" sldId="2145707589"/>
            <ac:spMk id="2" creationId="{BD2B921A-F7A7-7256-F59C-41845226026E}"/>
          </ac:spMkLst>
        </pc:spChg>
        <pc:spChg chg="mod">
          <ac:chgData name="EGAN, Amy (NHS MIDLANDS AND LANCASHIRE COMMISSIONING SUPPORT UNIT)" userId="S::amy.egan@nhs.net::f1ce4bc6-31af-4737-852b-848913aad581" providerId="AD" clId="Web-{B09A4B56-A3EB-AA03-6C6D-1F944B62D787}" dt="2025-03-06T09:23:18.907" v="2" actId="20577"/>
          <ac:spMkLst>
            <pc:docMk/>
            <pc:sldMk cId="3261439335" sldId="2145707589"/>
            <ac:spMk id="5" creationId="{04E8008C-F85A-C2A5-4F4F-F66C598EE821}"/>
          </ac:spMkLst>
        </pc:spChg>
        <pc:picChg chg="mod modCrop">
          <ac:chgData name="EGAN, Amy (NHS MIDLANDS AND LANCASHIRE COMMISSIONING SUPPORT UNIT)" userId="S::amy.egan@nhs.net::f1ce4bc6-31af-4737-852b-848913aad581" providerId="AD" clId="Web-{B09A4B56-A3EB-AA03-6C6D-1F944B62D787}" dt="2025-03-06T09:25:24.066" v="19"/>
          <ac:picMkLst>
            <pc:docMk/>
            <pc:sldMk cId="3261439335" sldId="2145707589"/>
            <ac:picMk id="23" creationId="{81BA750E-F57D-C72D-FC75-341E73EF704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3/6/2025</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3/6/2025</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hyperlink" Target="mailto:blmkicb.digital.socialcare@nhs.net"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fNIJpWgtpq0" TargetMode="External"/><Relationship Id="rId2" Type="http://schemas.openxmlformats.org/officeDocument/2006/relationships/slideLayout" Target="../slideLayouts/slideLayout3.xml"/><Relationship Id="rId1" Type="http://schemas.openxmlformats.org/officeDocument/2006/relationships/video" Target="https://www.youtube.com/embed/fNIJpWgtpq0?feature=oembed" TargetMode="External"/><Relationship Id="rId6" Type="http://schemas.openxmlformats.org/officeDocument/2006/relationships/image" Target="../media/image20.jpeg"/><Relationship Id="rId5" Type="http://schemas.openxmlformats.org/officeDocument/2006/relationships/hyperlink" Target="mailto:blmkicb.digital.socialcare@nhs.net" TargetMode="External"/><Relationship Id="rId4" Type="http://schemas.openxmlformats.org/officeDocument/2006/relationships/hyperlink" Target="https://blmkhealthandcarepartnership.org/about/our-priorities/data-and-digital/digitising-social-care-disc-programme/enhanced-wellbe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6.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hyperlink" Target="https://blmkhealthandcarepartnership.org/about/our-priorities/data-and-digital/digitising-social-care-disc-programme/robopets-eoi/"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healthinnovationeast.co.uk/" TargetMode="External"/><Relationship Id="rId2" Type="http://schemas.openxmlformats.org/officeDocument/2006/relationships/hyperlink" Target="https://www.herts.ac.uk/"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blmkhealthandcarepartnership.org/about/our-priorities/data-and-digital/digitising-social-care-disc-programme/enhanced-wellbeing/" TargetMode="External"/><Relationship Id="rId2" Type="http://schemas.openxmlformats.org/officeDocument/2006/relationships/hyperlink" Target="https://www.youtube.com/watch?v=fNIJpWgtpq0" TargetMode="External"/><Relationship Id="rId1" Type="http://schemas.openxmlformats.org/officeDocument/2006/relationships/slideLayout" Target="../slideLayouts/slideLayout3.xml"/><Relationship Id="rId4" Type="http://schemas.openxmlformats.org/officeDocument/2006/relationships/hyperlink" Target="mailto:blmkicb.digital.socialcare@nhs.ne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kumimoji="0" lang="en-GB" sz="3200" b="1" i="0" u="none" strike="noStrike" kern="1200" cap="none" spc="0" normalizeH="0" baseline="0" noProof="0" dirty="0" err="1">
                <a:ln>
                  <a:noFill/>
                </a:ln>
                <a:solidFill>
                  <a:schemeClr val="accent4"/>
                </a:solidFill>
                <a:effectLst/>
                <a:uLnTx/>
                <a:uFillTx/>
                <a:latin typeface="Century Gothic" panose="020F0302020204030204"/>
                <a:ea typeface="+mj-ea"/>
                <a:cs typeface="+mj-cs"/>
              </a:rPr>
              <a:t>RoboPets</a:t>
            </a:r>
            <a:r>
              <a:rPr lang="en-GB" sz="3200" dirty="0">
                <a:solidFill>
                  <a:schemeClr val="accent4"/>
                </a:solidFill>
              </a:rPr>
              <a:t> self-help guide</a:t>
            </a:r>
            <a:endParaRPr lang="en-US" sz="3200" dirty="0">
              <a:solidFill>
                <a:schemeClr val="accent4"/>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9119019"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a:t>
            </a:r>
            <a:r>
              <a:rPr lang="en-GB" sz="1800" b="1" dirty="0" err="1">
                <a:latin typeface="Arial" panose="020B0604020202020204" pitchFamily="34" charset="0"/>
                <a:cs typeface="Arial" panose="020B0604020202020204" pitchFamily="34" charset="0"/>
              </a:rPr>
              <a:t>DiSC</a:t>
            </a:r>
            <a:r>
              <a:rPr lang="en-GB" sz="1800" b="1" dirty="0">
                <a:latin typeface="Arial" panose="020B0604020202020204" pitchFamily="34" charset="0"/>
                <a:cs typeface="Arial" panose="020B0604020202020204" pitchFamily="34" charset="0"/>
              </a:rPr>
              <a:t>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69B21E2-9724-9EB7-7B07-387EA59B2563}"/>
              </a:ext>
            </a:extLst>
          </p:cNvPr>
          <p:cNvSpPr txBox="1"/>
          <p:nvPr/>
        </p:nvSpPr>
        <p:spPr>
          <a:xfrm>
            <a:off x="567240" y="5624417"/>
            <a:ext cx="9119019" cy="338554"/>
          </a:xfrm>
          <a:prstGeom prst="rect">
            <a:avLst/>
          </a:prstGeom>
          <a:noFill/>
        </p:spPr>
        <p:txBody>
          <a:bodyPr wrap="square">
            <a:spAutoFit/>
          </a:bodyPr>
          <a:lstStyle/>
          <a:p>
            <a:pPr>
              <a:spcAft>
                <a:spcPts val="1200"/>
              </a:spcAft>
            </a:pPr>
            <a:r>
              <a:rPr lang="en-GB" sz="1600" dirty="0">
                <a:latin typeface="Arial" panose="020B0604020202020204" pitchFamily="34" charset="0"/>
                <a:cs typeface="Arial" panose="020B0604020202020204" pitchFamily="34" charset="0"/>
              </a:rPr>
              <a:t>Version 1.1 	Date 31/01/25</a:t>
            </a: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4"/>
                </a:solidFill>
              </a:rPr>
              <a:t>Further questions</a:t>
            </a:r>
          </a:p>
        </p:txBody>
      </p:sp>
      <p:sp>
        <p:nvSpPr>
          <p:cNvPr id="10" name="Content Placeholder 4">
            <a:extLst>
              <a:ext uri="{FF2B5EF4-FFF2-40B4-BE49-F238E27FC236}">
                <a16:creationId xmlns:a16="http://schemas.microsoft.com/office/drawing/2014/main" id="{2AC6F3CB-4D50-5D71-A640-B064612007A1}"/>
              </a:ext>
            </a:extLst>
          </p:cNvPr>
          <p:cNvSpPr txBox="1">
            <a:spLocks/>
          </p:cNvSpPr>
          <p:nvPr/>
        </p:nvSpPr>
        <p:spPr>
          <a:xfrm>
            <a:off x="523445" y="1844825"/>
            <a:ext cx="11172331" cy="1309003"/>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Can I request an additional or different </a:t>
            </a:r>
            <a:r>
              <a:rPr lang="en-GB" sz="1800" b="1" dirty="0" err="1"/>
              <a:t>RoboPet</a:t>
            </a:r>
            <a:r>
              <a:rPr lang="en-GB" sz="1800" b="1" dirty="0"/>
              <a:t> after the project starts?</a:t>
            </a:r>
          </a:p>
          <a:p>
            <a:pPr marL="0" indent="0">
              <a:buClr>
                <a:schemeClr val="accent6"/>
              </a:buClr>
              <a:buNone/>
            </a:pPr>
            <a:r>
              <a:rPr lang="en-GB" sz="1800" dirty="0"/>
              <a:t>In principle yes, provided that the project team have surplus available. Please contact the Digitising Social Care (</a:t>
            </a:r>
            <a:r>
              <a:rPr lang="en-GB" sz="1800" dirty="0" err="1"/>
              <a:t>DiSC</a:t>
            </a:r>
            <a:r>
              <a:rPr lang="en-GB" sz="1800" dirty="0"/>
              <a:t>) programme team on </a:t>
            </a:r>
            <a:r>
              <a:rPr lang="en-GB" sz="1800" dirty="0">
                <a:solidFill>
                  <a:schemeClr val="accent4"/>
                </a:solidFill>
                <a:hlinkClick r:id="rId2">
                  <a:extLst>
                    <a:ext uri="{A12FA001-AC4F-418D-AE19-62706E023703}">
                      <ahyp:hlinkClr xmlns:ahyp="http://schemas.microsoft.com/office/drawing/2018/hyperlinkcolor" val="tx"/>
                    </a:ext>
                  </a:extLst>
                </a:hlinkClick>
              </a:rPr>
              <a:t>blmkicb.digital.socialcare@nhs.net</a:t>
            </a:r>
            <a:r>
              <a:rPr lang="en-GB" sz="1800" dirty="0">
                <a:solidFill>
                  <a:schemeClr val="accent4"/>
                </a:solidFill>
              </a:rPr>
              <a:t> </a:t>
            </a:r>
          </a:p>
        </p:txBody>
      </p:sp>
      <p:sp>
        <p:nvSpPr>
          <p:cNvPr id="18" name="Content Placeholder 4">
            <a:extLst>
              <a:ext uri="{FF2B5EF4-FFF2-40B4-BE49-F238E27FC236}">
                <a16:creationId xmlns:a16="http://schemas.microsoft.com/office/drawing/2014/main" id="{E3FC9485-FBA2-4FF0-58DE-E7A8901915A5}"/>
              </a:ext>
            </a:extLst>
          </p:cNvPr>
          <p:cNvSpPr txBox="1">
            <a:spLocks/>
          </p:cNvSpPr>
          <p:nvPr/>
        </p:nvSpPr>
        <p:spPr>
          <a:xfrm>
            <a:off x="509834" y="3334088"/>
            <a:ext cx="11172331" cy="1046526"/>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Do </a:t>
            </a:r>
            <a:r>
              <a:rPr lang="en-GB" sz="1800" b="1" dirty="0" err="1"/>
              <a:t>RoboPets</a:t>
            </a:r>
            <a:r>
              <a:rPr lang="en-GB" sz="1800" b="1" dirty="0"/>
              <a:t> use Artificial intelligence (AI) technology? </a:t>
            </a:r>
          </a:p>
          <a:p>
            <a:pPr marL="0" indent="0">
              <a:buFont typeface="Arial" panose="020B0604020202020204" pitchFamily="34" charset="0"/>
              <a:buNone/>
            </a:pPr>
            <a:r>
              <a:rPr lang="en-GB" sz="1800" dirty="0"/>
              <a:t>No, the devices do not capture, process or share data. </a:t>
            </a:r>
            <a:endParaRPr lang="en-GB" sz="1800" dirty="0">
              <a:solidFill>
                <a:schemeClr val="tx1"/>
              </a:solidFill>
            </a:endParaRPr>
          </a:p>
        </p:txBody>
      </p:sp>
      <p:sp>
        <p:nvSpPr>
          <p:cNvPr id="14" name="Content Placeholder 4">
            <a:extLst>
              <a:ext uri="{FF2B5EF4-FFF2-40B4-BE49-F238E27FC236}">
                <a16:creationId xmlns:a16="http://schemas.microsoft.com/office/drawing/2014/main" id="{877E65E3-ECB2-217D-FFF5-971E7BCD5E46}"/>
              </a:ext>
            </a:extLst>
          </p:cNvPr>
          <p:cNvSpPr txBox="1">
            <a:spLocks/>
          </p:cNvSpPr>
          <p:nvPr/>
        </p:nvSpPr>
        <p:spPr>
          <a:xfrm>
            <a:off x="523445" y="4615376"/>
            <a:ext cx="11172331" cy="1309003"/>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happens to the </a:t>
            </a:r>
            <a:r>
              <a:rPr lang="en-GB" sz="1800" b="1" dirty="0" err="1"/>
              <a:t>RoboPet</a:t>
            </a:r>
            <a:r>
              <a:rPr lang="en-GB" sz="1800" b="1" dirty="0"/>
              <a:t> at the end of the project? </a:t>
            </a:r>
          </a:p>
          <a:p>
            <a:pPr>
              <a:buClr>
                <a:schemeClr val="accent4"/>
              </a:buClr>
            </a:pPr>
            <a:r>
              <a:rPr lang="en-GB" sz="1800" dirty="0"/>
              <a:t>The </a:t>
            </a:r>
            <a:r>
              <a:rPr lang="en-GB" sz="1800" dirty="0" err="1"/>
              <a:t>RoboPets</a:t>
            </a:r>
            <a:r>
              <a:rPr lang="en-GB" sz="1800" dirty="0"/>
              <a:t> are provided free of charge to the care setting for the duration of the study. </a:t>
            </a:r>
          </a:p>
          <a:p>
            <a:pPr>
              <a:buClr>
                <a:schemeClr val="accent4"/>
              </a:buClr>
            </a:pPr>
            <a:r>
              <a:rPr lang="en-GB" sz="1800" dirty="0"/>
              <a:t>Once the study has completed, the care home may either retain the </a:t>
            </a:r>
            <a:r>
              <a:rPr lang="en-GB" sz="1800" dirty="0" err="1"/>
              <a:t>RoboPets</a:t>
            </a:r>
            <a:r>
              <a:rPr lang="en-GB" sz="1800" dirty="0"/>
              <a:t> for continued use or may choose to dispose of the devices. </a:t>
            </a:r>
            <a:endParaRPr lang="en-GB" sz="1800" dirty="0">
              <a:solidFill>
                <a:schemeClr val="tx1"/>
              </a:solidFill>
            </a:endParaRP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Tree>
    <p:extLst>
      <p:ext uri="{BB962C8B-B14F-4D97-AF65-F5344CB8AC3E}">
        <p14:creationId xmlns:p14="http://schemas.microsoft.com/office/powerpoint/2010/main" val="375451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4"/>
                </a:solidFill>
              </a:rPr>
              <a:t>Find out more</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11</a:t>
            </a:fld>
            <a:endParaRPr lang="en-GB" dirty="0"/>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1844826"/>
            <a:ext cx="5877355" cy="4511524"/>
          </a:xfrm>
        </p:spPr>
        <p:txBody>
          <a:bodyPr>
            <a:normAutofit/>
          </a:bodyPr>
          <a:lstStyle/>
          <a:p>
            <a:pPr>
              <a:buClr>
                <a:schemeClr val="accent4"/>
              </a:buClr>
            </a:pPr>
            <a:r>
              <a:rPr lang="en-GB" sz="1800" dirty="0"/>
              <a:t>We have produced an </a:t>
            </a:r>
            <a:r>
              <a:rPr lang="en-GB" sz="1800" dirty="0">
                <a:solidFill>
                  <a:schemeClr val="accent4"/>
                </a:solidFill>
                <a:hlinkClick r:id="rId3">
                  <a:extLst>
                    <a:ext uri="{A12FA001-AC4F-418D-AE19-62706E023703}">
                      <ahyp:hlinkClr xmlns:ahyp="http://schemas.microsoft.com/office/drawing/2018/hyperlinkcolor" val="tx"/>
                    </a:ext>
                  </a:extLst>
                </a:hlinkClick>
              </a:rPr>
              <a:t>instructional introductory video</a:t>
            </a:r>
            <a:r>
              <a:rPr lang="en-GB" sz="1800" dirty="0"/>
              <a:t> giving an overview of the different </a:t>
            </a:r>
            <a:r>
              <a:rPr lang="en-GB" sz="1800" dirty="0" err="1"/>
              <a:t>RoboPet</a:t>
            </a:r>
            <a:r>
              <a:rPr lang="en-GB" sz="1800" dirty="0"/>
              <a:t> models and their features, maintenance, cleaning and advice on usage. </a:t>
            </a:r>
          </a:p>
          <a:p>
            <a:pPr>
              <a:buClr>
                <a:schemeClr val="accent4"/>
              </a:buClr>
            </a:pPr>
            <a:endParaRPr lang="en-GB" sz="1800" dirty="0"/>
          </a:p>
          <a:p>
            <a:pPr>
              <a:buClr>
                <a:schemeClr val="accent4"/>
              </a:buClr>
            </a:pPr>
            <a:r>
              <a:rPr lang="en-GB" sz="1800" dirty="0">
                <a:solidFill>
                  <a:schemeClr val="tx1"/>
                </a:solidFill>
              </a:rPr>
              <a:t>Other support materials are available on the </a:t>
            </a:r>
            <a:r>
              <a:rPr lang="en-GB" sz="1800" dirty="0">
                <a:solidFill>
                  <a:schemeClr val="accent4"/>
                </a:solidFill>
                <a:hlinkClick r:id="rId4">
                  <a:extLst>
                    <a:ext uri="{A12FA001-AC4F-418D-AE19-62706E023703}">
                      <ahyp:hlinkClr xmlns:ahyp="http://schemas.microsoft.com/office/drawing/2018/hyperlinkcolor" val="tx"/>
                    </a:ext>
                  </a:extLst>
                </a:hlinkClick>
              </a:rPr>
              <a:t>Enhanced Wellbeing through Digital webpage</a:t>
            </a:r>
            <a:r>
              <a:rPr lang="en-GB" sz="1800" dirty="0">
                <a:solidFill>
                  <a:schemeClr val="tx1"/>
                </a:solidFill>
              </a:rPr>
              <a:t> on the BLMK website – scroll down to the </a:t>
            </a:r>
            <a:r>
              <a:rPr lang="en-GB" sz="1800" dirty="0" err="1">
                <a:solidFill>
                  <a:schemeClr val="tx1"/>
                </a:solidFill>
              </a:rPr>
              <a:t>RoboPets</a:t>
            </a:r>
            <a:r>
              <a:rPr lang="en-GB" sz="1800">
                <a:solidFill>
                  <a:schemeClr val="tx1"/>
                </a:solidFill>
              </a:rPr>
              <a:t> section. </a:t>
            </a:r>
            <a:endParaRPr lang="en-GB" sz="1800" dirty="0">
              <a:solidFill>
                <a:schemeClr val="tx1"/>
              </a:solidFill>
            </a:endParaRPr>
          </a:p>
          <a:p>
            <a:pPr>
              <a:buClr>
                <a:schemeClr val="accent4"/>
              </a:buClr>
            </a:pPr>
            <a:endParaRPr lang="en-GB" sz="1800" dirty="0">
              <a:solidFill>
                <a:schemeClr val="tx1"/>
              </a:solidFill>
            </a:endParaRPr>
          </a:p>
          <a:p>
            <a:pPr>
              <a:buClr>
                <a:schemeClr val="accent4"/>
              </a:buClr>
            </a:pPr>
            <a:r>
              <a:rPr lang="en-GB" sz="1800" dirty="0">
                <a:solidFill>
                  <a:schemeClr val="tx1"/>
                </a:solidFill>
              </a:rPr>
              <a:t>General enquiries should be sent to </a:t>
            </a:r>
            <a:r>
              <a:rPr lang="en-GB" sz="1800" dirty="0">
                <a:solidFill>
                  <a:schemeClr val="accent4"/>
                </a:solidFill>
                <a:hlinkClick r:id="rId5">
                  <a:extLst>
                    <a:ext uri="{A12FA001-AC4F-418D-AE19-62706E023703}">
                      <ahyp:hlinkClr xmlns:ahyp="http://schemas.microsoft.com/office/drawing/2018/hyperlinkcolor" val="tx"/>
                    </a:ext>
                  </a:extLst>
                </a:hlinkClick>
              </a:rPr>
              <a:t>blmkicb.digital.socialcare@nhs.net</a:t>
            </a:r>
            <a:r>
              <a:rPr lang="en-GB" sz="1800" dirty="0"/>
              <a:t>. </a:t>
            </a:r>
            <a:endParaRPr lang="en-GB" sz="1800" dirty="0">
              <a:solidFill>
                <a:schemeClr val="accent4"/>
              </a:solidFill>
            </a:endParaRPr>
          </a:p>
        </p:txBody>
      </p:sp>
      <p:pic>
        <p:nvPicPr>
          <p:cNvPr id="2" name="Online Media 1" title="Introduction to RoboPets">
            <a:hlinkClick r:id="" action="ppaction://media"/>
            <a:extLst>
              <a:ext uri="{FF2B5EF4-FFF2-40B4-BE49-F238E27FC236}">
                <a16:creationId xmlns:a16="http://schemas.microsoft.com/office/drawing/2014/main" id="{7C5E8A93-3DC0-D552-C700-15BB16DF3FCE}"/>
              </a:ext>
            </a:extLst>
          </p:cNvPr>
          <p:cNvPicPr>
            <a:picLocks noRot="1" noChangeAspect="1"/>
          </p:cNvPicPr>
          <p:nvPr>
            <a:videoFile r:link="rId1"/>
          </p:nvPr>
        </p:nvPicPr>
        <p:blipFill>
          <a:blip r:embed="rId6"/>
          <a:stretch>
            <a:fillRect/>
          </a:stretch>
        </p:blipFill>
        <p:spPr>
          <a:xfrm>
            <a:off x="6698902" y="1796965"/>
            <a:ext cx="4969653" cy="2805659"/>
          </a:xfrm>
          <a:prstGeom prst="rect">
            <a:avLst/>
          </a:prstGeom>
        </p:spPr>
      </p:pic>
    </p:spTree>
    <p:extLst>
      <p:ext uri="{BB962C8B-B14F-4D97-AF65-F5344CB8AC3E}">
        <p14:creationId xmlns:p14="http://schemas.microsoft.com/office/powerpoint/2010/main" val="290506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 person sitting on a couch holding a stuffed dog&#10;&#10;AI-generated content may be incorrect.">
            <a:extLst>
              <a:ext uri="{FF2B5EF4-FFF2-40B4-BE49-F238E27FC236}">
                <a16:creationId xmlns:a16="http://schemas.microsoft.com/office/drawing/2014/main" id="{81BA750E-F57D-C72D-FC75-341E73EF704C}"/>
              </a:ext>
              <a:ext uri="{C183D7F6-B498-43B3-948B-1728B52AA6E4}">
                <adec:decorative xmlns:adec="http://schemas.microsoft.com/office/drawing/2017/decorative" val="0"/>
              </a:ext>
            </a:extLst>
          </p:cNvPr>
          <p:cNvPicPr>
            <a:picLocks noChangeAspect="1"/>
          </p:cNvPicPr>
          <p:nvPr/>
        </p:nvPicPr>
        <p:blipFill>
          <a:blip r:embed="rId2"/>
          <a:srcRect t="12468" b="12468"/>
          <a:stretch/>
        </p:blipFill>
        <p:spPr>
          <a:xfrm>
            <a:off x="9024510" y="166440"/>
            <a:ext cx="2893933" cy="2894390"/>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3822328"/>
          </a:xfrm>
        </p:spPr>
        <p:txBody>
          <a:bodyPr vert="horz" lIns="0" tIns="0" rIns="0" bIns="0" rtlCol="0" anchor="t">
            <a:normAutofit/>
          </a:bodyPr>
          <a:lstStyle/>
          <a:p>
            <a:pPr marL="0" indent="0">
              <a:buNone/>
            </a:pPr>
            <a:r>
              <a:rPr lang="en-GB" sz="1800" b="1" dirty="0"/>
              <a:t>Robotic cats, dogs and birds which use technology to respond to sound and touch,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srgbClr val="000000">
                  <a:tint val="75000"/>
                </a:srgbClr>
              </a:solidFill>
              <a:effectLst/>
              <a:uLnTx/>
              <a:uFillTx/>
              <a:latin typeface="Century Gothic" panose="020F0302020204030204"/>
              <a:ea typeface="+mn-ea"/>
              <a:cs typeface="+mn-cs"/>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3954929"/>
          </a:xfrm>
          <a:prstGeom prst="rect">
            <a:avLst/>
          </a:prstGeom>
          <a:noFill/>
        </p:spPr>
        <p:txBody>
          <a:bodyPr wrap="square">
            <a:spAutoFit/>
          </a:bodyPr>
          <a:lstStyle/>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Provides a calming influence to reduce anxiety and agitation </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Improves mental health and wellbeing, and quality of life</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Gives people greater independence and confidence</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Provides comfort to reduce feelings of isolation and loneliness </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rPr>
              <a:t>Aids communication between the cared-for person and their carer</a:t>
            </a:r>
            <a:r>
              <a:rPr lang="en-GB" dirty="0">
                <a:solidFill>
                  <a:srgbClr val="000000"/>
                </a:solidFill>
                <a:latin typeface="Century Gothic" panose="020F0302020204030204"/>
                <a:cs typeface="Arial" panose="020B0604020202020204" pitchFamily="34" charset="0"/>
              </a:rPr>
              <a:t>.</a:t>
            </a:r>
          </a:p>
          <a:p>
            <a:pPr marL="285750" marR="0" lvl="0" indent="-285750" algn="l" defTabSz="914400" rtl="0" eaLnBrk="1" fontAlgn="base" latinLnBrk="0" hangingPunct="1">
              <a:lnSpc>
                <a:spcPct val="100000"/>
              </a:lnSpc>
              <a:spcBef>
                <a:spcPts val="0"/>
              </a:spcBef>
              <a:spcAft>
                <a:spcPts val="600"/>
              </a:spcAft>
              <a:buClrTx/>
              <a:buSzTx/>
              <a:buFont typeface="Wingdings" panose="05000000000000000000" pitchFamily="2" charset="2"/>
              <a:buChar char="ü"/>
              <a:tabLst/>
              <a:defRPr/>
            </a:pPr>
            <a:endParaRPr lang="en-GB" sz="1800" b="1" dirty="0">
              <a:solidFill>
                <a:srgbClr val="000000"/>
              </a:solidFill>
              <a:latin typeface="Century Gothic" panose="020F0302020204030204"/>
              <a:cs typeface="Arial" panose="020B0604020202020204" pitchFamily="34" charset="0"/>
            </a:endParaRPr>
          </a:p>
          <a:p>
            <a:pPr marR="0" lvl="0" algn="l" defTabSz="914400" rtl="0" eaLnBrk="1" fontAlgn="base" latinLnBrk="0" hangingPunct="1">
              <a:lnSpc>
                <a:spcPct val="100000"/>
              </a:lnSpc>
              <a:spcBef>
                <a:spcPts val="0"/>
              </a:spcBef>
              <a:spcAft>
                <a:spcPts val="600"/>
              </a:spcAft>
              <a:buClrTx/>
              <a:buSzTx/>
              <a:tabLst/>
              <a:defRPr/>
            </a:pPr>
            <a:r>
              <a:rPr lang="en-GB" sz="1800" b="1" dirty="0"/>
              <a:t>Aimed at adults living independently (with support of informal carers) in receipt of domiciliary care or those within care homes who will be selected based on the following characteristics: </a:t>
            </a:r>
            <a:r>
              <a:rPr lang="en-GB" sz="1800" dirty="0"/>
              <a:t>living with / experiencing behaviour that challenges, cognitive impairment, communication difficulty, dementia, and low mood / anxiety.</a:t>
            </a:r>
            <a:endParaRPr lang="en-GB" sz="1800" dirty="0">
              <a:solidFill>
                <a:schemeClr val="accent6"/>
              </a:solidFill>
            </a:endParaRPr>
          </a:p>
          <a:p>
            <a:pPr marR="0" lvl="0" algn="l" defTabSz="914400" rtl="0" eaLnBrk="1" fontAlgn="base" latinLnBrk="0" hangingPunct="1">
              <a:lnSpc>
                <a:spcPct val="100000"/>
              </a:lnSpc>
              <a:spcBef>
                <a:spcPts val="0"/>
              </a:spcBef>
              <a:spcAft>
                <a:spcPts val="600"/>
              </a:spcAft>
              <a:buClrTx/>
              <a:buSzTx/>
              <a:tabLst/>
              <a:defRPr/>
            </a:pPr>
            <a:endParaRPr kumimoji="0" lang="en-GB" sz="1800" b="0" i="0" u="none" strike="noStrike" kern="1200" cap="none" spc="0" normalizeH="0" baseline="0" noProof="0" dirty="0">
              <a:ln>
                <a:noFill/>
              </a:ln>
              <a:solidFill>
                <a:srgbClr val="000000"/>
              </a:solidFill>
              <a:effectLst/>
              <a:uLnTx/>
              <a:uFillTx/>
              <a:latin typeface="Century Gothic" panose="020F0302020204030204"/>
              <a:ea typeface="+mn-ea"/>
              <a:cs typeface="Arial" panose="020B0604020202020204" pitchFamily="34" charset="0"/>
            </a:endParaRPr>
          </a:p>
        </p:txBody>
      </p:sp>
      <p:sp>
        <p:nvSpPr>
          <p:cNvPr id="2" name="TextBox 1">
            <a:extLst>
              <a:ext uri="{FF2B5EF4-FFF2-40B4-BE49-F238E27FC236}">
                <a16:creationId xmlns:a16="http://schemas.microsoft.com/office/drawing/2014/main" id="{BD2B921A-F7A7-7256-F59C-41845226026E}"/>
              </a:ext>
            </a:extLst>
          </p:cNvPr>
          <p:cNvSpPr txBox="1"/>
          <p:nvPr/>
        </p:nvSpPr>
        <p:spPr>
          <a:xfrm>
            <a:off x="9334645" y="2764385"/>
            <a:ext cx="2585499" cy="220724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defRPr/>
            </a:pPr>
            <a:r>
              <a:rPr lang="en-GB" sz="1600" dirty="0">
                <a:solidFill>
                  <a:srgbClr val="3B3B3B"/>
                </a:solidFill>
                <a:latin typeface="Century Gothic"/>
                <a:ea typeface="Calibri"/>
                <a:cs typeface="Segoe UI"/>
              </a:rPr>
              <a:t>As of February 2025, </a:t>
            </a:r>
            <a:r>
              <a:rPr lang="en-GB" sz="1600" b="1" dirty="0">
                <a:solidFill>
                  <a:srgbClr val="3B3B3B"/>
                </a:solidFill>
                <a:latin typeface="Century Gothic"/>
                <a:ea typeface="Calibri"/>
                <a:cs typeface="Segoe UI"/>
              </a:rPr>
              <a:t>484</a:t>
            </a:r>
            <a:r>
              <a:rPr lang="en-GB" sz="1600" dirty="0">
                <a:solidFill>
                  <a:srgbClr val="3B3B3B"/>
                </a:solidFill>
                <a:latin typeface="Century Gothic"/>
                <a:ea typeface="Calibri"/>
                <a:cs typeface="Segoe UI"/>
              </a:rPr>
              <a:t> devices have been delivered </a:t>
            </a:r>
            <a:r>
              <a:rPr kumimoji="0" lang="en-GB" sz="1600" b="0" i="0" u="none" strike="noStrike" kern="1200" cap="none" spc="0" normalizeH="0" baseline="0" noProof="0" dirty="0">
                <a:ln>
                  <a:noFill/>
                </a:ln>
                <a:solidFill>
                  <a:srgbClr val="3B3B3B"/>
                </a:solidFill>
                <a:effectLst/>
                <a:uLnTx/>
                <a:uFillTx/>
                <a:latin typeface="Century Gothic"/>
                <a:ea typeface="Calibri"/>
                <a:cs typeface="Segoe UI"/>
              </a:rPr>
              <a:t>to </a:t>
            </a:r>
            <a:r>
              <a:rPr lang="en-GB" sz="1600" b="1" dirty="0">
                <a:solidFill>
                  <a:srgbClr val="3B3B3B"/>
                </a:solidFill>
                <a:latin typeface="Century Gothic"/>
                <a:ea typeface="Calibri"/>
                <a:cs typeface="Segoe UI"/>
              </a:rPr>
              <a:t>56</a:t>
            </a:r>
            <a:r>
              <a:rPr lang="en-GB" sz="1600" dirty="0">
                <a:solidFill>
                  <a:srgbClr val="3B3B3B"/>
                </a:solidFill>
                <a:latin typeface="Century Gothic"/>
                <a:ea typeface="Calibri"/>
                <a:cs typeface="Segoe UI"/>
              </a:rPr>
              <a:t> different care locations</a:t>
            </a:r>
            <a:endParaRPr lang="en-US" sz="1600">
              <a:latin typeface="Century Gothic"/>
              <a:cs typeface="Arial"/>
            </a:endParaRPr>
          </a:p>
        </p:txBody>
      </p:sp>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t>Visit our webpage to read more about this pilot </a:t>
            </a:r>
            <a:b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br>
            <a: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t>and complete an </a:t>
            </a:r>
            <a:br>
              <a:rPr kumimoji="0" lang="en-GB" sz="1600" b="0"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br>
            <a:r>
              <a:rPr kumimoji="0" lang="en-GB" sz="1600" b="1" i="0" u="none" strike="noStrike" kern="1200" cap="none" spc="0" normalizeH="0" baseline="0" noProof="0" dirty="0">
                <a:ln>
                  <a:noFill/>
                </a:ln>
                <a:solidFill>
                  <a:sysClr val="windowText" lastClr="000000"/>
                </a:solidFill>
                <a:effectLst/>
                <a:uLnTx/>
                <a:uFillTx/>
                <a:latin typeface="Century Gothic" panose="020F0302020204030204"/>
                <a:ea typeface="Calibri"/>
                <a:cs typeface="Calibri"/>
              </a:rPr>
              <a:t>Expression of Interest form</a:t>
            </a:r>
            <a:endParaRPr kumimoji="0" lang="en-US" sz="1600" b="1" i="0" u="none" strike="noStrike" kern="1200" cap="none" spc="0" normalizeH="0" baseline="0" noProof="0" dirty="0">
              <a:ln>
                <a:noFill/>
              </a:ln>
              <a:solidFill>
                <a:sysClr val="windowText" lastClr="000000"/>
              </a:solidFill>
              <a:effectLst/>
              <a:uLnTx/>
              <a:uFillTx/>
              <a:latin typeface="Century Gothic" panose="020F0302020204030204"/>
              <a:ea typeface="+mn-ea"/>
              <a:cs typeface="+mn-cs"/>
            </a:endParaRPr>
          </a:p>
        </p:txBody>
      </p:sp>
      <p:pic>
        <p:nvPicPr>
          <p:cNvPr id="8" name="Content Placeholder 16" descr="Cursor with solid fill">
            <a:hlinkClick r:id="rId4"/>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A6225-4428-5BCA-0BD7-E97D81BCAD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754E8A6-B35A-3901-EF41-850E3B61FA1F}"/>
              </a:ext>
            </a:extLst>
          </p:cNvPr>
          <p:cNvSpPr>
            <a:spLocks noGrp="1"/>
          </p:cNvSpPr>
          <p:nvPr>
            <p:ph type="title"/>
          </p:nvPr>
        </p:nvSpPr>
        <p:spPr/>
        <p:txBody>
          <a:bodyPr/>
          <a:lstStyle/>
          <a:p>
            <a:r>
              <a:rPr lang="en-GB" dirty="0">
                <a:solidFill>
                  <a:schemeClr val="accent4"/>
                </a:solidFill>
              </a:rPr>
              <a:t>About this project</a:t>
            </a:r>
          </a:p>
        </p:txBody>
      </p:sp>
      <p:sp>
        <p:nvSpPr>
          <p:cNvPr id="5" name="Content Placeholder 4">
            <a:extLst>
              <a:ext uri="{FF2B5EF4-FFF2-40B4-BE49-F238E27FC236}">
                <a16:creationId xmlns:a16="http://schemas.microsoft.com/office/drawing/2014/main" id="{5494AD6A-94D9-9228-3DC0-FD70464AB82C}"/>
              </a:ext>
            </a:extLst>
          </p:cNvPr>
          <p:cNvSpPr txBox="1">
            <a:spLocks/>
          </p:cNvSpPr>
          <p:nvPr/>
        </p:nvSpPr>
        <p:spPr>
          <a:xfrm>
            <a:off x="523446" y="3824129"/>
            <a:ext cx="10832126" cy="2651522"/>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Who is delivering this project?</a:t>
            </a:r>
          </a:p>
          <a:p>
            <a:pPr>
              <a:buClr>
                <a:schemeClr val="accent4"/>
              </a:buClr>
            </a:pPr>
            <a:r>
              <a:rPr lang="en-GB" sz="1800" dirty="0"/>
              <a:t>Bedfordshire, Luton and Milton Keynes Integrated Care System’s (BLMK ICS) Digitising Social Care (</a:t>
            </a:r>
            <a:r>
              <a:rPr lang="en-GB" sz="1800" dirty="0" err="1"/>
              <a:t>DiSC</a:t>
            </a:r>
            <a:r>
              <a:rPr lang="en-GB" sz="1800" dirty="0"/>
              <a:t>) programme in partnership with the </a:t>
            </a:r>
            <a:r>
              <a:rPr lang="en-GB" sz="1800" dirty="0">
                <a:solidFill>
                  <a:schemeClr val="accent4"/>
                </a:solidFill>
                <a:hlinkClick r:id="rId2">
                  <a:extLst>
                    <a:ext uri="{A12FA001-AC4F-418D-AE19-62706E023703}">
                      <ahyp:hlinkClr xmlns:ahyp="http://schemas.microsoft.com/office/drawing/2018/hyperlinkcolor" val="tx"/>
                    </a:ext>
                  </a:extLst>
                </a:hlinkClick>
              </a:rPr>
              <a:t>University of Hertfordshire</a:t>
            </a:r>
            <a:r>
              <a:rPr lang="en-GB" sz="1800" dirty="0"/>
              <a:t> and </a:t>
            </a:r>
            <a:r>
              <a:rPr lang="en-GB" sz="1800" dirty="0">
                <a:solidFill>
                  <a:schemeClr val="accent4"/>
                </a:solidFill>
                <a:hlinkClick r:id="rId3">
                  <a:extLst>
                    <a:ext uri="{A12FA001-AC4F-418D-AE19-62706E023703}">
                      <ahyp:hlinkClr xmlns:ahyp="http://schemas.microsoft.com/office/drawing/2018/hyperlinkcolor" val="tx"/>
                    </a:ext>
                  </a:extLst>
                </a:hlinkClick>
              </a:rPr>
              <a:t>Health Innovation East</a:t>
            </a:r>
            <a:r>
              <a:rPr lang="en-GB" sz="1800" dirty="0"/>
              <a:t>. </a:t>
            </a:r>
          </a:p>
          <a:p>
            <a:pPr>
              <a:buClr>
                <a:schemeClr val="accent4"/>
              </a:buClr>
            </a:pPr>
            <a:r>
              <a:rPr lang="en-GB" sz="1800" dirty="0"/>
              <a:t>Researchers from the University of Hertfordshire will evaluate the impact of introducing </a:t>
            </a:r>
            <a:r>
              <a:rPr lang="en-GB" sz="1800" dirty="0" err="1"/>
              <a:t>RoboPets</a:t>
            </a:r>
            <a:r>
              <a:rPr lang="en-GB" sz="1800" dirty="0"/>
              <a:t> in different adult social care settings to support older people, including those living with dementia, and their carers – including informal carers (i.e. families and friends in unpaid caring roles. </a:t>
            </a:r>
          </a:p>
          <a:p>
            <a:pPr>
              <a:buClr>
                <a:schemeClr val="accent4"/>
              </a:buClr>
            </a:pPr>
            <a:r>
              <a:rPr lang="en-GB" sz="1800" dirty="0"/>
              <a:t>The study will run from April 2025 to March 2026. </a:t>
            </a:r>
          </a:p>
        </p:txBody>
      </p:sp>
      <p:sp>
        <p:nvSpPr>
          <p:cNvPr id="6" name="Content Placeholder 4">
            <a:extLst>
              <a:ext uri="{FF2B5EF4-FFF2-40B4-BE49-F238E27FC236}">
                <a16:creationId xmlns:a16="http://schemas.microsoft.com/office/drawing/2014/main" id="{CFA9D594-B8E1-226C-ECE6-122203806926}"/>
              </a:ext>
            </a:extLst>
          </p:cNvPr>
          <p:cNvSpPr txBox="1">
            <a:spLocks/>
          </p:cNvSpPr>
          <p:nvPr/>
        </p:nvSpPr>
        <p:spPr>
          <a:xfrm>
            <a:off x="509834" y="1840160"/>
            <a:ext cx="10832126" cy="1983969"/>
          </a:xfrm>
          <a:prstGeom prst="rect">
            <a:avLst/>
          </a:prstGeom>
        </p:spPr>
        <p:txBody>
          <a:bodyPr vert="horz" lIns="0" tIns="0" rIns="0" bIns="0" rtlCol="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Who is funding the project and why?</a:t>
            </a:r>
          </a:p>
          <a:p>
            <a:pPr>
              <a:buClr>
                <a:schemeClr val="accent4"/>
              </a:buClr>
            </a:pPr>
            <a:r>
              <a:rPr lang="en-GB" sz="1800" dirty="0"/>
              <a:t>The project is funded by NHS England through their Adult Social Care Technology Fund. </a:t>
            </a:r>
          </a:p>
          <a:p>
            <a:pPr>
              <a:buClr>
                <a:schemeClr val="accent4"/>
              </a:buClr>
            </a:pPr>
            <a:r>
              <a:rPr lang="en-GB" sz="1800" dirty="0"/>
              <a:t>The aim is to understand the acceptability, usability, cost-effectiveness and impacts as the technologies are implemented and adopted – to inform the development of an evidence-based plan for scale and spread across Bedfordshire, Luton and Milton Keynes.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6286C135-5BB1-F671-0921-B677F0542733}"/>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73541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AB6D5-B83B-EC22-1262-7336FCE8163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FCB2362-9B3C-C151-A351-2D167E2AA354}"/>
              </a:ext>
            </a:extLst>
          </p:cNvPr>
          <p:cNvSpPr>
            <a:spLocks noGrp="1"/>
          </p:cNvSpPr>
          <p:nvPr>
            <p:ph type="title"/>
          </p:nvPr>
        </p:nvSpPr>
        <p:spPr/>
        <p:txBody>
          <a:bodyPr/>
          <a:lstStyle/>
          <a:p>
            <a:r>
              <a:rPr lang="en-GB" dirty="0">
                <a:solidFill>
                  <a:schemeClr val="accent4"/>
                </a:solidFill>
              </a:rPr>
              <a:t>How the project will work</a:t>
            </a:r>
          </a:p>
        </p:txBody>
      </p:sp>
      <p:sp>
        <p:nvSpPr>
          <p:cNvPr id="5" name="Content Placeholder 4">
            <a:extLst>
              <a:ext uri="{FF2B5EF4-FFF2-40B4-BE49-F238E27FC236}">
                <a16:creationId xmlns:a16="http://schemas.microsoft.com/office/drawing/2014/main" id="{37DAE1DF-6AB9-97BF-A596-A1011FA2D017}"/>
              </a:ext>
            </a:extLst>
          </p:cNvPr>
          <p:cNvSpPr txBox="1">
            <a:spLocks/>
          </p:cNvSpPr>
          <p:nvPr/>
        </p:nvSpPr>
        <p:spPr>
          <a:xfrm>
            <a:off x="523446" y="1840160"/>
            <a:ext cx="10999860" cy="4516189"/>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does participation in the project involve?</a:t>
            </a:r>
          </a:p>
          <a:p>
            <a:pPr>
              <a:buClr>
                <a:schemeClr val="accent4"/>
              </a:buClr>
            </a:pPr>
            <a:r>
              <a:rPr lang="en-GB" sz="1800" dirty="0"/>
              <a:t>The management of the care setting will be offered a range of </a:t>
            </a:r>
            <a:r>
              <a:rPr lang="en-GB" sz="1800" dirty="0" err="1"/>
              <a:t>RoboPet</a:t>
            </a:r>
            <a:r>
              <a:rPr lang="en-GB" sz="1800" dirty="0"/>
              <a:t> models (i.e. cats, dogs and birds) in a variety of colours, so will need to specify the number, type and colours of the devices that will meet the needs of the adults in their care. The project seeks to evaluate the impact of a </a:t>
            </a:r>
            <a:r>
              <a:rPr lang="en-GB" sz="1800" dirty="0" err="1"/>
              <a:t>RoboPet</a:t>
            </a:r>
            <a:r>
              <a:rPr lang="en-GB" sz="1800" dirty="0"/>
              <a:t> upon the care of the individual to who the device is allocated; ‘communal/shared’ use of a pet is not within the scope of the study. Therefore, in a residential care setting each </a:t>
            </a:r>
            <a:r>
              <a:rPr lang="en-GB" sz="1800" dirty="0" err="1"/>
              <a:t>RoboPet</a:t>
            </a:r>
            <a:r>
              <a:rPr lang="en-GB" sz="1800" dirty="0"/>
              <a:t> will need to remain in the cared-for person’s room. </a:t>
            </a:r>
          </a:p>
          <a:p>
            <a:pPr>
              <a:buClr>
                <a:schemeClr val="accent4"/>
              </a:buClr>
            </a:pPr>
            <a:r>
              <a:rPr lang="en-GB" sz="1800" dirty="0"/>
              <a:t>Care settings will also be offered the option of a ‘demo’ </a:t>
            </a:r>
            <a:r>
              <a:rPr lang="en-GB" sz="1800" dirty="0" err="1"/>
              <a:t>RoboPet</a:t>
            </a:r>
            <a:r>
              <a:rPr lang="en-GB" sz="1800" dirty="0"/>
              <a:t>. This device would not be allocated to a specific adult, but can instead be used on a trial basis by staff to help determine if a cared for person will benefit from a </a:t>
            </a:r>
            <a:r>
              <a:rPr lang="en-GB" sz="1800" dirty="0" err="1"/>
              <a:t>RoboPet</a:t>
            </a:r>
            <a:r>
              <a:rPr lang="en-GB" sz="1800" dirty="0"/>
              <a:t> ‘of their own’. </a:t>
            </a:r>
          </a:p>
          <a:p>
            <a:pPr>
              <a:buClr>
                <a:schemeClr val="accent4"/>
              </a:buClr>
            </a:pPr>
            <a:r>
              <a:rPr lang="en-GB" sz="1800" dirty="0"/>
              <a:t>Participating care settings will be invited to give feedback to the project team on the impact that the devices have on delivery of care. </a:t>
            </a:r>
          </a:p>
          <a:p>
            <a:pPr>
              <a:buClr>
                <a:schemeClr val="accent4"/>
              </a:buClr>
            </a:pPr>
            <a:r>
              <a:rPr lang="en-GB" sz="1800" dirty="0"/>
              <a:t>The implementation of </a:t>
            </a:r>
            <a:r>
              <a:rPr lang="en-GB" sz="1800" dirty="0" err="1"/>
              <a:t>RoboPets</a:t>
            </a:r>
            <a:r>
              <a:rPr lang="en-GB" sz="1800" dirty="0"/>
              <a:t> will be monitored for a year. At the end of the year, the </a:t>
            </a:r>
            <a:r>
              <a:rPr lang="en-GB" sz="1800" dirty="0" err="1"/>
              <a:t>RoboPets</a:t>
            </a:r>
            <a:r>
              <a:rPr lang="en-GB" sz="1800" dirty="0"/>
              <a:t> do not need to be returned and can stay with the care setting – although maintenance will be the responsibility of the care provider.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8FE4BD0B-7395-A197-0473-99FEFF4F10E1}"/>
              </a:ext>
            </a:extLst>
          </p:cNvPr>
          <p:cNvSpPr>
            <a:spLocks noGrp="1"/>
          </p:cNvSpPr>
          <p:nvPr>
            <p:ph type="sldNum" sz="quarter" idx="12"/>
          </p:nvPr>
        </p:nvSpPr>
        <p:spPr/>
        <p:txBody>
          <a:bodyPr/>
          <a:lstStyle/>
          <a:p>
            <a:fld id="{30A60DCE-9105-48A5-8A92-25C9283756D1}" type="slidenum">
              <a:rPr lang="en-GB" smtClean="0"/>
              <a:pPr/>
              <a:t>4</a:t>
            </a:fld>
            <a:endParaRPr lang="en-GB" dirty="0"/>
          </a:p>
        </p:txBody>
      </p:sp>
    </p:spTree>
    <p:extLst>
      <p:ext uri="{BB962C8B-B14F-4D97-AF65-F5344CB8AC3E}">
        <p14:creationId xmlns:p14="http://schemas.microsoft.com/office/powerpoint/2010/main" val="2795781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6592B-8D30-8D16-3DB6-7BCE6C73395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B166E9F-0512-D6E9-A2CA-9B08E3C8CB10}"/>
              </a:ext>
            </a:extLst>
          </p:cNvPr>
          <p:cNvSpPr>
            <a:spLocks noGrp="1"/>
          </p:cNvSpPr>
          <p:nvPr>
            <p:ph type="title"/>
          </p:nvPr>
        </p:nvSpPr>
        <p:spPr/>
        <p:txBody>
          <a:bodyPr/>
          <a:lstStyle/>
          <a:p>
            <a:r>
              <a:rPr lang="en-GB" dirty="0">
                <a:solidFill>
                  <a:schemeClr val="accent4"/>
                </a:solidFill>
              </a:rPr>
              <a:t>Responsibilities of participants</a:t>
            </a:r>
          </a:p>
        </p:txBody>
      </p:sp>
      <p:sp>
        <p:nvSpPr>
          <p:cNvPr id="5" name="Content Placeholder 4">
            <a:extLst>
              <a:ext uri="{FF2B5EF4-FFF2-40B4-BE49-F238E27FC236}">
                <a16:creationId xmlns:a16="http://schemas.microsoft.com/office/drawing/2014/main" id="{4516BBA8-CDFF-09A6-C79E-C932517B90AA}"/>
              </a:ext>
            </a:extLst>
          </p:cNvPr>
          <p:cNvSpPr txBox="1">
            <a:spLocks/>
          </p:cNvSpPr>
          <p:nvPr/>
        </p:nvSpPr>
        <p:spPr>
          <a:xfrm>
            <a:off x="523445" y="1840161"/>
            <a:ext cx="10832126" cy="4516189"/>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Pre-deployment</a:t>
            </a:r>
          </a:p>
          <a:p>
            <a:pPr>
              <a:buClr>
                <a:schemeClr val="accent4"/>
              </a:buClr>
            </a:pPr>
            <a:r>
              <a:rPr lang="en-GB" sz="1800" b="1" dirty="0"/>
              <a:t>Collaboration: </a:t>
            </a:r>
            <a:r>
              <a:rPr lang="en-GB" sz="1800" dirty="0"/>
              <a:t>Work with the Project Manager to assess resident/service user needs and preferences to determine suitability for </a:t>
            </a:r>
            <a:r>
              <a:rPr lang="en-GB" sz="1800" dirty="0" err="1"/>
              <a:t>RoboPets</a:t>
            </a:r>
            <a:r>
              <a:rPr lang="en-GB" sz="1800" dirty="0"/>
              <a:t>.</a:t>
            </a:r>
          </a:p>
          <a:p>
            <a:pPr>
              <a:buClr>
                <a:schemeClr val="accent4"/>
              </a:buClr>
            </a:pPr>
            <a:r>
              <a:rPr lang="en-GB" sz="1800" b="1" dirty="0"/>
              <a:t>Resident/service user selection: </a:t>
            </a:r>
            <a:r>
              <a:rPr lang="en-GB" sz="1800" dirty="0"/>
              <a:t>Participate in selecting residents/service users who might benefit most from </a:t>
            </a:r>
            <a:r>
              <a:rPr lang="en-GB" sz="1800" dirty="0" err="1"/>
              <a:t>RoboPet</a:t>
            </a:r>
            <a:r>
              <a:rPr lang="en-GB" sz="1800" dirty="0"/>
              <a:t> companionship, considering factors like emotional wellbeing, social isolation, and cognitive abilities. </a:t>
            </a:r>
          </a:p>
          <a:p>
            <a:pPr>
              <a:buClr>
                <a:schemeClr val="accent4"/>
              </a:buClr>
            </a:pPr>
            <a:r>
              <a:rPr lang="en-GB" sz="1800" b="1" dirty="0"/>
              <a:t>Informed consent: </a:t>
            </a:r>
            <a:r>
              <a:rPr lang="en-GB" sz="1800" dirty="0"/>
              <a:t>Obtain informed consent from residents/service users and/or their families before introducing </a:t>
            </a:r>
            <a:r>
              <a:rPr lang="en-GB" sz="1800" dirty="0" err="1"/>
              <a:t>RoboPets</a:t>
            </a:r>
            <a:r>
              <a:rPr lang="en-GB" sz="1800" dirty="0"/>
              <a:t>.  </a:t>
            </a:r>
          </a:p>
          <a:p>
            <a:pPr>
              <a:buClr>
                <a:schemeClr val="accent4"/>
              </a:buClr>
            </a:pPr>
            <a:r>
              <a:rPr lang="en-GB" sz="1800" b="1" dirty="0"/>
              <a:t>Training: </a:t>
            </a:r>
            <a:r>
              <a:rPr lang="en-GB" sz="1800" dirty="0"/>
              <a:t>Access training materials provided by the Project Manager to learn about </a:t>
            </a:r>
            <a:r>
              <a:rPr lang="en-GB" sz="1800" dirty="0" err="1"/>
              <a:t>RoboPet</a:t>
            </a:r>
            <a:r>
              <a:rPr lang="en-GB" sz="1800" dirty="0"/>
              <a:t> functionalities, proper use, care, troubleshooting, and safety protocols.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560E630E-621E-D7F6-8C87-DCF640E81995}"/>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Tree>
    <p:extLst>
      <p:ext uri="{BB962C8B-B14F-4D97-AF65-F5344CB8AC3E}">
        <p14:creationId xmlns:p14="http://schemas.microsoft.com/office/powerpoint/2010/main" val="1010023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DF3D9-51A7-3823-F361-3388E50A08A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BCC902E-5537-B35F-EF60-F8A563E36A16}"/>
              </a:ext>
            </a:extLst>
          </p:cNvPr>
          <p:cNvSpPr>
            <a:spLocks noGrp="1"/>
          </p:cNvSpPr>
          <p:nvPr>
            <p:ph type="title"/>
          </p:nvPr>
        </p:nvSpPr>
        <p:spPr/>
        <p:txBody>
          <a:bodyPr/>
          <a:lstStyle/>
          <a:p>
            <a:r>
              <a:rPr lang="en-GB" dirty="0">
                <a:solidFill>
                  <a:schemeClr val="accent4"/>
                </a:solidFill>
              </a:rPr>
              <a:t>Responsibilities of participants</a:t>
            </a:r>
          </a:p>
        </p:txBody>
      </p:sp>
      <p:sp>
        <p:nvSpPr>
          <p:cNvPr id="5" name="Content Placeholder 4">
            <a:extLst>
              <a:ext uri="{FF2B5EF4-FFF2-40B4-BE49-F238E27FC236}">
                <a16:creationId xmlns:a16="http://schemas.microsoft.com/office/drawing/2014/main" id="{EF4A859F-1F69-4F22-C063-363902D9EC5A}"/>
              </a:ext>
            </a:extLst>
          </p:cNvPr>
          <p:cNvSpPr txBox="1">
            <a:spLocks/>
          </p:cNvSpPr>
          <p:nvPr/>
        </p:nvSpPr>
        <p:spPr>
          <a:xfrm>
            <a:off x="523446" y="1617150"/>
            <a:ext cx="10959717" cy="5240850"/>
          </a:xfrm>
          <a:prstGeom prst="rect">
            <a:avLst/>
          </a:prstGeom>
        </p:spPr>
        <p:txBody>
          <a:bodyPr vert="horz" lIns="0" tIns="0" rIns="0" bIns="0" rtlCol="0">
            <a:normAutofit lnSpcReduction="10000"/>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Deployment</a:t>
            </a:r>
          </a:p>
          <a:p>
            <a:pPr>
              <a:buClr>
                <a:schemeClr val="accent4"/>
              </a:buClr>
            </a:pPr>
            <a:r>
              <a:rPr lang="en-GB" sz="1800" b="1" dirty="0"/>
              <a:t>Setup and integration: </a:t>
            </a:r>
            <a:r>
              <a:rPr lang="en-GB" sz="1800" dirty="0"/>
              <a:t>Assist with the initial setup of </a:t>
            </a:r>
            <a:r>
              <a:rPr lang="en-GB" sz="1800" dirty="0" err="1"/>
              <a:t>RoboPets</a:t>
            </a:r>
            <a:r>
              <a:rPr lang="en-GB" sz="1800" dirty="0"/>
              <a:t> with the resident/service user and help personalise the device according to their user preferences.  </a:t>
            </a:r>
          </a:p>
          <a:p>
            <a:pPr>
              <a:buClr>
                <a:schemeClr val="accent4"/>
              </a:buClr>
            </a:pPr>
            <a:r>
              <a:rPr lang="en-GB" sz="1800" b="1" dirty="0"/>
              <a:t>Guidance and support: </a:t>
            </a:r>
            <a:r>
              <a:rPr lang="en-GB" sz="1800" dirty="0"/>
              <a:t>Provide guidance and support to the user as they interact with the </a:t>
            </a:r>
            <a:r>
              <a:rPr lang="en-GB" sz="1800" dirty="0" err="1"/>
              <a:t>RoboPet</a:t>
            </a:r>
            <a:r>
              <a:rPr lang="en-GB" sz="1800" dirty="0"/>
              <a:t>. This may include showing basic functions and addressing any anxieties they might encounter.  </a:t>
            </a:r>
          </a:p>
          <a:p>
            <a:pPr>
              <a:buClr>
                <a:schemeClr val="accent4"/>
              </a:buClr>
            </a:pPr>
            <a:r>
              <a:rPr lang="en-GB" sz="1800" b="1" dirty="0"/>
              <a:t>Monitoring and observation: </a:t>
            </a:r>
            <a:r>
              <a:rPr lang="en-GB" sz="1800" dirty="0"/>
              <a:t>Monitor the individual’s interactions with their </a:t>
            </a:r>
            <a:r>
              <a:rPr lang="en-GB" sz="1800" dirty="0" err="1"/>
              <a:t>RoboPet</a:t>
            </a:r>
            <a:r>
              <a:rPr lang="en-GB" sz="1800" dirty="0"/>
              <a:t> and observe their emotional / behavioural responses. Report any concerns or potential issues to the Project Manager.  </a:t>
            </a:r>
          </a:p>
          <a:p>
            <a:pPr>
              <a:buClr>
                <a:schemeClr val="accent4"/>
              </a:buClr>
            </a:pPr>
            <a:r>
              <a:rPr lang="en-GB" sz="1800" b="1" dirty="0"/>
              <a:t>Ongoing support: </a:t>
            </a:r>
            <a:r>
              <a:rPr lang="en-GB" sz="1800" dirty="0"/>
              <a:t>Support individuals to use their </a:t>
            </a:r>
            <a:r>
              <a:rPr lang="en-GB" sz="1800" dirty="0" err="1"/>
              <a:t>RoboPets</a:t>
            </a:r>
            <a:r>
              <a:rPr lang="en-GB" sz="1800" dirty="0"/>
              <a:t> and address any questions or difficulties they might have.  </a:t>
            </a:r>
          </a:p>
          <a:p>
            <a:pPr>
              <a:buClr>
                <a:schemeClr val="accent4"/>
              </a:buClr>
            </a:pPr>
            <a:r>
              <a:rPr lang="en-GB" sz="1800" b="1" dirty="0"/>
              <a:t>Reallocation:</a:t>
            </a:r>
            <a:r>
              <a:rPr lang="en-GB" sz="1800" dirty="0"/>
              <a:t> The Project Manager must be advised if a </a:t>
            </a:r>
            <a:r>
              <a:rPr lang="en-GB" sz="1800" dirty="0" err="1"/>
              <a:t>RoboPet</a:t>
            </a:r>
            <a:r>
              <a:rPr lang="en-GB" sz="1800" dirty="0"/>
              <a:t> is allocated to a different person from the one who the device was originally assigned to, as this will impact the evaluation data. This may be necessary in the event of rejection by the original individual, or if they move to a new setting or pass away. Before a </a:t>
            </a:r>
            <a:r>
              <a:rPr lang="en-GB" sz="1800" dirty="0" err="1"/>
              <a:t>RoboPet</a:t>
            </a:r>
            <a:r>
              <a:rPr lang="en-GB" sz="1800" dirty="0"/>
              <a:t> is reallocated, it must be properly cleaned and disinfected.  </a:t>
            </a:r>
          </a:p>
          <a:p>
            <a:pPr>
              <a:buClr>
                <a:schemeClr val="accent4"/>
              </a:buClr>
            </a:pPr>
            <a:r>
              <a:rPr lang="en-GB" sz="1800" b="1" dirty="0"/>
              <a:t>Resident/service user advocacy: </a:t>
            </a:r>
            <a:r>
              <a:rPr lang="en-GB" sz="1800" dirty="0"/>
              <a:t>Advocate for individuals who may not be comfortable or benefit from </a:t>
            </a:r>
            <a:r>
              <a:rPr lang="en-GB" sz="1800" dirty="0" err="1"/>
              <a:t>RoboPets</a:t>
            </a:r>
            <a:r>
              <a:rPr lang="en-GB" sz="1800" dirty="0"/>
              <a:t>.</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F2D342A6-630F-60F1-A59A-F670707FB51A}"/>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Tree>
    <p:extLst>
      <p:ext uri="{BB962C8B-B14F-4D97-AF65-F5344CB8AC3E}">
        <p14:creationId xmlns:p14="http://schemas.microsoft.com/office/powerpoint/2010/main" val="14955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6E263-B21E-89F3-A6BC-9738C0E2A8C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7B7E05A-FFE8-D30E-6EAD-57B241C8CC58}"/>
              </a:ext>
            </a:extLst>
          </p:cNvPr>
          <p:cNvSpPr>
            <a:spLocks noGrp="1"/>
          </p:cNvSpPr>
          <p:nvPr>
            <p:ph type="title"/>
          </p:nvPr>
        </p:nvSpPr>
        <p:spPr/>
        <p:txBody>
          <a:bodyPr/>
          <a:lstStyle/>
          <a:p>
            <a:r>
              <a:rPr lang="en-GB" dirty="0">
                <a:solidFill>
                  <a:schemeClr val="accent4"/>
                </a:solidFill>
              </a:rPr>
              <a:t>Responsibilities of participants</a:t>
            </a:r>
          </a:p>
        </p:txBody>
      </p:sp>
      <p:sp>
        <p:nvSpPr>
          <p:cNvPr id="5" name="Content Placeholder 4">
            <a:extLst>
              <a:ext uri="{FF2B5EF4-FFF2-40B4-BE49-F238E27FC236}">
                <a16:creationId xmlns:a16="http://schemas.microsoft.com/office/drawing/2014/main" id="{8630F136-C0BC-AD51-BCE6-8BC7E7B979B2}"/>
              </a:ext>
            </a:extLst>
          </p:cNvPr>
          <p:cNvSpPr txBox="1">
            <a:spLocks/>
          </p:cNvSpPr>
          <p:nvPr/>
        </p:nvSpPr>
        <p:spPr>
          <a:xfrm>
            <a:off x="523446" y="1617150"/>
            <a:ext cx="10832126" cy="4998254"/>
          </a:xfrm>
          <a:prstGeom prst="rect">
            <a:avLst/>
          </a:prstGeom>
        </p:spPr>
        <p:txBody>
          <a:bodyPr vert="horz" lIns="0" tIns="0" rIns="0" bIns="0" rtlCol="0">
            <a:normAutofit lnSpcReduction="10000"/>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Maintenance</a:t>
            </a:r>
          </a:p>
          <a:p>
            <a:pPr>
              <a:buClr>
                <a:schemeClr val="accent4"/>
              </a:buClr>
            </a:pPr>
            <a:r>
              <a:rPr lang="en-GB" sz="1800" b="1" dirty="0"/>
              <a:t>Change batteries:</a:t>
            </a:r>
            <a:r>
              <a:rPr lang="en-GB" sz="1800" dirty="0"/>
              <a:t> The </a:t>
            </a:r>
            <a:r>
              <a:rPr lang="en-GB" sz="1800" dirty="0" err="1"/>
              <a:t>RoboPets</a:t>
            </a:r>
            <a:r>
              <a:rPr lang="en-GB" sz="1800" dirty="0"/>
              <a:t> are powered by disposable batteries (4 x Type ‘C’ for cats and dogs, and 3 x Type ‘AAA’ for birds). The cost and time necessary to replace the batteries is the responsibility of the care setting. </a:t>
            </a:r>
          </a:p>
          <a:p>
            <a:pPr>
              <a:buClr>
                <a:schemeClr val="accent4"/>
              </a:buClr>
            </a:pPr>
            <a:r>
              <a:rPr lang="en-GB" sz="1800" b="1" dirty="0"/>
              <a:t>Infection control: </a:t>
            </a:r>
            <a:r>
              <a:rPr lang="en-GB" sz="1800" dirty="0"/>
              <a:t>Ensure proper cleaning and disinfection according to established protocols. To clean the fur, use a damp cloth or sanitizer wipes and a spray. Do not get the devices soaking wet due to the inner workings. Using a real cat brush with metal teeth will bring the fur back up fluffy.  </a:t>
            </a:r>
          </a:p>
          <a:p>
            <a:pPr>
              <a:buClr>
                <a:schemeClr val="accent4"/>
              </a:buClr>
            </a:pPr>
            <a:r>
              <a:rPr lang="en-GB" sz="1800" b="1" dirty="0"/>
              <a:t>Safety supervision: </a:t>
            </a:r>
            <a:r>
              <a:rPr lang="en-GB" sz="1800" dirty="0"/>
              <a:t>Supervise the individual’s interactions with their </a:t>
            </a:r>
            <a:r>
              <a:rPr lang="en-GB" sz="1800" dirty="0" err="1"/>
              <a:t>RoboPet</a:t>
            </a:r>
            <a:r>
              <a:rPr lang="en-GB" sz="1800" dirty="0"/>
              <a:t> to prevent any potential safety hazards (e.g. tripping hazards, malfunctioning equipment).  </a:t>
            </a:r>
          </a:p>
          <a:p>
            <a:pPr marL="0" indent="0">
              <a:buClr>
                <a:schemeClr val="accent4"/>
              </a:buClr>
              <a:buNone/>
            </a:pPr>
            <a:endParaRPr lang="en-GB" sz="1800" dirty="0"/>
          </a:p>
          <a:p>
            <a:pPr marL="0" indent="0">
              <a:buClr>
                <a:schemeClr val="accent4"/>
              </a:buClr>
              <a:buNone/>
            </a:pPr>
            <a:r>
              <a:rPr lang="en-GB" sz="1800" b="1" dirty="0"/>
              <a:t>Data collection and feedback</a:t>
            </a:r>
          </a:p>
          <a:p>
            <a:pPr>
              <a:buClr>
                <a:schemeClr val="accent4"/>
              </a:buClr>
            </a:pPr>
            <a:r>
              <a:rPr lang="en-GB" sz="1800" dirty="0"/>
              <a:t>Participate in data collection efforts by recording observations on engagement and wellbeing changes potentially linked to </a:t>
            </a:r>
            <a:r>
              <a:rPr lang="en-GB" sz="1800" dirty="0" err="1"/>
              <a:t>RoboPet</a:t>
            </a:r>
            <a:r>
              <a:rPr lang="en-GB" sz="1800" dirty="0"/>
              <a:t> use. Where asked to do so, participate in the collection of Adult Social Care Outcome Tool (ASCOT) data. Participate in the evaluation process.    </a:t>
            </a:r>
          </a:p>
          <a:p>
            <a:pPr>
              <a:buClr>
                <a:schemeClr val="accent4"/>
              </a:buClr>
            </a:pPr>
            <a:r>
              <a:rPr lang="en-GB" sz="1800" dirty="0"/>
              <a:t>Provide regular feedback to the Project Manager on the effectiveness of the </a:t>
            </a:r>
            <a:r>
              <a:rPr lang="en-GB" sz="1800" dirty="0" err="1"/>
              <a:t>RoboPet</a:t>
            </a:r>
            <a:r>
              <a:rPr lang="en-GB" sz="1800" dirty="0"/>
              <a:t> project, including user experiences and suggestions for improvement.</a:t>
            </a:r>
          </a:p>
        </p:txBody>
      </p:sp>
      <p:sp>
        <p:nvSpPr>
          <p:cNvPr id="20" name="Slide Number Placeholder 4">
            <a:extLst>
              <a:ext uri="{FF2B5EF4-FFF2-40B4-BE49-F238E27FC236}">
                <a16:creationId xmlns:a16="http://schemas.microsoft.com/office/drawing/2014/main" id="{51BAAC35-7468-2C15-BE08-410E9743DEA4}"/>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Tree>
    <p:extLst>
      <p:ext uri="{BB962C8B-B14F-4D97-AF65-F5344CB8AC3E}">
        <p14:creationId xmlns:p14="http://schemas.microsoft.com/office/powerpoint/2010/main" val="3887086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4862F-0631-BF80-155C-B6F46BBF350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D50B875-C261-4EA8-E0ED-74B4F832F253}"/>
              </a:ext>
            </a:extLst>
          </p:cNvPr>
          <p:cNvSpPr>
            <a:spLocks noGrp="1"/>
          </p:cNvSpPr>
          <p:nvPr>
            <p:ph type="title"/>
          </p:nvPr>
        </p:nvSpPr>
        <p:spPr/>
        <p:txBody>
          <a:bodyPr/>
          <a:lstStyle/>
          <a:p>
            <a:r>
              <a:rPr lang="en-GB" dirty="0">
                <a:solidFill>
                  <a:schemeClr val="accent4"/>
                </a:solidFill>
              </a:rPr>
              <a:t>Training and support</a:t>
            </a:r>
          </a:p>
        </p:txBody>
      </p:sp>
      <p:sp>
        <p:nvSpPr>
          <p:cNvPr id="7" name="Content Placeholder 4">
            <a:extLst>
              <a:ext uri="{FF2B5EF4-FFF2-40B4-BE49-F238E27FC236}">
                <a16:creationId xmlns:a16="http://schemas.microsoft.com/office/drawing/2014/main" id="{E164BA72-12F2-3069-FA00-DF158AA8160C}"/>
              </a:ext>
            </a:extLst>
          </p:cNvPr>
          <p:cNvSpPr txBox="1">
            <a:spLocks/>
          </p:cNvSpPr>
          <p:nvPr/>
        </p:nvSpPr>
        <p:spPr>
          <a:xfrm>
            <a:off x="509835" y="1840160"/>
            <a:ext cx="11018694" cy="2312538"/>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training and support will care staff receive on the use of these devices? </a:t>
            </a:r>
          </a:p>
          <a:p>
            <a:pPr>
              <a:buClr>
                <a:schemeClr val="accent4"/>
              </a:buClr>
            </a:pPr>
            <a:r>
              <a:rPr lang="en-GB" sz="1800" dirty="0"/>
              <a:t>We have produced an </a:t>
            </a:r>
            <a:r>
              <a:rPr lang="en-GB" sz="1800" dirty="0">
                <a:solidFill>
                  <a:schemeClr val="accent4"/>
                </a:solidFill>
                <a:hlinkClick r:id="rId2">
                  <a:extLst>
                    <a:ext uri="{A12FA001-AC4F-418D-AE19-62706E023703}">
                      <ahyp:hlinkClr xmlns:ahyp="http://schemas.microsoft.com/office/drawing/2018/hyperlinkcolor" val="tx"/>
                    </a:ext>
                  </a:extLst>
                </a:hlinkClick>
              </a:rPr>
              <a:t>instructional introductory video</a:t>
            </a:r>
            <a:r>
              <a:rPr lang="en-GB" sz="1800" dirty="0"/>
              <a:t> giving an overview of the different </a:t>
            </a:r>
            <a:r>
              <a:rPr lang="en-GB" sz="1800" dirty="0" err="1"/>
              <a:t>RoboPet</a:t>
            </a:r>
            <a:r>
              <a:rPr lang="en-GB" sz="1800" dirty="0"/>
              <a:t> models and their features, maintenance, cleaning and advice on usage. </a:t>
            </a:r>
          </a:p>
          <a:p>
            <a:pPr>
              <a:buClr>
                <a:schemeClr val="accent4"/>
              </a:buClr>
            </a:pPr>
            <a:r>
              <a:rPr lang="en-GB" sz="1800" dirty="0">
                <a:solidFill>
                  <a:schemeClr val="tx1"/>
                </a:solidFill>
              </a:rPr>
              <a:t>Other support materials are available on the </a:t>
            </a:r>
            <a:r>
              <a:rPr lang="en-GB" sz="1800" dirty="0">
                <a:solidFill>
                  <a:schemeClr val="accent4"/>
                </a:solidFill>
                <a:hlinkClick r:id="rId3">
                  <a:extLst>
                    <a:ext uri="{A12FA001-AC4F-418D-AE19-62706E023703}">
                      <ahyp:hlinkClr xmlns:ahyp="http://schemas.microsoft.com/office/drawing/2018/hyperlinkcolor" val="tx"/>
                    </a:ext>
                  </a:extLst>
                </a:hlinkClick>
              </a:rPr>
              <a:t>Enhanced Wellbeing through Digital webpage</a:t>
            </a:r>
            <a:r>
              <a:rPr lang="en-GB" sz="1800" dirty="0">
                <a:solidFill>
                  <a:schemeClr val="tx1"/>
                </a:solidFill>
              </a:rPr>
              <a:t> </a:t>
            </a:r>
            <a:br>
              <a:rPr lang="en-GB" sz="1800" dirty="0">
                <a:solidFill>
                  <a:schemeClr val="tx1"/>
                </a:solidFill>
              </a:rPr>
            </a:br>
            <a:r>
              <a:rPr lang="en-GB" sz="1800" dirty="0">
                <a:solidFill>
                  <a:schemeClr val="tx1"/>
                </a:solidFill>
              </a:rPr>
              <a:t>on the BLMK website. </a:t>
            </a:r>
          </a:p>
          <a:p>
            <a:pPr>
              <a:buClr>
                <a:schemeClr val="accent4"/>
              </a:buClr>
            </a:pPr>
            <a:r>
              <a:rPr lang="en-GB" sz="1800" dirty="0">
                <a:solidFill>
                  <a:schemeClr val="tx1"/>
                </a:solidFill>
              </a:rPr>
              <a:t>General enquiries should be sent to </a:t>
            </a:r>
            <a:r>
              <a:rPr lang="en-GB" sz="1800" dirty="0">
                <a:solidFill>
                  <a:schemeClr val="accent4"/>
                </a:solidFill>
                <a:hlinkClick r:id="rId4">
                  <a:extLst>
                    <a:ext uri="{A12FA001-AC4F-418D-AE19-62706E023703}">
                      <ahyp:hlinkClr xmlns:ahyp="http://schemas.microsoft.com/office/drawing/2018/hyperlinkcolor" val="tx"/>
                    </a:ext>
                  </a:extLst>
                </a:hlinkClick>
              </a:rPr>
              <a:t>blmkicb.digital.socialcare@nhs.net</a:t>
            </a:r>
            <a:r>
              <a:rPr lang="en-GB" sz="1800" dirty="0"/>
              <a:t>. </a:t>
            </a:r>
            <a:endParaRPr lang="en-GB" sz="1800" dirty="0">
              <a:solidFill>
                <a:schemeClr val="accent4"/>
              </a:solidFill>
            </a:endParaRPr>
          </a:p>
        </p:txBody>
      </p:sp>
      <p:sp>
        <p:nvSpPr>
          <p:cNvPr id="20" name="Slide Number Placeholder 4">
            <a:extLst>
              <a:ext uri="{FF2B5EF4-FFF2-40B4-BE49-F238E27FC236}">
                <a16:creationId xmlns:a16="http://schemas.microsoft.com/office/drawing/2014/main" id="{3BDCC5F8-A78D-70A5-15E8-AB85DB528B83}"/>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4" name="Content Placeholder 4">
            <a:extLst>
              <a:ext uri="{FF2B5EF4-FFF2-40B4-BE49-F238E27FC236}">
                <a16:creationId xmlns:a16="http://schemas.microsoft.com/office/drawing/2014/main" id="{2793B90F-AB92-E637-B423-5C0716C9B287}"/>
              </a:ext>
            </a:extLst>
          </p:cNvPr>
          <p:cNvSpPr txBox="1">
            <a:spLocks/>
          </p:cNvSpPr>
          <p:nvPr/>
        </p:nvSpPr>
        <p:spPr>
          <a:xfrm>
            <a:off x="509834" y="4163990"/>
            <a:ext cx="11032133" cy="2312538"/>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are </a:t>
            </a:r>
            <a:r>
              <a:rPr lang="en-GB" sz="1800" b="1" dirty="0" err="1"/>
              <a:t>RoboPets</a:t>
            </a:r>
            <a:r>
              <a:rPr lang="en-GB" sz="1800" b="1" dirty="0"/>
              <a:t> powered?</a:t>
            </a:r>
          </a:p>
          <a:p>
            <a:pPr>
              <a:buClr>
                <a:schemeClr val="accent4"/>
              </a:buClr>
            </a:pPr>
            <a:r>
              <a:rPr lang="en-GB" sz="1800" dirty="0"/>
              <a:t>The </a:t>
            </a:r>
            <a:r>
              <a:rPr lang="en-GB" sz="1800" dirty="0" err="1"/>
              <a:t>RoboPets</a:t>
            </a:r>
            <a:r>
              <a:rPr lang="en-GB" sz="1800" dirty="0"/>
              <a:t> are powered by disposable batteries which come installed in each device. </a:t>
            </a:r>
            <a:br>
              <a:rPr lang="en-GB" sz="1800" dirty="0"/>
            </a:br>
            <a:r>
              <a:rPr lang="en-GB" sz="1800" dirty="0"/>
              <a:t>These batteries are either of the ‘C’ or ‘AAA’ type, depending upon the model of </a:t>
            </a:r>
            <a:r>
              <a:rPr lang="en-GB" sz="1800" dirty="0" err="1"/>
              <a:t>RoboPet</a:t>
            </a:r>
            <a:r>
              <a:rPr lang="en-GB" sz="1800" dirty="0"/>
              <a:t>. </a:t>
            </a:r>
          </a:p>
          <a:p>
            <a:pPr>
              <a:buClr>
                <a:schemeClr val="accent4"/>
              </a:buClr>
            </a:pPr>
            <a:r>
              <a:rPr lang="en-GB" sz="1800" dirty="0"/>
              <a:t>Once these batteries are depleted, it will be the responsibility of the care setting to replace these. </a:t>
            </a:r>
          </a:p>
          <a:p>
            <a:pPr>
              <a:buClr>
                <a:schemeClr val="accent4"/>
              </a:buClr>
            </a:pPr>
            <a:r>
              <a:rPr lang="en-GB" sz="1800" dirty="0"/>
              <a:t>The battery compartment for each device is accessed by removing a small Phillips screw in the base of the device. </a:t>
            </a:r>
            <a:endParaRPr lang="en-GB" sz="1800" dirty="0">
              <a:solidFill>
                <a:schemeClr val="tx1"/>
              </a:solidFill>
            </a:endParaRPr>
          </a:p>
        </p:txBody>
      </p:sp>
    </p:spTree>
    <p:extLst>
      <p:ext uri="{BB962C8B-B14F-4D97-AF65-F5344CB8AC3E}">
        <p14:creationId xmlns:p14="http://schemas.microsoft.com/office/powerpoint/2010/main" val="1494972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18846E-76E8-6486-269E-27037C1425C0}"/>
            </a:ext>
          </a:extLst>
        </p:cNvPr>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0FDA1C6-7956-AAD0-2D3C-78BAED5C521E}"/>
              </a:ext>
            </a:extLst>
          </p:cNvPr>
          <p:cNvSpPr txBox="1">
            <a:spLocks/>
          </p:cNvSpPr>
          <p:nvPr/>
        </p:nvSpPr>
        <p:spPr>
          <a:xfrm>
            <a:off x="523446" y="1840161"/>
            <a:ext cx="10934546" cy="3159568"/>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will success be measured and what will success look like?</a:t>
            </a:r>
          </a:p>
          <a:p>
            <a:pPr>
              <a:buClr>
                <a:schemeClr val="accent4"/>
              </a:buClr>
            </a:pPr>
            <a:r>
              <a:rPr lang="en-GB" sz="1800" dirty="0"/>
              <a:t>The University of Hertfordshire will evaluate the impact of introducing </a:t>
            </a:r>
            <a:r>
              <a:rPr lang="en-GB" sz="1800" dirty="0" err="1"/>
              <a:t>RoboPets</a:t>
            </a:r>
            <a:r>
              <a:rPr lang="en-GB" sz="1800" dirty="0"/>
              <a:t> in different adult social care settings. They will adopt a mixed methods study comprising rapid evidence and document reviews, stakeholder workshops, qualitative research, and quantitative and cost consequence analysis. One key data collection method will be a survey called Adult Social Care Outcome Tool (ASCOT) to assess the quality of life of service users who are in receipt of the technology. </a:t>
            </a:r>
          </a:p>
          <a:p>
            <a:pPr>
              <a:buClr>
                <a:schemeClr val="accent4"/>
              </a:buClr>
            </a:pPr>
            <a:r>
              <a:rPr lang="en-GB" sz="1800" dirty="0"/>
              <a:t>The evaluation will explore outcomes including: increase in effective prescribing, improvements in service user experience and quality of life, variation in hospital admission and safeguarding incidents, acceptability and useability of technology, improvement in staff experience, and reduction in carer burden. Please note this is not a clinical trial.</a:t>
            </a:r>
            <a:endParaRPr lang="en-GB" sz="1800" dirty="0">
              <a:solidFill>
                <a:schemeClr val="accent6"/>
              </a:solidFill>
            </a:endParaRPr>
          </a:p>
        </p:txBody>
      </p:sp>
      <p:sp>
        <p:nvSpPr>
          <p:cNvPr id="3" name="Title 2">
            <a:extLst>
              <a:ext uri="{FF2B5EF4-FFF2-40B4-BE49-F238E27FC236}">
                <a16:creationId xmlns:a16="http://schemas.microsoft.com/office/drawing/2014/main" id="{DEEB03D6-B780-7A05-69ED-34FDED4AFDD4}"/>
              </a:ext>
            </a:extLst>
          </p:cNvPr>
          <p:cNvSpPr>
            <a:spLocks noGrp="1"/>
          </p:cNvSpPr>
          <p:nvPr>
            <p:ph type="title"/>
          </p:nvPr>
        </p:nvSpPr>
        <p:spPr/>
        <p:txBody>
          <a:bodyPr/>
          <a:lstStyle/>
          <a:p>
            <a:r>
              <a:rPr lang="en-GB" dirty="0">
                <a:solidFill>
                  <a:schemeClr val="accent4"/>
                </a:solidFill>
              </a:rPr>
              <a:t>Project evaluation</a:t>
            </a:r>
          </a:p>
        </p:txBody>
      </p:sp>
      <p:sp>
        <p:nvSpPr>
          <p:cNvPr id="5" name="Content Placeholder 4">
            <a:extLst>
              <a:ext uri="{FF2B5EF4-FFF2-40B4-BE49-F238E27FC236}">
                <a16:creationId xmlns:a16="http://schemas.microsoft.com/office/drawing/2014/main" id="{99149E67-D943-B3D6-A89B-885CF4D01DF9}"/>
              </a:ext>
            </a:extLst>
          </p:cNvPr>
          <p:cNvSpPr txBox="1">
            <a:spLocks/>
          </p:cNvSpPr>
          <p:nvPr/>
        </p:nvSpPr>
        <p:spPr>
          <a:xfrm>
            <a:off x="523446" y="5258617"/>
            <a:ext cx="10832126" cy="1349301"/>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will the outcomes of the project be communicated?</a:t>
            </a:r>
          </a:p>
          <a:p>
            <a:pPr>
              <a:buClr>
                <a:schemeClr val="accent4"/>
              </a:buClr>
            </a:pPr>
            <a:r>
              <a:rPr lang="en-GB" sz="1800" dirty="0"/>
              <a:t>Final reports of the evaluation findings will be made available to all project participants. </a:t>
            </a:r>
          </a:p>
          <a:p>
            <a:pPr>
              <a:buClr>
                <a:schemeClr val="accent4"/>
              </a:buClr>
            </a:pPr>
            <a:r>
              <a:rPr lang="en-GB" sz="1800" dirty="0"/>
              <a:t>Workshops to share findings and discuss potential recommendations will also be held for key stakeholders in March 2025 and January 2026.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8620EF37-7556-5B67-B947-A4788E9A1D22}"/>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Tree>
    <p:extLst>
      <p:ext uri="{BB962C8B-B14F-4D97-AF65-F5344CB8AC3E}">
        <p14:creationId xmlns:p14="http://schemas.microsoft.com/office/powerpoint/2010/main" val="2293590729"/>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Unfinished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Props1.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2.xml><?xml version="1.0" encoding="utf-8"?>
<ds:datastoreItem xmlns:ds="http://schemas.openxmlformats.org/officeDocument/2006/customXml" ds:itemID="{2A6687D0-232D-4027-8186-55FE69C9B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153355-B80A-41EF-BBF7-77E2ADEBC77E}">
  <ds:schemaRefs>
    <ds:schemaRef ds:uri="95c8f19c-67eb-42e4-b09e-68284a1fc300"/>
    <ds:schemaRef ds:uri="http://purl.org/dc/dcmitype/"/>
    <ds:schemaRef ds:uri="http://purl.org/dc/terms/"/>
    <ds:schemaRef ds:uri="http://www.w3.org/XML/1998/namespace"/>
    <ds:schemaRef ds:uri="http://schemas.openxmlformats.org/package/2006/metadata/core-properties"/>
    <ds:schemaRef ds:uri="http://schemas.microsoft.com/office/2006/metadata/properties"/>
    <ds:schemaRef ds:uri="http://schemas.microsoft.com/office/infopath/2007/PartnerControls"/>
    <ds:schemaRef ds:uri="http://schemas.microsoft.com/office/2006/documentManagement/types"/>
    <ds:schemaRef ds:uri="http://purl.org/dc/elements/1.1/"/>
    <ds:schemaRef ds:uri="c7317043-972e-4965-90d2-964e677ed748"/>
    <ds:schemaRef ds:uri="http://schemas.microsoft.com/sharepoint/v3"/>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67140</TotalTime>
  <Words>1729</Words>
  <Application>Microsoft Office PowerPoint</Application>
  <PresentationFormat>Widescreen</PresentationFormat>
  <Paragraphs>92</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BLMK ICS Digitising Social Care (DiSC) Programme  RoboPets self-help guide</vt:lpstr>
      <vt:lpstr>RoboPets</vt:lpstr>
      <vt:lpstr>About this project</vt:lpstr>
      <vt:lpstr>How the project will work</vt:lpstr>
      <vt:lpstr>Responsibilities of participants</vt:lpstr>
      <vt:lpstr>Responsibilities of participants</vt:lpstr>
      <vt:lpstr>Responsibilities of participants</vt:lpstr>
      <vt:lpstr>Training and support</vt:lpstr>
      <vt:lpstr>Project evaluation</vt:lpstr>
      <vt:lpstr>Further questions</vt:lpstr>
      <vt:lpstr>Find out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82</cp:revision>
  <cp:lastPrinted>2022-09-07T10:39:17Z</cp:lastPrinted>
  <dcterms:created xsi:type="dcterms:W3CDTF">2021-04-30T07:09:02Z</dcterms:created>
  <dcterms:modified xsi:type="dcterms:W3CDTF">2025-03-06T09:25:34Z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